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0" r:id="rId2"/>
  </p:sldMasterIdLst>
  <p:notesMasterIdLst>
    <p:notesMasterId r:id="rId151"/>
  </p:notesMasterIdLst>
  <p:handoutMasterIdLst>
    <p:handoutMasterId r:id="rId152"/>
  </p:handoutMasterIdLst>
  <p:sldIdLst>
    <p:sldId id="263" r:id="rId3"/>
    <p:sldId id="438" r:id="rId4"/>
    <p:sldId id="439" r:id="rId5"/>
    <p:sldId id="497" r:id="rId6"/>
    <p:sldId id="498" r:id="rId7"/>
    <p:sldId id="499" r:id="rId8"/>
    <p:sldId id="500" r:id="rId9"/>
    <p:sldId id="501" r:id="rId10"/>
    <p:sldId id="502" r:id="rId11"/>
    <p:sldId id="503" r:id="rId12"/>
    <p:sldId id="504" r:id="rId13"/>
    <p:sldId id="506" r:id="rId14"/>
    <p:sldId id="505" r:id="rId15"/>
    <p:sldId id="645" r:id="rId16"/>
    <p:sldId id="507" r:id="rId17"/>
    <p:sldId id="508" r:id="rId18"/>
    <p:sldId id="509" r:id="rId19"/>
    <p:sldId id="510" r:id="rId20"/>
    <p:sldId id="511" r:id="rId21"/>
    <p:sldId id="512" r:id="rId22"/>
    <p:sldId id="513" r:id="rId23"/>
    <p:sldId id="514" r:id="rId24"/>
    <p:sldId id="515" r:id="rId25"/>
    <p:sldId id="516" r:id="rId26"/>
    <p:sldId id="518" r:id="rId27"/>
    <p:sldId id="519" r:id="rId28"/>
    <p:sldId id="520" r:id="rId29"/>
    <p:sldId id="521" r:id="rId30"/>
    <p:sldId id="522" r:id="rId31"/>
    <p:sldId id="523" r:id="rId32"/>
    <p:sldId id="524" r:id="rId33"/>
    <p:sldId id="525" r:id="rId34"/>
    <p:sldId id="526" r:id="rId35"/>
    <p:sldId id="527" r:id="rId36"/>
    <p:sldId id="529" r:id="rId37"/>
    <p:sldId id="517" r:id="rId38"/>
    <p:sldId id="528" r:id="rId39"/>
    <p:sldId id="530" r:id="rId40"/>
    <p:sldId id="531" r:id="rId41"/>
    <p:sldId id="532" r:id="rId42"/>
    <p:sldId id="533" r:id="rId43"/>
    <p:sldId id="534" r:id="rId44"/>
    <p:sldId id="535" r:id="rId45"/>
    <p:sldId id="536" r:id="rId46"/>
    <p:sldId id="538" r:id="rId47"/>
    <p:sldId id="537" r:id="rId48"/>
    <p:sldId id="546" r:id="rId49"/>
    <p:sldId id="539" r:id="rId50"/>
    <p:sldId id="540" r:id="rId51"/>
    <p:sldId id="541" r:id="rId52"/>
    <p:sldId id="542" r:id="rId53"/>
    <p:sldId id="543" r:id="rId54"/>
    <p:sldId id="544" r:id="rId55"/>
    <p:sldId id="545" r:id="rId56"/>
    <p:sldId id="547" r:id="rId57"/>
    <p:sldId id="554" r:id="rId58"/>
    <p:sldId id="548" r:id="rId59"/>
    <p:sldId id="549" r:id="rId60"/>
    <p:sldId id="550" r:id="rId61"/>
    <p:sldId id="551" r:id="rId62"/>
    <p:sldId id="552" r:id="rId63"/>
    <p:sldId id="553" r:id="rId64"/>
    <p:sldId id="555" r:id="rId65"/>
    <p:sldId id="556" r:id="rId66"/>
    <p:sldId id="557" r:id="rId67"/>
    <p:sldId id="558" r:id="rId68"/>
    <p:sldId id="559" r:id="rId69"/>
    <p:sldId id="560" r:id="rId70"/>
    <p:sldId id="561" r:id="rId71"/>
    <p:sldId id="562" r:id="rId72"/>
    <p:sldId id="563" r:id="rId73"/>
    <p:sldId id="564" r:id="rId74"/>
    <p:sldId id="565" r:id="rId75"/>
    <p:sldId id="566" r:id="rId76"/>
    <p:sldId id="567" r:id="rId77"/>
    <p:sldId id="568" r:id="rId78"/>
    <p:sldId id="569" r:id="rId79"/>
    <p:sldId id="571" r:id="rId80"/>
    <p:sldId id="572" r:id="rId81"/>
    <p:sldId id="573" r:id="rId82"/>
    <p:sldId id="574" r:id="rId83"/>
    <p:sldId id="575" r:id="rId84"/>
    <p:sldId id="576" r:id="rId85"/>
    <p:sldId id="577" r:id="rId86"/>
    <p:sldId id="578" r:id="rId87"/>
    <p:sldId id="579" r:id="rId88"/>
    <p:sldId id="580" r:id="rId89"/>
    <p:sldId id="582" r:id="rId90"/>
    <p:sldId id="581" r:id="rId91"/>
    <p:sldId id="587" r:id="rId92"/>
    <p:sldId id="584" r:id="rId93"/>
    <p:sldId id="585" r:id="rId94"/>
    <p:sldId id="586" r:id="rId95"/>
    <p:sldId id="588" r:id="rId96"/>
    <p:sldId id="634" r:id="rId97"/>
    <p:sldId id="589" r:id="rId98"/>
    <p:sldId id="590" r:id="rId99"/>
    <p:sldId id="591" r:id="rId100"/>
    <p:sldId id="592" r:id="rId101"/>
    <p:sldId id="593" r:id="rId102"/>
    <p:sldId id="594" r:id="rId103"/>
    <p:sldId id="595" r:id="rId104"/>
    <p:sldId id="596" r:id="rId105"/>
    <p:sldId id="597" r:id="rId106"/>
    <p:sldId id="598" r:id="rId107"/>
    <p:sldId id="599" r:id="rId108"/>
    <p:sldId id="600" r:id="rId109"/>
    <p:sldId id="601" r:id="rId110"/>
    <p:sldId id="602" r:id="rId111"/>
    <p:sldId id="603" r:id="rId112"/>
    <p:sldId id="604" r:id="rId113"/>
    <p:sldId id="606" r:id="rId114"/>
    <p:sldId id="607" r:id="rId115"/>
    <p:sldId id="646" r:id="rId116"/>
    <p:sldId id="608" r:id="rId117"/>
    <p:sldId id="609" r:id="rId118"/>
    <p:sldId id="612" r:id="rId119"/>
    <p:sldId id="610" r:id="rId120"/>
    <p:sldId id="611" r:id="rId121"/>
    <p:sldId id="613" r:id="rId122"/>
    <p:sldId id="614" r:id="rId123"/>
    <p:sldId id="615" r:id="rId124"/>
    <p:sldId id="616" r:id="rId125"/>
    <p:sldId id="617" r:id="rId126"/>
    <p:sldId id="618" r:id="rId127"/>
    <p:sldId id="619" r:id="rId128"/>
    <p:sldId id="620" r:id="rId129"/>
    <p:sldId id="621" r:id="rId130"/>
    <p:sldId id="622" r:id="rId131"/>
    <p:sldId id="623" r:id="rId132"/>
    <p:sldId id="624" r:id="rId133"/>
    <p:sldId id="625" r:id="rId134"/>
    <p:sldId id="626" r:id="rId135"/>
    <p:sldId id="627" r:id="rId136"/>
    <p:sldId id="635" r:id="rId137"/>
    <p:sldId id="629" r:id="rId138"/>
    <p:sldId id="630" r:id="rId139"/>
    <p:sldId id="628" r:id="rId140"/>
    <p:sldId id="632" r:id="rId141"/>
    <p:sldId id="631" r:id="rId142"/>
    <p:sldId id="637" r:id="rId143"/>
    <p:sldId id="638" r:id="rId144"/>
    <p:sldId id="639" r:id="rId145"/>
    <p:sldId id="640" r:id="rId146"/>
    <p:sldId id="641" r:id="rId147"/>
    <p:sldId id="636" r:id="rId148"/>
    <p:sldId id="642" r:id="rId149"/>
    <p:sldId id="258" r:id="rId150"/>
  </p:sldIdLst>
  <p:sldSz cx="9144000" cy="6858000" type="screen4x3"/>
  <p:notesSz cx="6858000" cy="9144000"/>
  <p:defaultTex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p:defaultTextStyle>
  <p:extLst>
    <p:ext uri="{EFAFB233-063F-42B5-8137-9DF3F51BA10A}">
      <p15:sldGuideLst xmlns:p15="http://schemas.microsoft.com/office/powerpoint/2012/main">
        <p15:guide id="1" orient="horz" pos="4319">
          <p15:clr>
            <a:srgbClr val="A4A3A4"/>
          </p15:clr>
        </p15:guide>
        <p15:guide id="2" pos="295">
          <p15:clr>
            <a:srgbClr val="A4A3A4"/>
          </p15:clr>
        </p15:guide>
        <p15:guide id="3" pos="542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033BED"/>
    <a:srgbClr val="990000"/>
    <a:srgbClr val="008000"/>
    <a:srgbClr val="00B050"/>
    <a:srgbClr val="00FF00"/>
    <a:srgbClr val="85DB45"/>
    <a:srgbClr val="000000"/>
    <a:srgbClr val="FFFFFF"/>
    <a:srgbClr val="FFC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581" autoAdjust="0"/>
    <p:restoredTop sz="82695" autoAdjust="0"/>
  </p:normalViewPr>
  <p:slideViewPr>
    <p:cSldViewPr>
      <p:cViewPr varScale="1">
        <p:scale>
          <a:sx n="91" d="100"/>
          <a:sy n="91" d="100"/>
        </p:scale>
        <p:origin x="1744" y="56"/>
      </p:cViewPr>
      <p:guideLst>
        <p:guide orient="horz" pos="4319"/>
        <p:guide pos="295"/>
        <p:guide pos="5420"/>
      </p:guideLst>
    </p:cSldViewPr>
  </p:slideViewPr>
  <p:notesTextViewPr>
    <p:cViewPr>
      <p:scale>
        <a:sx n="100" d="100"/>
        <a:sy n="100" d="100"/>
      </p:scale>
      <p:origin x="0" y="0"/>
    </p:cViewPr>
  </p:notesTextViewPr>
  <p:notesViewPr>
    <p:cSldViewPr>
      <p:cViewPr varScale="1">
        <p:scale>
          <a:sx n="66" d="100"/>
          <a:sy n="66" d="100"/>
        </p:scale>
        <p:origin x="-2100" y="-96"/>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slide" Target="slides/slide136.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slide" Target="slides/slide126.xml"/><Relationship Id="rId149" Type="http://schemas.openxmlformats.org/officeDocument/2006/relationships/slide" Target="slides/slide147.xml"/><Relationship Id="rId5" Type="http://schemas.openxmlformats.org/officeDocument/2006/relationships/slide" Target="slides/slide3.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slide" Target="slides/slide116.xml"/><Relationship Id="rId134" Type="http://schemas.openxmlformats.org/officeDocument/2006/relationships/slide" Target="slides/slide132.xml"/><Relationship Id="rId139" Type="http://schemas.openxmlformats.org/officeDocument/2006/relationships/slide" Target="slides/slide137.xml"/><Relationship Id="rId80" Type="http://schemas.openxmlformats.org/officeDocument/2006/relationships/slide" Target="slides/slide78.xml"/><Relationship Id="rId85" Type="http://schemas.openxmlformats.org/officeDocument/2006/relationships/slide" Target="slides/slide83.xml"/><Relationship Id="rId150" Type="http://schemas.openxmlformats.org/officeDocument/2006/relationships/slide" Target="slides/slide148.xml"/><Relationship Id="rId155" Type="http://schemas.openxmlformats.org/officeDocument/2006/relationships/theme" Target="theme/theme1.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slide" Target="slides/slide122.xml"/><Relationship Id="rId129" Type="http://schemas.openxmlformats.org/officeDocument/2006/relationships/slide" Target="slides/slide127.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40" Type="http://schemas.openxmlformats.org/officeDocument/2006/relationships/slide" Target="slides/slide138.xml"/><Relationship Id="rId145" Type="http://schemas.openxmlformats.org/officeDocument/2006/relationships/slide" Target="slides/slide143.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0" Type="http://schemas.openxmlformats.org/officeDocument/2006/relationships/slide" Target="slides/slide128.xml"/><Relationship Id="rId135" Type="http://schemas.openxmlformats.org/officeDocument/2006/relationships/slide" Target="slides/slide133.xml"/><Relationship Id="rId151" Type="http://schemas.openxmlformats.org/officeDocument/2006/relationships/notesMaster" Target="notesMasters/notesMaster1.xml"/><Relationship Id="rId156" Type="http://schemas.openxmlformats.org/officeDocument/2006/relationships/tableStyles" Target="tableStyles.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141" Type="http://schemas.openxmlformats.org/officeDocument/2006/relationships/slide" Target="slides/slide139.xml"/><Relationship Id="rId146" Type="http://schemas.openxmlformats.org/officeDocument/2006/relationships/slide" Target="slides/slide144.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slide" Target="slides/slide134.xml"/><Relationship Id="rId61" Type="http://schemas.openxmlformats.org/officeDocument/2006/relationships/slide" Target="slides/slide59.xml"/><Relationship Id="rId82" Type="http://schemas.openxmlformats.org/officeDocument/2006/relationships/slide" Target="slides/slide80.xml"/><Relationship Id="rId152" Type="http://schemas.openxmlformats.org/officeDocument/2006/relationships/handoutMaster" Target="handoutMasters/handoutMaster1.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presProps" Target="presProps.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48" Type="http://schemas.openxmlformats.org/officeDocument/2006/relationships/slide" Target="slides/slide146.xml"/><Relationship Id="rId4" Type="http://schemas.openxmlformats.org/officeDocument/2006/relationships/slide" Target="slides/slide2.xml"/><Relationship Id="rId9" Type="http://schemas.openxmlformats.org/officeDocument/2006/relationships/slide" Target="slides/slide7.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viewProps" Target="viewProps.xml"/><Relationship Id="rId16" Type="http://schemas.openxmlformats.org/officeDocument/2006/relationships/slide" Target="slides/slide14.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90" Type="http://schemas.openxmlformats.org/officeDocument/2006/relationships/slide" Target="slides/slide8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290"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00" smtClean="0"/>
            </a:lvl1pPr>
          </a:lstStyle>
          <a:p>
            <a:pPr>
              <a:defRPr/>
            </a:pPr>
            <a:endParaRPr lang="en-US" altLang="zh-CN"/>
          </a:p>
        </p:txBody>
      </p:sp>
      <p:sp>
        <p:nvSpPr>
          <p:cNvPr id="12291" name="Rectangle 3"/>
          <p:cNvSpPr>
            <a:spLocks noGrp="1" noChangeArrowheads="1"/>
          </p:cNvSpPr>
          <p:nvPr>
            <p:ph type="dt" sz="quarter"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smtClean="0"/>
            </a:lvl1pPr>
          </a:lstStyle>
          <a:p>
            <a:pPr>
              <a:defRPr/>
            </a:pPr>
            <a:endParaRPr lang="en-US" altLang="zh-CN"/>
          </a:p>
        </p:txBody>
      </p:sp>
      <p:sp>
        <p:nvSpPr>
          <p:cNvPr id="12292" name="Rectangle 4"/>
          <p:cNvSpPr>
            <a:spLocks noGrp="1" noChangeArrowheads="1"/>
          </p:cNvSpPr>
          <p:nvPr>
            <p:ph type="ftr" sz="quarter" idx="2"/>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smtClean="0"/>
            </a:lvl1pPr>
          </a:lstStyle>
          <a:p>
            <a:pPr>
              <a:defRPr/>
            </a:pPr>
            <a:endParaRPr lang="en-US" altLang="zh-CN"/>
          </a:p>
        </p:txBody>
      </p:sp>
      <p:sp>
        <p:nvSpPr>
          <p:cNvPr id="12293" name="Rectangle 5"/>
          <p:cNvSpPr>
            <a:spLocks noGrp="1" noChangeArrowheads="1"/>
          </p:cNvSpPr>
          <p:nvPr>
            <p:ph type="sldNum" sz="quarter" idx="3"/>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smtClean="0"/>
            </a:lvl1pPr>
          </a:lstStyle>
          <a:p>
            <a:pPr>
              <a:defRPr/>
            </a:pPr>
            <a:fld id="{7F6E9063-13D9-4D41-BE8B-31A16B9715C8}" type="slidenum">
              <a:rPr lang="en-US" altLang="zh-CN"/>
              <a:pPr>
                <a:defRPr/>
              </a:pPr>
              <a:t>‹#›</a:t>
            </a:fld>
            <a:endParaRPr lang="en-US" altLang="zh-CN"/>
          </a:p>
        </p:txBody>
      </p:sp>
    </p:spTree>
    <p:extLst>
      <p:ext uri="{BB962C8B-B14F-4D97-AF65-F5344CB8AC3E}">
        <p14:creationId xmlns:p14="http://schemas.microsoft.com/office/powerpoint/2010/main" val="65160044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D9CB7F2-678B-4071-A5FF-A45673D17054}" type="datetimeFigureOut">
              <a:rPr lang="zh-CN" altLang="en-US" smtClean="0"/>
              <a:t>2024/11/4</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8A85377-0F68-4FDE-9F15-A309DD9487A3}" type="slidenum">
              <a:rPr lang="zh-CN" altLang="en-US" smtClean="0"/>
              <a:t>‹#›</a:t>
            </a:fld>
            <a:endParaRPr lang="zh-CN" altLang="en-US"/>
          </a:p>
        </p:txBody>
      </p:sp>
    </p:spTree>
    <p:extLst>
      <p:ext uri="{BB962C8B-B14F-4D97-AF65-F5344CB8AC3E}">
        <p14:creationId xmlns:p14="http://schemas.microsoft.com/office/powerpoint/2010/main" val="16351775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阈值分割是图像分割方法的一种</a:t>
            </a:r>
          </a:p>
        </p:txBody>
      </p:sp>
      <p:sp>
        <p:nvSpPr>
          <p:cNvPr id="4" name="灯片编号占位符 3"/>
          <p:cNvSpPr>
            <a:spLocks noGrp="1"/>
          </p:cNvSpPr>
          <p:nvPr>
            <p:ph type="sldNum" sz="quarter" idx="10"/>
          </p:nvPr>
        </p:nvSpPr>
        <p:spPr/>
        <p:txBody>
          <a:bodyPr/>
          <a:lstStyle/>
          <a:p>
            <a:fld id="{28A85377-0F68-4FDE-9F15-A309DD9487A3}" type="slidenum">
              <a:rPr lang="zh-CN" altLang="en-US" smtClean="0"/>
              <a:t>1</a:t>
            </a:fld>
            <a:endParaRPr lang="zh-CN" altLang="en-US"/>
          </a:p>
        </p:txBody>
      </p:sp>
    </p:spTree>
    <p:extLst>
      <p:ext uri="{BB962C8B-B14F-4D97-AF65-F5344CB8AC3E}">
        <p14:creationId xmlns:p14="http://schemas.microsoft.com/office/powerpoint/2010/main" val="13961254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要分析图像先验，狮子的毛色，整体偏亮色。</a:t>
            </a:r>
          </a:p>
        </p:txBody>
      </p:sp>
      <p:sp>
        <p:nvSpPr>
          <p:cNvPr id="4" name="灯片编号占位符 3"/>
          <p:cNvSpPr>
            <a:spLocks noGrp="1"/>
          </p:cNvSpPr>
          <p:nvPr>
            <p:ph type="sldNum" sz="quarter" idx="10"/>
          </p:nvPr>
        </p:nvSpPr>
        <p:spPr/>
        <p:txBody>
          <a:bodyPr/>
          <a:lstStyle/>
          <a:p>
            <a:fld id="{28A85377-0F68-4FDE-9F15-A309DD9487A3}" type="slidenum">
              <a:rPr lang="zh-CN" altLang="en-US" smtClean="0"/>
              <a:t>54</a:t>
            </a:fld>
            <a:endParaRPr lang="zh-CN" altLang="en-US"/>
          </a:p>
        </p:txBody>
      </p:sp>
    </p:spTree>
    <p:extLst>
      <p:ext uri="{BB962C8B-B14F-4D97-AF65-F5344CB8AC3E}">
        <p14:creationId xmlns:p14="http://schemas.microsoft.com/office/powerpoint/2010/main" val="13072277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8A85377-0F68-4FDE-9F15-A309DD9487A3}" type="slidenum">
              <a:rPr lang="zh-CN" altLang="en-US" smtClean="0"/>
              <a:t>55</a:t>
            </a:fld>
            <a:endParaRPr lang="zh-CN" altLang="en-US"/>
          </a:p>
        </p:txBody>
      </p:sp>
    </p:spTree>
    <p:extLst>
      <p:ext uri="{BB962C8B-B14F-4D97-AF65-F5344CB8AC3E}">
        <p14:creationId xmlns:p14="http://schemas.microsoft.com/office/powerpoint/2010/main" val="40089243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实质而言，可以保留边缘</a:t>
            </a:r>
          </a:p>
        </p:txBody>
      </p:sp>
      <p:sp>
        <p:nvSpPr>
          <p:cNvPr id="4" name="灯片编号占位符 3"/>
          <p:cNvSpPr>
            <a:spLocks noGrp="1"/>
          </p:cNvSpPr>
          <p:nvPr>
            <p:ph type="sldNum" sz="quarter" idx="10"/>
          </p:nvPr>
        </p:nvSpPr>
        <p:spPr/>
        <p:txBody>
          <a:bodyPr/>
          <a:lstStyle/>
          <a:p>
            <a:fld id="{28A85377-0F68-4FDE-9F15-A309DD9487A3}" type="slidenum">
              <a:rPr lang="zh-CN" altLang="en-US" smtClean="0"/>
              <a:t>74</a:t>
            </a:fld>
            <a:endParaRPr lang="zh-CN" altLang="en-US"/>
          </a:p>
        </p:txBody>
      </p:sp>
    </p:spTree>
    <p:extLst>
      <p:ext uri="{BB962C8B-B14F-4D97-AF65-F5344CB8AC3E}">
        <p14:creationId xmlns:p14="http://schemas.microsoft.com/office/powerpoint/2010/main" val="16090685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实质而言是图像中的相对平坦成份，或者比较模糊的边缘</a:t>
            </a:r>
          </a:p>
        </p:txBody>
      </p:sp>
      <p:sp>
        <p:nvSpPr>
          <p:cNvPr id="4" name="灯片编号占位符 3"/>
          <p:cNvSpPr>
            <a:spLocks noGrp="1"/>
          </p:cNvSpPr>
          <p:nvPr>
            <p:ph type="sldNum" sz="quarter" idx="10"/>
          </p:nvPr>
        </p:nvSpPr>
        <p:spPr/>
        <p:txBody>
          <a:bodyPr/>
          <a:lstStyle/>
          <a:p>
            <a:fld id="{28A85377-0F68-4FDE-9F15-A309DD9487A3}" type="slidenum">
              <a:rPr lang="zh-CN" altLang="en-US" smtClean="0"/>
              <a:t>75</a:t>
            </a:fld>
            <a:endParaRPr lang="zh-CN" altLang="en-US"/>
          </a:p>
        </p:txBody>
      </p:sp>
    </p:spTree>
    <p:extLst>
      <p:ext uri="{BB962C8B-B14F-4D97-AF65-F5344CB8AC3E}">
        <p14:creationId xmlns:p14="http://schemas.microsoft.com/office/powerpoint/2010/main" val="41479609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如果阶跃信号的持续时间较长，则也认为其是有效信号。</a:t>
            </a:r>
          </a:p>
        </p:txBody>
      </p:sp>
      <p:sp>
        <p:nvSpPr>
          <p:cNvPr id="4" name="灯片编号占位符 3"/>
          <p:cNvSpPr>
            <a:spLocks noGrp="1"/>
          </p:cNvSpPr>
          <p:nvPr>
            <p:ph type="sldNum" sz="quarter" idx="10"/>
          </p:nvPr>
        </p:nvSpPr>
        <p:spPr/>
        <p:txBody>
          <a:bodyPr/>
          <a:lstStyle/>
          <a:p>
            <a:fld id="{28A85377-0F68-4FDE-9F15-A309DD9487A3}" type="slidenum">
              <a:rPr lang="zh-CN" altLang="en-US" smtClean="0"/>
              <a:t>76</a:t>
            </a:fld>
            <a:endParaRPr lang="zh-CN" altLang="en-US"/>
          </a:p>
        </p:txBody>
      </p:sp>
    </p:spTree>
    <p:extLst>
      <p:ext uri="{BB962C8B-B14F-4D97-AF65-F5344CB8AC3E}">
        <p14:creationId xmlns:p14="http://schemas.microsoft.com/office/powerpoint/2010/main" val="37203055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凸显边缘的边缘</a:t>
            </a:r>
          </a:p>
        </p:txBody>
      </p:sp>
      <p:sp>
        <p:nvSpPr>
          <p:cNvPr id="4" name="灯片编号占位符 3"/>
          <p:cNvSpPr>
            <a:spLocks noGrp="1"/>
          </p:cNvSpPr>
          <p:nvPr>
            <p:ph type="sldNum" sz="quarter" idx="10"/>
          </p:nvPr>
        </p:nvSpPr>
        <p:spPr/>
        <p:txBody>
          <a:bodyPr/>
          <a:lstStyle/>
          <a:p>
            <a:fld id="{28A85377-0F68-4FDE-9F15-A309DD9487A3}" type="slidenum">
              <a:rPr lang="zh-CN" altLang="en-US" smtClean="0"/>
              <a:t>110</a:t>
            </a:fld>
            <a:endParaRPr lang="zh-CN" altLang="en-US"/>
          </a:p>
        </p:txBody>
      </p:sp>
    </p:spTree>
    <p:extLst>
      <p:ext uri="{BB962C8B-B14F-4D97-AF65-F5344CB8AC3E}">
        <p14:creationId xmlns:p14="http://schemas.microsoft.com/office/powerpoint/2010/main" val="4749551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r>
              <a:rPr lang="en-US" altLang="zh-CN" sz="1200" b="1" dirty="0" err="1">
                <a:latin typeface="宋体" panose="02010600030101010101" pitchFamily="2" charset="-122"/>
              </a:rPr>
              <a:t>Laplacian</a:t>
            </a:r>
            <a:r>
              <a:rPr lang="zh-CN" altLang="en-US" sz="1200" b="1" dirty="0">
                <a:latin typeface="宋体" panose="02010600030101010101" pitchFamily="2" charset="-122"/>
              </a:rPr>
              <a:t>算子获得的边界是比较细致的边界，反映的边界信息包括了许多的细节信息，但是所反映的边界不是太清晰。</a:t>
            </a:r>
          </a:p>
          <a:p>
            <a:endParaRPr lang="zh-CN" altLang="en-US" dirty="0"/>
          </a:p>
        </p:txBody>
      </p:sp>
      <p:sp>
        <p:nvSpPr>
          <p:cNvPr id="4" name="灯片编号占位符 3"/>
          <p:cNvSpPr>
            <a:spLocks noGrp="1"/>
          </p:cNvSpPr>
          <p:nvPr>
            <p:ph type="sldNum" sz="quarter" idx="10"/>
          </p:nvPr>
        </p:nvSpPr>
        <p:spPr/>
        <p:txBody>
          <a:bodyPr/>
          <a:lstStyle/>
          <a:p>
            <a:fld id="{28A85377-0F68-4FDE-9F15-A309DD9487A3}" type="slidenum">
              <a:rPr lang="zh-CN" altLang="en-US" smtClean="0"/>
              <a:t>111</a:t>
            </a:fld>
            <a:endParaRPr lang="zh-CN" altLang="en-US"/>
          </a:p>
        </p:txBody>
      </p:sp>
    </p:spTree>
    <p:extLst>
      <p:ext uri="{BB962C8B-B14F-4D97-AF65-F5344CB8AC3E}">
        <p14:creationId xmlns:p14="http://schemas.microsoft.com/office/powerpoint/2010/main" val="5153696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lnSpc>
                <a:spcPct val="110000"/>
              </a:lnSpc>
              <a:buFont typeface="Wingdings" panose="05000000000000000000" pitchFamily="2" charset="2"/>
              <a:buNone/>
            </a:pPr>
            <a:r>
              <a:rPr lang="zh-CN" altLang="en-US" sz="1200" b="1" dirty="0">
                <a:latin typeface="Times New Roman" panose="02020603050405020304" pitchFamily="18" charset="0"/>
              </a:rPr>
              <a:t>一幅图像所表示的灰度变化的最大可能范围（即画面的动态范围）主要取决于入射光的强度，画面的对比度则主要取决于图像中的景物特性。</a:t>
            </a:r>
            <a:endParaRPr lang="zh-CN" altLang="en-US" sz="1200" b="1" i="1" dirty="0">
              <a:latin typeface="Times New Roman" panose="02020603050405020304" pitchFamily="18" charset="0"/>
            </a:endParaRPr>
          </a:p>
          <a:p>
            <a:endParaRPr lang="zh-CN" altLang="en-US" dirty="0"/>
          </a:p>
        </p:txBody>
      </p:sp>
      <p:sp>
        <p:nvSpPr>
          <p:cNvPr id="4" name="灯片编号占位符 3"/>
          <p:cNvSpPr>
            <a:spLocks noGrp="1"/>
          </p:cNvSpPr>
          <p:nvPr>
            <p:ph type="sldNum" sz="quarter" idx="10"/>
          </p:nvPr>
        </p:nvSpPr>
        <p:spPr/>
        <p:txBody>
          <a:bodyPr/>
          <a:lstStyle/>
          <a:p>
            <a:fld id="{28A85377-0F68-4FDE-9F15-A309DD9487A3}" type="slidenum">
              <a:rPr lang="zh-CN" altLang="en-US" smtClean="0"/>
              <a:t>114</a:t>
            </a:fld>
            <a:endParaRPr lang="zh-CN" altLang="en-US"/>
          </a:p>
        </p:txBody>
      </p:sp>
    </p:spTree>
    <p:extLst>
      <p:ext uri="{BB962C8B-B14F-4D97-AF65-F5344CB8AC3E}">
        <p14:creationId xmlns:p14="http://schemas.microsoft.com/office/powerpoint/2010/main" val="20816622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实际的电子器件无法实现直上直下的理想低通滤波器</a:t>
            </a:r>
          </a:p>
        </p:txBody>
      </p:sp>
      <p:sp>
        <p:nvSpPr>
          <p:cNvPr id="4" name="灯片编号占位符 3"/>
          <p:cNvSpPr>
            <a:spLocks noGrp="1"/>
          </p:cNvSpPr>
          <p:nvPr>
            <p:ph type="sldNum" sz="quarter" idx="10"/>
          </p:nvPr>
        </p:nvSpPr>
        <p:spPr/>
        <p:txBody>
          <a:bodyPr/>
          <a:lstStyle/>
          <a:p>
            <a:fld id="{28A85377-0F68-4FDE-9F15-A309DD9487A3}" type="slidenum">
              <a:rPr lang="zh-CN" altLang="en-US" smtClean="0"/>
              <a:t>122</a:t>
            </a:fld>
            <a:endParaRPr lang="zh-CN" altLang="en-US"/>
          </a:p>
        </p:txBody>
      </p:sp>
    </p:spTree>
    <p:extLst>
      <p:ext uri="{BB962C8B-B14F-4D97-AF65-F5344CB8AC3E}">
        <p14:creationId xmlns:p14="http://schemas.microsoft.com/office/powerpoint/2010/main" val="13049418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这里的圆环半径指的是“振铃”的圆环半径。</a:t>
            </a:r>
          </a:p>
        </p:txBody>
      </p:sp>
      <p:sp>
        <p:nvSpPr>
          <p:cNvPr id="4" name="灯片编号占位符 3"/>
          <p:cNvSpPr>
            <a:spLocks noGrp="1"/>
          </p:cNvSpPr>
          <p:nvPr>
            <p:ph type="sldNum" sz="quarter" idx="10"/>
          </p:nvPr>
        </p:nvSpPr>
        <p:spPr/>
        <p:txBody>
          <a:bodyPr/>
          <a:lstStyle/>
          <a:p>
            <a:fld id="{28A85377-0F68-4FDE-9F15-A309DD9487A3}" type="slidenum">
              <a:rPr lang="zh-CN" altLang="en-US" smtClean="0"/>
              <a:t>123</a:t>
            </a:fld>
            <a:endParaRPr lang="zh-CN" altLang="en-US"/>
          </a:p>
        </p:txBody>
      </p:sp>
    </p:spTree>
    <p:extLst>
      <p:ext uri="{BB962C8B-B14F-4D97-AF65-F5344CB8AC3E}">
        <p14:creationId xmlns:p14="http://schemas.microsoft.com/office/powerpoint/2010/main" val="7969403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第</a:t>
            </a:r>
            <a:r>
              <a:rPr lang="en-US" altLang="zh-CN" dirty="0"/>
              <a:t>0</a:t>
            </a:r>
            <a:r>
              <a:rPr lang="zh-CN" altLang="en-US" dirty="0"/>
              <a:t>位将原图灰度级分成</a:t>
            </a:r>
            <a:r>
              <a:rPr lang="en-US" altLang="zh-CN" dirty="0"/>
              <a:t>0-127</a:t>
            </a:r>
            <a:r>
              <a:rPr lang="zh-CN" altLang="en-US" dirty="0"/>
              <a:t>和</a:t>
            </a:r>
            <a:r>
              <a:rPr lang="en-US" altLang="zh-CN" dirty="0"/>
              <a:t>128-255</a:t>
            </a:r>
            <a:r>
              <a:rPr lang="zh-CN" altLang="en-US" dirty="0"/>
              <a:t>这两个范围；第</a:t>
            </a:r>
            <a:r>
              <a:rPr lang="en-US" altLang="zh-CN" dirty="0"/>
              <a:t>1</a:t>
            </a:r>
            <a:r>
              <a:rPr lang="zh-CN" altLang="en-US" dirty="0"/>
              <a:t>位将灰度级分成</a:t>
            </a:r>
            <a:r>
              <a:rPr lang="en-US" altLang="zh-CN" dirty="0"/>
              <a:t>0-63</a:t>
            </a:r>
            <a:r>
              <a:rPr lang="zh-CN" altLang="en-US" dirty="0"/>
              <a:t>、</a:t>
            </a:r>
            <a:r>
              <a:rPr lang="en-US" altLang="zh-CN" dirty="0"/>
              <a:t>128-191</a:t>
            </a:r>
            <a:r>
              <a:rPr lang="zh-CN" altLang="en-US" dirty="0"/>
              <a:t>、</a:t>
            </a:r>
            <a:r>
              <a:rPr lang="en-US" altLang="zh-CN" dirty="0"/>
              <a:t>64-127</a:t>
            </a:r>
            <a:r>
              <a:rPr lang="zh-CN" altLang="en-US" dirty="0"/>
              <a:t>和</a:t>
            </a:r>
            <a:r>
              <a:rPr lang="en-US" altLang="zh-CN" dirty="0"/>
              <a:t>192-255</a:t>
            </a:r>
            <a:r>
              <a:rPr lang="zh-CN" altLang="en-US" dirty="0"/>
              <a:t>这四个范围</a:t>
            </a:r>
          </a:p>
        </p:txBody>
      </p:sp>
      <p:sp>
        <p:nvSpPr>
          <p:cNvPr id="4" name="灯片编号占位符 3"/>
          <p:cNvSpPr>
            <a:spLocks noGrp="1"/>
          </p:cNvSpPr>
          <p:nvPr>
            <p:ph type="sldNum" sz="quarter" idx="10"/>
          </p:nvPr>
        </p:nvSpPr>
        <p:spPr/>
        <p:txBody>
          <a:bodyPr/>
          <a:lstStyle/>
          <a:p>
            <a:fld id="{28A85377-0F68-4FDE-9F15-A309DD9487A3}" type="slidenum">
              <a:rPr lang="zh-CN" altLang="en-US" smtClean="0"/>
              <a:t>13</a:t>
            </a:fld>
            <a:endParaRPr lang="zh-CN" altLang="en-US"/>
          </a:p>
        </p:txBody>
      </p:sp>
    </p:spTree>
    <p:extLst>
      <p:ext uri="{BB962C8B-B14F-4D97-AF65-F5344CB8AC3E}">
        <p14:creationId xmlns:p14="http://schemas.microsoft.com/office/powerpoint/2010/main" val="170199916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这里的半径指的低通滤波器的截止频率</a:t>
            </a:r>
          </a:p>
        </p:txBody>
      </p:sp>
      <p:sp>
        <p:nvSpPr>
          <p:cNvPr id="4" name="灯片编号占位符 3"/>
          <p:cNvSpPr>
            <a:spLocks noGrp="1"/>
          </p:cNvSpPr>
          <p:nvPr>
            <p:ph type="sldNum" sz="quarter" idx="5"/>
          </p:nvPr>
        </p:nvSpPr>
        <p:spPr/>
        <p:txBody>
          <a:bodyPr/>
          <a:lstStyle/>
          <a:p>
            <a:fld id="{28A85377-0F68-4FDE-9F15-A309DD9487A3}" type="slidenum">
              <a:rPr lang="zh-CN" altLang="en-US" smtClean="0"/>
              <a:t>124</a:t>
            </a:fld>
            <a:endParaRPr lang="zh-CN" altLang="en-US"/>
          </a:p>
        </p:txBody>
      </p:sp>
    </p:spTree>
    <p:extLst>
      <p:ext uri="{BB962C8B-B14F-4D97-AF65-F5344CB8AC3E}">
        <p14:creationId xmlns:p14="http://schemas.microsoft.com/office/powerpoint/2010/main" val="13260457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IHPF-</a:t>
            </a:r>
            <a:r>
              <a:rPr lang="zh-CN" altLang="en-US" dirty="0"/>
              <a:t>理想高通；</a:t>
            </a:r>
            <a:r>
              <a:rPr lang="en-US" altLang="zh-CN" dirty="0"/>
              <a:t>BHPH-</a:t>
            </a:r>
            <a:r>
              <a:rPr lang="zh-CN" altLang="en-US" dirty="0"/>
              <a:t>巴特沃斯</a:t>
            </a:r>
            <a:endParaRPr lang="en-US" altLang="zh-CN" dirty="0"/>
          </a:p>
          <a:p>
            <a:endParaRPr lang="en-US" altLang="zh-CN" dirty="0"/>
          </a:p>
          <a:p>
            <a:r>
              <a:rPr lang="zh-CN" altLang="en-US" dirty="0"/>
              <a:t>当截止频率降低时，过滤掉的低频信号成分增加，而保留下来的高频成分更加显著。这会导致时域响应的高频震荡增加，从而加剧振铃现象。低截止频率使得通过的高频成分的影响更为明显。</a:t>
            </a:r>
          </a:p>
        </p:txBody>
      </p:sp>
      <p:sp>
        <p:nvSpPr>
          <p:cNvPr id="4" name="灯片编号占位符 3"/>
          <p:cNvSpPr>
            <a:spLocks noGrp="1"/>
          </p:cNvSpPr>
          <p:nvPr>
            <p:ph type="sldNum" sz="quarter" idx="10"/>
          </p:nvPr>
        </p:nvSpPr>
        <p:spPr/>
        <p:txBody>
          <a:bodyPr/>
          <a:lstStyle/>
          <a:p>
            <a:fld id="{28A85377-0F68-4FDE-9F15-A309DD9487A3}" type="slidenum">
              <a:rPr lang="zh-CN" altLang="en-US" smtClean="0"/>
              <a:t>131</a:t>
            </a:fld>
            <a:endParaRPr lang="zh-CN" altLang="en-US"/>
          </a:p>
        </p:txBody>
      </p:sp>
    </p:spTree>
    <p:extLst>
      <p:ext uri="{BB962C8B-B14F-4D97-AF65-F5344CB8AC3E}">
        <p14:creationId xmlns:p14="http://schemas.microsoft.com/office/powerpoint/2010/main" val="36958798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一定程度保留原始的低频成份</a:t>
            </a:r>
          </a:p>
        </p:txBody>
      </p:sp>
      <p:sp>
        <p:nvSpPr>
          <p:cNvPr id="4" name="灯片编号占位符 3"/>
          <p:cNvSpPr>
            <a:spLocks noGrp="1"/>
          </p:cNvSpPr>
          <p:nvPr>
            <p:ph type="sldNum" sz="quarter" idx="10"/>
          </p:nvPr>
        </p:nvSpPr>
        <p:spPr/>
        <p:txBody>
          <a:bodyPr/>
          <a:lstStyle/>
          <a:p>
            <a:fld id="{28A85377-0F68-4FDE-9F15-A309DD9487A3}" type="slidenum">
              <a:rPr lang="zh-CN" altLang="en-US" smtClean="0"/>
              <a:t>132</a:t>
            </a:fld>
            <a:endParaRPr lang="zh-CN" altLang="en-US"/>
          </a:p>
        </p:txBody>
      </p:sp>
    </p:spTree>
    <p:extLst>
      <p:ext uri="{BB962C8B-B14F-4D97-AF65-F5344CB8AC3E}">
        <p14:creationId xmlns:p14="http://schemas.microsoft.com/office/powerpoint/2010/main" val="78304332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对频谱移频到原点以后，图像的频率分布是以原点为圆心，对称分布的！因此，要获得有效结果，带阻滤波器必须以关于原点对称的形式出现。这个原则的特例是，如果带阻滤波器位于原点处，则要以它本身的形式出现。</a:t>
            </a:r>
            <a:r>
              <a:rPr lang="en-US" altLang="zh-CN" dirty="0"/>
              <a:t>【</a:t>
            </a:r>
            <a:r>
              <a:rPr lang="zh-CN" altLang="en-US" dirty="0"/>
              <a:t>其实本质而言，实部的</a:t>
            </a:r>
            <a:r>
              <a:rPr lang="en-US" altLang="zh-CN" dirty="0"/>
              <a:t>cos</a:t>
            </a:r>
            <a:r>
              <a:rPr lang="zh-CN" altLang="en-US" dirty="0"/>
              <a:t>不受正负号的影响，虚部</a:t>
            </a:r>
            <a:r>
              <a:rPr lang="en-US" altLang="zh-CN" dirty="0"/>
              <a:t>sin</a:t>
            </a:r>
            <a:r>
              <a:rPr lang="zh-CN" altLang="en-US" dirty="0"/>
              <a:t>受影响，还需要考虑</a:t>
            </a:r>
            <a:r>
              <a:rPr lang="en-US" altLang="zh-CN" dirty="0"/>
              <a:t>】</a:t>
            </a:r>
            <a:r>
              <a:rPr lang="zh-CN" altLang="en-US" dirty="0"/>
              <a:t>，说白了，如果不成对出现的话，进行傅里叶反变换的话，</a:t>
            </a:r>
            <a:r>
              <a:rPr lang="en-US" altLang="zh-CN" dirty="0"/>
              <a:t>【</a:t>
            </a:r>
            <a:r>
              <a:rPr lang="zh-CN" altLang="en-US" dirty="0"/>
              <a:t>还会有虚部出现，因为</a:t>
            </a:r>
            <a:r>
              <a:rPr lang="en-US" altLang="zh-CN" dirty="0"/>
              <a:t>cos</a:t>
            </a:r>
            <a:r>
              <a:rPr lang="zh-CN" altLang="en-US" dirty="0"/>
              <a:t>对应的负数频率是和正数频率一样的成份，对应的负数频率也必须去除，对应的</a:t>
            </a:r>
            <a:r>
              <a:rPr lang="en-US" altLang="zh-CN" dirty="0"/>
              <a:t>sin</a:t>
            </a:r>
            <a:r>
              <a:rPr lang="zh-CN" altLang="en-US" dirty="0"/>
              <a:t>的负数频率和正数频率抵消。</a:t>
            </a:r>
            <a:r>
              <a:rPr lang="en-US" altLang="zh-CN" dirty="0"/>
              <a:t>】</a:t>
            </a:r>
            <a:r>
              <a:rPr lang="zh-CN" altLang="en-US" dirty="0"/>
              <a:t>。</a:t>
            </a:r>
          </a:p>
        </p:txBody>
      </p:sp>
      <p:sp>
        <p:nvSpPr>
          <p:cNvPr id="4" name="灯片编号占位符 3"/>
          <p:cNvSpPr>
            <a:spLocks noGrp="1"/>
          </p:cNvSpPr>
          <p:nvPr>
            <p:ph type="sldNum" sz="quarter" idx="10"/>
          </p:nvPr>
        </p:nvSpPr>
        <p:spPr/>
        <p:txBody>
          <a:bodyPr/>
          <a:lstStyle/>
          <a:p>
            <a:fld id="{28A85377-0F68-4FDE-9F15-A309DD9487A3}" type="slidenum">
              <a:rPr lang="zh-CN" altLang="en-US" smtClean="0"/>
              <a:t>134</a:t>
            </a:fld>
            <a:endParaRPr lang="zh-CN" altLang="en-US"/>
          </a:p>
        </p:txBody>
      </p:sp>
    </p:spTree>
    <p:extLst>
      <p:ext uri="{BB962C8B-B14F-4D97-AF65-F5344CB8AC3E}">
        <p14:creationId xmlns:p14="http://schemas.microsoft.com/office/powerpoint/2010/main" val="42682696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对频谱移频到原点以后，图像的频率分布是以原点为圆心，对称分布的！因此，要获得有效结果，带阻滤波器必须以关于原点对称的形式出现。这个原则的特例是，如果带阻滤波器位于原点处，则要以它本身的形式出现。</a:t>
            </a:r>
          </a:p>
        </p:txBody>
      </p:sp>
      <p:sp>
        <p:nvSpPr>
          <p:cNvPr id="4" name="灯片编号占位符 3"/>
          <p:cNvSpPr>
            <a:spLocks noGrp="1"/>
          </p:cNvSpPr>
          <p:nvPr>
            <p:ph type="sldNum" sz="quarter" idx="10"/>
          </p:nvPr>
        </p:nvSpPr>
        <p:spPr/>
        <p:txBody>
          <a:bodyPr/>
          <a:lstStyle/>
          <a:p>
            <a:fld id="{28A85377-0F68-4FDE-9F15-A309DD9487A3}" type="slidenum">
              <a:rPr lang="zh-CN" altLang="en-US" smtClean="0"/>
              <a:t>135</a:t>
            </a:fld>
            <a:endParaRPr lang="zh-CN" altLang="en-US"/>
          </a:p>
        </p:txBody>
      </p:sp>
    </p:spTree>
    <p:extLst>
      <p:ext uri="{BB962C8B-B14F-4D97-AF65-F5344CB8AC3E}">
        <p14:creationId xmlns:p14="http://schemas.microsoft.com/office/powerpoint/2010/main" val="321501907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lnSpc>
                <a:spcPct val="110000"/>
              </a:lnSpc>
              <a:buFont typeface="Wingdings" panose="05000000000000000000" pitchFamily="2" charset="2"/>
              <a:buNone/>
            </a:pPr>
            <a:r>
              <a:rPr lang="zh-CN" altLang="en-US" sz="1200" b="1" dirty="0">
                <a:latin typeface="Times New Roman" panose="02020603050405020304" pitchFamily="18" charset="0"/>
              </a:rPr>
              <a:t>一幅图像所表示的灰度变化的最大可能范围（即画面的动态范围）主要取决于入射光的强度，画面的对比度则主要取决于图像中的景物特性。</a:t>
            </a:r>
            <a:endParaRPr lang="zh-CN" altLang="en-US" sz="1200" b="1" i="1" dirty="0">
              <a:latin typeface="Times New Roman" panose="02020603050405020304" pitchFamily="18" charset="0"/>
            </a:endParaRPr>
          </a:p>
          <a:p>
            <a:endParaRPr lang="zh-CN" altLang="en-US" dirty="0"/>
          </a:p>
        </p:txBody>
      </p:sp>
      <p:sp>
        <p:nvSpPr>
          <p:cNvPr id="4" name="灯片编号占位符 3"/>
          <p:cNvSpPr>
            <a:spLocks noGrp="1"/>
          </p:cNvSpPr>
          <p:nvPr>
            <p:ph type="sldNum" sz="quarter" idx="10"/>
          </p:nvPr>
        </p:nvSpPr>
        <p:spPr/>
        <p:txBody>
          <a:bodyPr/>
          <a:lstStyle/>
          <a:p>
            <a:fld id="{28A85377-0F68-4FDE-9F15-A309DD9487A3}" type="slidenum">
              <a:rPr lang="zh-CN" altLang="en-US" smtClean="0"/>
              <a:t>137</a:t>
            </a:fld>
            <a:endParaRPr lang="zh-CN" altLang="en-US"/>
          </a:p>
        </p:txBody>
      </p:sp>
    </p:spTree>
    <p:extLst>
      <p:ext uri="{BB962C8B-B14F-4D97-AF65-F5344CB8AC3E}">
        <p14:creationId xmlns:p14="http://schemas.microsoft.com/office/powerpoint/2010/main" val="401317466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lnSpc>
                <a:spcPct val="110000"/>
              </a:lnSpc>
              <a:buFont typeface="Wingdings" panose="05000000000000000000" pitchFamily="2" charset="2"/>
              <a:buNone/>
            </a:pPr>
            <a:r>
              <a:rPr lang="zh-CN" altLang="en-US" sz="1200" b="1" dirty="0">
                <a:latin typeface="Times New Roman" panose="02020603050405020304" pitchFamily="18" charset="0"/>
              </a:rPr>
              <a:t>一幅图像所表示的灰度变化的最大可能范围（即画面的动态范围）主要取决于入射光的强度，画面的对比度则主要取决于图像中的景物特性。</a:t>
            </a:r>
            <a:endParaRPr lang="zh-CN" altLang="en-US" sz="1200" b="1" i="1" dirty="0">
              <a:latin typeface="Times New Roman" panose="02020603050405020304" pitchFamily="18" charset="0"/>
            </a:endParaRPr>
          </a:p>
          <a:p>
            <a:endParaRPr lang="zh-CN" altLang="en-US" dirty="0"/>
          </a:p>
        </p:txBody>
      </p:sp>
      <p:sp>
        <p:nvSpPr>
          <p:cNvPr id="4" name="灯片编号占位符 3"/>
          <p:cNvSpPr>
            <a:spLocks noGrp="1"/>
          </p:cNvSpPr>
          <p:nvPr>
            <p:ph type="sldNum" sz="quarter" idx="10"/>
          </p:nvPr>
        </p:nvSpPr>
        <p:spPr/>
        <p:txBody>
          <a:bodyPr/>
          <a:lstStyle/>
          <a:p>
            <a:fld id="{28A85377-0F68-4FDE-9F15-A309DD9487A3}" type="slidenum">
              <a:rPr lang="zh-CN" altLang="en-US" smtClean="0"/>
              <a:t>138</a:t>
            </a:fld>
            <a:endParaRPr lang="zh-CN" altLang="en-US"/>
          </a:p>
        </p:txBody>
      </p:sp>
    </p:spTree>
    <p:extLst>
      <p:ext uri="{BB962C8B-B14F-4D97-AF65-F5344CB8AC3E}">
        <p14:creationId xmlns:p14="http://schemas.microsoft.com/office/powerpoint/2010/main" val="370946560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lnSpc>
                <a:spcPct val="110000"/>
              </a:lnSpc>
              <a:buFont typeface="Wingdings" panose="05000000000000000000" pitchFamily="2" charset="2"/>
              <a:buNone/>
            </a:pPr>
            <a:r>
              <a:rPr lang="zh-CN" altLang="en-US" sz="1200" b="1" dirty="0">
                <a:latin typeface="Times New Roman" panose="02020603050405020304" pitchFamily="18" charset="0"/>
              </a:rPr>
              <a:t>一幅图像所表示的灰度变化的最大可能范围（即画面的动态范围）主要取决于入射光的强度，画面的对比度则主要取决于图像中的景物特性。</a:t>
            </a:r>
            <a:endParaRPr lang="zh-CN" altLang="en-US" sz="1200" b="1" i="1" dirty="0">
              <a:latin typeface="Times New Roman" panose="02020603050405020304" pitchFamily="18" charset="0"/>
            </a:endParaRPr>
          </a:p>
          <a:p>
            <a:endParaRPr lang="zh-CN" altLang="en-US" dirty="0"/>
          </a:p>
        </p:txBody>
      </p:sp>
      <p:sp>
        <p:nvSpPr>
          <p:cNvPr id="4" name="灯片编号占位符 3"/>
          <p:cNvSpPr>
            <a:spLocks noGrp="1"/>
          </p:cNvSpPr>
          <p:nvPr>
            <p:ph type="sldNum" sz="quarter" idx="10"/>
          </p:nvPr>
        </p:nvSpPr>
        <p:spPr/>
        <p:txBody>
          <a:bodyPr/>
          <a:lstStyle/>
          <a:p>
            <a:fld id="{28A85377-0F68-4FDE-9F15-A309DD9487A3}" type="slidenum">
              <a:rPr lang="zh-CN" altLang="en-US" smtClean="0"/>
              <a:t>139</a:t>
            </a:fld>
            <a:endParaRPr lang="zh-CN" altLang="en-US"/>
          </a:p>
        </p:txBody>
      </p:sp>
    </p:spTree>
    <p:extLst>
      <p:ext uri="{BB962C8B-B14F-4D97-AF65-F5344CB8AC3E}">
        <p14:creationId xmlns:p14="http://schemas.microsoft.com/office/powerpoint/2010/main" val="233672408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lnSpc>
                <a:spcPct val="110000"/>
              </a:lnSpc>
              <a:buFont typeface="Wingdings" panose="05000000000000000000" pitchFamily="2" charset="2"/>
              <a:buNone/>
            </a:pPr>
            <a:r>
              <a:rPr lang="zh-CN" altLang="en-US" sz="1200" b="1" dirty="0">
                <a:latin typeface="Times New Roman" panose="02020603050405020304" pitchFamily="18" charset="0"/>
              </a:rPr>
              <a:t>一幅图像所表示的灰度变化的最大可能范围（即画面的动态范围）主要取决于入射光的强度，画面的对比度则主要取决于图像中的景物特性。</a:t>
            </a:r>
            <a:endParaRPr lang="zh-CN" altLang="en-US" sz="1200" b="1" i="1" dirty="0">
              <a:latin typeface="Times New Roman" panose="02020603050405020304" pitchFamily="18" charset="0"/>
            </a:endParaRPr>
          </a:p>
          <a:p>
            <a:endParaRPr lang="zh-CN" altLang="en-US" dirty="0"/>
          </a:p>
        </p:txBody>
      </p:sp>
      <p:sp>
        <p:nvSpPr>
          <p:cNvPr id="4" name="灯片编号占位符 3"/>
          <p:cNvSpPr>
            <a:spLocks noGrp="1"/>
          </p:cNvSpPr>
          <p:nvPr>
            <p:ph type="sldNum" sz="quarter" idx="10"/>
          </p:nvPr>
        </p:nvSpPr>
        <p:spPr/>
        <p:txBody>
          <a:bodyPr/>
          <a:lstStyle/>
          <a:p>
            <a:fld id="{28A85377-0F68-4FDE-9F15-A309DD9487A3}" type="slidenum">
              <a:rPr lang="zh-CN" altLang="en-US" smtClean="0"/>
              <a:t>140</a:t>
            </a:fld>
            <a:endParaRPr lang="zh-CN" altLang="en-US"/>
          </a:p>
        </p:txBody>
      </p:sp>
    </p:spTree>
    <p:extLst>
      <p:ext uri="{BB962C8B-B14F-4D97-AF65-F5344CB8AC3E}">
        <p14:creationId xmlns:p14="http://schemas.microsoft.com/office/powerpoint/2010/main" val="166714193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8A85377-0F68-4FDE-9F15-A309DD9487A3}" type="slidenum">
              <a:rPr lang="zh-CN" altLang="en-US" smtClean="0"/>
              <a:t>141</a:t>
            </a:fld>
            <a:endParaRPr lang="zh-CN" altLang="en-US"/>
          </a:p>
        </p:txBody>
      </p:sp>
    </p:spTree>
    <p:extLst>
      <p:ext uri="{BB962C8B-B14F-4D97-AF65-F5344CB8AC3E}">
        <p14:creationId xmlns:p14="http://schemas.microsoft.com/office/powerpoint/2010/main" val="8347579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第一条保证原图各灰度级在变换后仍保持从黑到白的排列</a:t>
            </a:r>
          </a:p>
        </p:txBody>
      </p:sp>
      <p:sp>
        <p:nvSpPr>
          <p:cNvPr id="4" name="灯片编号占位符 3"/>
          <p:cNvSpPr>
            <a:spLocks noGrp="1"/>
          </p:cNvSpPr>
          <p:nvPr>
            <p:ph type="sldNum" sz="quarter" idx="10"/>
          </p:nvPr>
        </p:nvSpPr>
        <p:spPr/>
        <p:txBody>
          <a:bodyPr/>
          <a:lstStyle/>
          <a:p>
            <a:fld id="{28A85377-0F68-4FDE-9F15-A309DD9487A3}" type="slidenum">
              <a:rPr lang="zh-CN" altLang="en-US" smtClean="0"/>
              <a:t>19</a:t>
            </a:fld>
            <a:endParaRPr lang="zh-CN" altLang="en-US"/>
          </a:p>
        </p:txBody>
      </p:sp>
    </p:spTree>
    <p:extLst>
      <p:ext uri="{BB962C8B-B14F-4D97-AF65-F5344CB8AC3E}">
        <p14:creationId xmlns:p14="http://schemas.microsoft.com/office/powerpoint/2010/main" val="357306330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8A85377-0F68-4FDE-9F15-A309DD9487A3}" type="slidenum">
              <a:rPr lang="zh-CN" altLang="en-US" smtClean="0"/>
              <a:t>142</a:t>
            </a:fld>
            <a:endParaRPr lang="zh-CN" altLang="en-US"/>
          </a:p>
        </p:txBody>
      </p:sp>
    </p:spTree>
    <p:extLst>
      <p:ext uri="{BB962C8B-B14F-4D97-AF65-F5344CB8AC3E}">
        <p14:creationId xmlns:p14="http://schemas.microsoft.com/office/powerpoint/2010/main" val="236898148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8A85377-0F68-4FDE-9F15-A309DD9487A3}" type="slidenum">
              <a:rPr lang="zh-CN" altLang="en-US" smtClean="0"/>
              <a:t>143</a:t>
            </a:fld>
            <a:endParaRPr lang="zh-CN" altLang="en-US"/>
          </a:p>
        </p:txBody>
      </p:sp>
    </p:spTree>
    <p:extLst>
      <p:ext uri="{BB962C8B-B14F-4D97-AF65-F5344CB8AC3E}">
        <p14:creationId xmlns:p14="http://schemas.microsoft.com/office/powerpoint/2010/main" val="113181295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8A85377-0F68-4FDE-9F15-A309DD9487A3}" type="slidenum">
              <a:rPr lang="zh-CN" altLang="en-US" smtClean="0"/>
              <a:t>144</a:t>
            </a:fld>
            <a:endParaRPr lang="zh-CN" altLang="en-US"/>
          </a:p>
        </p:txBody>
      </p:sp>
    </p:spTree>
    <p:extLst>
      <p:ext uri="{BB962C8B-B14F-4D97-AF65-F5344CB8AC3E}">
        <p14:creationId xmlns:p14="http://schemas.microsoft.com/office/powerpoint/2010/main" val="140445995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8A85377-0F68-4FDE-9F15-A309DD9487A3}" type="slidenum">
              <a:rPr lang="zh-CN" altLang="en-US" smtClean="0"/>
              <a:t>145</a:t>
            </a:fld>
            <a:endParaRPr lang="zh-CN" altLang="en-US"/>
          </a:p>
        </p:txBody>
      </p:sp>
    </p:spTree>
    <p:extLst>
      <p:ext uri="{BB962C8B-B14F-4D97-AF65-F5344CB8AC3E}">
        <p14:creationId xmlns:p14="http://schemas.microsoft.com/office/powerpoint/2010/main" val="374965548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压制灰度强变化的部分。降低灰度差异值，使整体局部的灰度分布尽可能均衡。</a:t>
            </a:r>
          </a:p>
        </p:txBody>
      </p:sp>
      <p:sp>
        <p:nvSpPr>
          <p:cNvPr id="4" name="灯片编号占位符 3"/>
          <p:cNvSpPr>
            <a:spLocks noGrp="1"/>
          </p:cNvSpPr>
          <p:nvPr>
            <p:ph type="sldNum" sz="quarter" idx="10"/>
          </p:nvPr>
        </p:nvSpPr>
        <p:spPr/>
        <p:txBody>
          <a:bodyPr/>
          <a:lstStyle/>
          <a:p>
            <a:fld id="{28A85377-0F68-4FDE-9F15-A309DD9487A3}" type="slidenum">
              <a:rPr lang="zh-CN" altLang="en-US" smtClean="0"/>
              <a:t>146</a:t>
            </a:fld>
            <a:endParaRPr lang="zh-CN" altLang="en-US"/>
          </a:p>
        </p:txBody>
      </p:sp>
    </p:spTree>
    <p:extLst>
      <p:ext uri="{BB962C8B-B14F-4D97-AF65-F5344CB8AC3E}">
        <p14:creationId xmlns:p14="http://schemas.microsoft.com/office/powerpoint/2010/main" val="296519242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8A85377-0F68-4FDE-9F15-A309DD9487A3}" type="slidenum">
              <a:rPr lang="zh-CN" altLang="en-US" smtClean="0"/>
              <a:t>147</a:t>
            </a:fld>
            <a:endParaRPr lang="zh-CN" altLang="en-US"/>
          </a:p>
        </p:txBody>
      </p:sp>
    </p:spTree>
    <p:extLst>
      <p:ext uri="{BB962C8B-B14F-4D97-AF65-F5344CB8AC3E}">
        <p14:creationId xmlns:p14="http://schemas.microsoft.com/office/powerpoint/2010/main" val="22468973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对于那些出现概率比较小的灰度级在</a:t>
            </a:r>
            <a:r>
              <a:rPr lang="en-US" altLang="zh-CN" dirty="0"/>
              <a:t>HS(</a:t>
            </a:r>
            <a:r>
              <a:rPr lang="en-US" altLang="zh-CN" dirty="0" err="1"/>
              <a:t>i</a:t>
            </a:r>
            <a:r>
              <a:rPr lang="en-US" altLang="zh-CN" dirty="0"/>
              <a:t>)</a:t>
            </a:r>
            <a:r>
              <a:rPr lang="zh-CN" altLang="en-US" dirty="0"/>
              <a:t>的计算过程中，所产生的影响比较小，则</a:t>
            </a:r>
            <a:r>
              <a:rPr lang="en-US" altLang="zh-CN" dirty="0"/>
              <a:t>HS(</a:t>
            </a:r>
            <a:r>
              <a:rPr lang="en-US" altLang="zh-CN" dirty="0" err="1"/>
              <a:t>i</a:t>
            </a:r>
            <a:r>
              <a:rPr lang="en-US" altLang="zh-CN" dirty="0"/>
              <a:t>)</a:t>
            </a:r>
            <a:r>
              <a:rPr lang="zh-CN" altLang="en-US" dirty="0"/>
              <a:t>的变化量较小，也就是投影灰度级的变化小，开始形成灰度级的聚集效应，有灰度级开始被归并。</a:t>
            </a:r>
          </a:p>
        </p:txBody>
      </p:sp>
      <p:sp>
        <p:nvSpPr>
          <p:cNvPr id="4" name="灯片编号占位符 3"/>
          <p:cNvSpPr>
            <a:spLocks noGrp="1"/>
          </p:cNvSpPr>
          <p:nvPr>
            <p:ph type="sldNum" sz="quarter" idx="5"/>
          </p:nvPr>
        </p:nvSpPr>
        <p:spPr/>
        <p:txBody>
          <a:bodyPr/>
          <a:lstStyle/>
          <a:p>
            <a:fld id="{28A85377-0F68-4FDE-9F15-A309DD9487A3}" type="slidenum">
              <a:rPr lang="zh-CN" altLang="en-US" smtClean="0"/>
              <a:t>29</a:t>
            </a:fld>
            <a:endParaRPr lang="zh-CN" altLang="en-US"/>
          </a:p>
        </p:txBody>
      </p:sp>
    </p:spTree>
    <p:extLst>
      <p:ext uri="{BB962C8B-B14F-4D97-AF65-F5344CB8AC3E}">
        <p14:creationId xmlns:p14="http://schemas.microsoft.com/office/powerpoint/2010/main" val="34780006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8A85377-0F68-4FDE-9F15-A309DD9487A3}" type="slidenum">
              <a:rPr lang="zh-CN" altLang="en-US" smtClean="0"/>
              <a:t>30</a:t>
            </a:fld>
            <a:endParaRPr lang="zh-CN" altLang="en-US"/>
          </a:p>
        </p:txBody>
      </p:sp>
    </p:spTree>
    <p:extLst>
      <p:ext uri="{BB962C8B-B14F-4D97-AF65-F5344CB8AC3E}">
        <p14:creationId xmlns:p14="http://schemas.microsoft.com/office/powerpoint/2010/main" val="10434438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所谓的平坦，其实是让最终保留下来的灰度级的分布尽可能均等。</a:t>
            </a:r>
          </a:p>
        </p:txBody>
      </p:sp>
      <p:sp>
        <p:nvSpPr>
          <p:cNvPr id="4" name="灯片编号占位符 3"/>
          <p:cNvSpPr>
            <a:spLocks noGrp="1"/>
          </p:cNvSpPr>
          <p:nvPr>
            <p:ph type="sldNum" sz="quarter" idx="5"/>
          </p:nvPr>
        </p:nvSpPr>
        <p:spPr/>
        <p:txBody>
          <a:bodyPr/>
          <a:lstStyle/>
          <a:p>
            <a:fld id="{28A85377-0F68-4FDE-9F15-A309DD9487A3}" type="slidenum">
              <a:rPr lang="zh-CN" altLang="en-US" smtClean="0"/>
              <a:t>35</a:t>
            </a:fld>
            <a:endParaRPr lang="zh-CN" altLang="en-US"/>
          </a:p>
        </p:txBody>
      </p:sp>
    </p:spTree>
    <p:extLst>
      <p:ext uri="{BB962C8B-B14F-4D97-AF65-F5344CB8AC3E}">
        <p14:creationId xmlns:p14="http://schemas.microsoft.com/office/powerpoint/2010/main" val="26734929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所以信息传导链是</a:t>
            </a:r>
            <a:r>
              <a:rPr lang="en-US" altLang="zh-CN" dirty="0"/>
              <a:t>: r-&gt;s = u&lt;-z</a:t>
            </a:r>
            <a:r>
              <a:rPr lang="zh-CN" altLang="en-US" dirty="0"/>
              <a:t>，最终通过</a:t>
            </a:r>
            <a:r>
              <a:rPr lang="en-US" altLang="zh-CN" dirty="0"/>
              <a:t>s</a:t>
            </a:r>
            <a:r>
              <a:rPr lang="zh-CN" altLang="en-US" dirty="0"/>
              <a:t>和</a:t>
            </a:r>
            <a:r>
              <a:rPr lang="en-US" altLang="zh-CN" dirty="0"/>
              <a:t>u</a:t>
            </a:r>
            <a:r>
              <a:rPr lang="zh-CN" altLang="en-US" dirty="0"/>
              <a:t>的最近邻，引导出</a:t>
            </a:r>
            <a:r>
              <a:rPr lang="en-US" altLang="zh-CN" dirty="0"/>
              <a:t>r-&gt;z</a:t>
            </a:r>
            <a:r>
              <a:rPr lang="zh-CN" altLang="en-US"/>
              <a:t>的投影关系。</a:t>
            </a:r>
            <a:endParaRPr lang="zh-CN" altLang="en-US" dirty="0"/>
          </a:p>
        </p:txBody>
      </p:sp>
      <p:sp>
        <p:nvSpPr>
          <p:cNvPr id="4" name="灯片编号占位符 3"/>
          <p:cNvSpPr>
            <a:spLocks noGrp="1"/>
          </p:cNvSpPr>
          <p:nvPr>
            <p:ph type="sldNum" sz="quarter" idx="5"/>
          </p:nvPr>
        </p:nvSpPr>
        <p:spPr/>
        <p:txBody>
          <a:bodyPr/>
          <a:lstStyle/>
          <a:p>
            <a:fld id="{28A85377-0F68-4FDE-9F15-A309DD9487A3}" type="slidenum">
              <a:rPr lang="zh-CN" altLang="en-US" smtClean="0"/>
              <a:t>40</a:t>
            </a:fld>
            <a:endParaRPr lang="zh-CN" altLang="en-US"/>
          </a:p>
        </p:txBody>
      </p:sp>
    </p:spTree>
    <p:extLst>
      <p:ext uri="{BB962C8B-B14F-4D97-AF65-F5344CB8AC3E}">
        <p14:creationId xmlns:p14="http://schemas.microsoft.com/office/powerpoint/2010/main" val="33319876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对原始直方图进行均衡化</a:t>
            </a:r>
          </a:p>
        </p:txBody>
      </p:sp>
      <p:sp>
        <p:nvSpPr>
          <p:cNvPr id="4" name="灯片编号占位符 3"/>
          <p:cNvSpPr>
            <a:spLocks noGrp="1"/>
          </p:cNvSpPr>
          <p:nvPr>
            <p:ph type="sldNum" sz="quarter" idx="5"/>
          </p:nvPr>
        </p:nvSpPr>
        <p:spPr/>
        <p:txBody>
          <a:bodyPr/>
          <a:lstStyle/>
          <a:p>
            <a:fld id="{28A85377-0F68-4FDE-9F15-A309DD9487A3}" type="slidenum">
              <a:rPr lang="zh-CN" altLang="en-US" smtClean="0"/>
              <a:t>45</a:t>
            </a:fld>
            <a:endParaRPr lang="zh-CN" altLang="en-US"/>
          </a:p>
        </p:txBody>
      </p:sp>
    </p:spTree>
    <p:extLst>
      <p:ext uri="{BB962C8B-B14F-4D97-AF65-F5344CB8AC3E}">
        <p14:creationId xmlns:p14="http://schemas.microsoft.com/office/powerpoint/2010/main" val="1931451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对规定直方图进行均衡化</a:t>
            </a:r>
          </a:p>
        </p:txBody>
      </p:sp>
      <p:sp>
        <p:nvSpPr>
          <p:cNvPr id="4" name="灯片编号占位符 3"/>
          <p:cNvSpPr>
            <a:spLocks noGrp="1"/>
          </p:cNvSpPr>
          <p:nvPr>
            <p:ph type="sldNum" sz="quarter" idx="5"/>
          </p:nvPr>
        </p:nvSpPr>
        <p:spPr/>
        <p:txBody>
          <a:bodyPr/>
          <a:lstStyle/>
          <a:p>
            <a:fld id="{28A85377-0F68-4FDE-9F15-A309DD9487A3}" type="slidenum">
              <a:rPr lang="zh-CN" altLang="en-US" smtClean="0"/>
              <a:t>46</a:t>
            </a:fld>
            <a:endParaRPr lang="zh-CN" altLang="en-US"/>
          </a:p>
        </p:txBody>
      </p:sp>
    </p:spTree>
    <p:extLst>
      <p:ext uri="{BB962C8B-B14F-4D97-AF65-F5344CB8AC3E}">
        <p14:creationId xmlns:p14="http://schemas.microsoft.com/office/powerpoint/2010/main" val="118805434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2" name="Picture 30" descr="bg1"/>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920026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a:xfrm>
            <a:off x="457200" y="1600200"/>
            <a:ext cx="8229600" cy="4525963"/>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074A320C-4EC7-4D54-9275-C08A508CC79F}" type="slidenum">
              <a:rPr lang="en-US" altLang="zh-CN"/>
              <a:pPr>
                <a:defRPr/>
              </a:pPr>
              <a:t>‹#›</a:t>
            </a:fld>
            <a:endParaRPr lang="en-US" altLang="zh-CN"/>
          </a:p>
        </p:txBody>
      </p:sp>
    </p:spTree>
    <p:extLst>
      <p:ext uri="{BB962C8B-B14F-4D97-AF65-F5344CB8AC3E}">
        <p14:creationId xmlns:p14="http://schemas.microsoft.com/office/powerpoint/2010/main" val="26396378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96063" y="188913"/>
            <a:ext cx="2090737" cy="593725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323850" y="188913"/>
            <a:ext cx="6119813" cy="5937250"/>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7C4027FC-F775-4C96-8732-C36CE23BC983}" type="slidenum">
              <a:rPr lang="en-US" altLang="zh-CN"/>
              <a:pPr>
                <a:defRPr/>
              </a:pPr>
              <a:t>‹#›</a:t>
            </a:fld>
            <a:endParaRPr lang="en-US" altLang="zh-CN"/>
          </a:p>
        </p:txBody>
      </p:sp>
    </p:spTree>
    <p:extLst>
      <p:ext uri="{BB962C8B-B14F-4D97-AF65-F5344CB8AC3E}">
        <p14:creationId xmlns:p14="http://schemas.microsoft.com/office/powerpoint/2010/main" val="35129012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323850" y="188913"/>
            <a:ext cx="3924300" cy="836612"/>
          </a:xfrm>
        </p:spPr>
        <p:txBody>
          <a:bodyPr/>
          <a:lstStyle/>
          <a:p>
            <a:r>
              <a:rPr lang="zh-CN" altLang="en-US"/>
              <a:t>单击此处编辑母版标题样式</a:t>
            </a:r>
          </a:p>
        </p:txBody>
      </p:sp>
      <p:sp>
        <p:nvSpPr>
          <p:cNvPr id="3" name="文本占位符 2"/>
          <p:cNvSpPr>
            <a:spLocks noGrp="1"/>
          </p:cNvSpPr>
          <p:nvPr>
            <p:ph type="body" sz="half" idx="1"/>
          </p:nvPr>
        </p:nvSpPr>
        <p:spPr>
          <a:xfrm>
            <a:off x="457200" y="1600200"/>
            <a:ext cx="4038600" cy="4525963"/>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01A7394E-E3C2-4160-B409-C414627C5468}" type="slidenum">
              <a:rPr lang="en-US" altLang="zh-CN"/>
              <a:pPr>
                <a:defRPr/>
              </a:pPr>
              <a:t>‹#›</a:t>
            </a:fld>
            <a:endParaRPr lang="en-US" altLang="zh-CN"/>
          </a:p>
        </p:txBody>
      </p:sp>
    </p:spTree>
    <p:extLst>
      <p:ext uri="{BB962C8B-B14F-4D97-AF65-F5344CB8AC3E}">
        <p14:creationId xmlns:p14="http://schemas.microsoft.com/office/powerpoint/2010/main" val="30488339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a:prstGeom prst="rect">
            <a:avLst/>
          </a:prstGeo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Tree>
    <p:extLst>
      <p:ext uri="{BB962C8B-B14F-4D97-AF65-F5344CB8AC3E}">
        <p14:creationId xmlns:p14="http://schemas.microsoft.com/office/powerpoint/2010/main" val="170879707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457200" y="1600200"/>
            <a:ext cx="8229600" cy="4525963"/>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08374982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Tree>
    <p:extLst>
      <p:ext uri="{BB962C8B-B14F-4D97-AF65-F5344CB8AC3E}">
        <p14:creationId xmlns:p14="http://schemas.microsoft.com/office/powerpoint/2010/main" val="330522573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09241599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12281761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34090555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3338046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a:xfrm>
            <a:off x="457200" y="1600200"/>
            <a:ext cx="8229600" cy="4525963"/>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45B3B6D7-B605-4A5E-AC05-0A341F277D1B}" type="slidenum">
              <a:rPr lang="en-US" altLang="zh-CN"/>
              <a:pPr>
                <a:defRPr/>
              </a:pPr>
              <a:t>‹#›</a:t>
            </a:fld>
            <a:endParaRPr lang="en-US" altLang="zh-CN"/>
          </a:p>
        </p:txBody>
      </p:sp>
    </p:spTree>
    <p:extLst>
      <p:ext uri="{BB962C8B-B14F-4D97-AF65-F5344CB8AC3E}">
        <p14:creationId xmlns:p14="http://schemas.microsoft.com/office/powerpoint/2010/main" val="252083007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a:prstGeom prst="rect">
            <a:avLst/>
          </a:prstGeo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369228860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a:prstGeom prst="rect">
            <a:avLst/>
          </a:prstGeo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335699098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457200" y="1600200"/>
            <a:ext cx="8229600" cy="4525963"/>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06874087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51525"/>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4340084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99247366-091B-473D-875A-F8E8DB26FF86}" type="slidenum">
              <a:rPr lang="en-US" altLang="zh-CN"/>
              <a:pPr>
                <a:defRPr/>
              </a:pPr>
              <a:t>‹#›</a:t>
            </a:fld>
            <a:endParaRPr lang="en-US" altLang="zh-CN"/>
          </a:p>
        </p:txBody>
      </p:sp>
    </p:spTree>
    <p:extLst>
      <p:ext uri="{BB962C8B-B14F-4D97-AF65-F5344CB8AC3E}">
        <p14:creationId xmlns:p14="http://schemas.microsoft.com/office/powerpoint/2010/main" val="34826833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E9CAD128-4A6D-4D8C-82E4-6A3538714252}" type="slidenum">
              <a:rPr lang="en-US" altLang="zh-CN"/>
              <a:pPr>
                <a:defRPr/>
              </a:pPr>
              <a:t>‹#›</a:t>
            </a:fld>
            <a:endParaRPr lang="en-US" altLang="zh-CN"/>
          </a:p>
        </p:txBody>
      </p:sp>
    </p:spTree>
    <p:extLst>
      <p:ext uri="{BB962C8B-B14F-4D97-AF65-F5344CB8AC3E}">
        <p14:creationId xmlns:p14="http://schemas.microsoft.com/office/powerpoint/2010/main" val="40243293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a:ln/>
        </p:spPr>
        <p:txBody>
          <a:bodyPr/>
          <a:lstStyle>
            <a:lvl1pPr>
              <a:defRPr/>
            </a:lvl1pPr>
          </a:lstStyle>
          <a:p>
            <a:pPr>
              <a:defRPr/>
            </a:pPr>
            <a:fld id="{37FB1794-C10F-41FA-848E-245B387B987C}" type="slidenum">
              <a:rPr lang="en-US" altLang="zh-CN"/>
              <a:pPr>
                <a:defRPr/>
              </a:pPr>
              <a:t>‹#›</a:t>
            </a:fld>
            <a:endParaRPr lang="en-US" altLang="zh-CN"/>
          </a:p>
        </p:txBody>
      </p:sp>
    </p:spTree>
    <p:extLst>
      <p:ext uri="{BB962C8B-B14F-4D97-AF65-F5344CB8AC3E}">
        <p14:creationId xmlns:p14="http://schemas.microsoft.com/office/powerpoint/2010/main" val="29666318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a:ln/>
        </p:spPr>
        <p:txBody>
          <a:bodyPr/>
          <a:lstStyle>
            <a:lvl1pPr>
              <a:defRPr/>
            </a:lvl1pPr>
          </a:lstStyle>
          <a:p>
            <a:pPr>
              <a:defRPr/>
            </a:pPr>
            <a:fld id="{0426FB01-E693-4172-9F82-C1DF231E5A69}" type="slidenum">
              <a:rPr lang="en-US" altLang="zh-CN"/>
              <a:pPr>
                <a:defRPr/>
              </a:pPr>
              <a:t>‹#›</a:t>
            </a:fld>
            <a:endParaRPr lang="en-US" altLang="zh-CN"/>
          </a:p>
        </p:txBody>
      </p:sp>
    </p:spTree>
    <p:extLst>
      <p:ext uri="{BB962C8B-B14F-4D97-AF65-F5344CB8AC3E}">
        <p14:creationId xmlns:p14="http://schemas.microsoft.com/office/powerpoint/2010/main" val="40121867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6"/>
          <p:cNvSpPr>
            <a:spLocks noGrp="1" noChangeArrowheads="1"/>
          </p:cNvSpPr>
          <p:nvPr>
            <p:ph type="sldNum" sz="quarter" idx="12"/>
          </p:nvPr>
        </p:nvSpPr>
        <p:spPr>
          <a:ln/>
        </p:spPr>
        <p:txBody>
          <a:bodyPr/>
          <a:lstStyle>
            <a:lvl1pPr>
              <a:defRPr/>
            </a:lvl1pPr>
          </a:lstStyle>
          <a:p>
            <a:pPr>
              <a:defRPr/>
            </a:pPr>
            <a:fld id="{41A49F2B-6EBC-46BA-A165-0C3C1E246A2A}" type="slidenum">
              <a:rPr lang="en-US" altLang="zh-CN"/>
              <a:pPr>
                <a:defRPr/>
              </a:pPr>
              <a:t>‹#›</a:t>
            </a:fld>
            <a:endParaRPr lang="en-US" altLang="zh-CN"/>
          </a:p>
        </p:txBody>
      </p:sp>
    </p:spTree>
    <p:extLst>
      <p:ext uri="{BB962C8B-B14F-4D97-AF65-F5344CB8AC3E}">
        <p14:creationId xmlns:p14="http://schemas.microsoft.com/office/powerpoint/2010/main" val="13904765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F788B5D1-F668-4005-AC39-D78893CFA59F}" type="slidenum">
              <a:rPr lang="en-US" altLang="zh-CN"/>
              <a:pPr>
                <a:defRPr/>
              </a:pPr>
              <a:t>‹#›</a:t>
            </a:fld>
            <a:endParaRPr lang="en-US" altLang="zh-CN"/>
          </a:p>
        </p:txBody>
      </p:sp>
    </p:spTree>
    <p:extLst>
      <p:ext uri="{BB962C8B-B14F-4D97-AF65-F5344CB8AC3E}">
        <p14:creationId xmlns:p14="http://schemas.microsoft.com/office/powerpoint/2010/main" val="26594038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34DC9195-4B73-4A8D-9924-60DD83495250}" type="slidenum">
              <a:rPr lang="en-US" altLang="zh-CN"/>
              <a:pPr>
                <a:defRPr/>
              </a:pPr>
              <a:t>‹#›</a:t>
            </a:fld>
            <a:endParaRPr lang="en-US" altLang="zh-CN"/>
          </a:p>
        </p:txBody>
      </p:sp>
    </p:spTree>
    <p:extLst>
      <p:ext uri="{BB962C8B-B14F-4D97-AF65-F5344CB8AC3E}">
        <p14:creationId xmlns:p14="http://schemas.microsoft.com/office/powerpoint/2010/main" val="42743795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hyperlink" Target="http://www.nordridesign.com/" TargetMode="External"/><Relationship Id="rId18" Type="http://schemas.openxmlformats.org/officeDocument/2006/relationships/image" Target="../media/image6.png"/><Relationship Id="rId3" Type="http://schemas.openxmlformats.org/officeDocument/2006/relationships/slideLayout" Target="../slideLayouts/slideLayout15.xml"/><Relationship Id="rId21" Type="http://schemas.openxmlformats.org/officeDocument/2006/relationships/image" Target="../media/image7.png"/><Relationship Id="rId7" Type="http://schemas.openxmlformats.org/officeDocument/2006/relationships/slideLayout" Target="../slideLayouts/slideLayout19.xml"/><Relationship Id="rId12" Type="http://schemas.openxmlformats.org/officeDocument/2006/relationships/theme" Target="../theme/theme2.xml"/><Relationship Id="rId17" Type="http://schemas.openxmlformats.org/officeDocument/2006/relationships/image" Target="../media/image5.png"/><Relationship Id="rId2" Type="http://schemas.openxmlformats.org/officeDocument/2006/relationships/slideLayout" Target="../slideLayouts/slideLayout14.xml"/><Relationship Id="rId16" Type="http://schemas.openxmlformats.org/officeDocument/2006/relationships/image" Target="../media/image4.png"/><Relationship Id="rId20" Type="http://schemas.openxmlformats.org/officeDocument/2006/relationships/hyperlink" Target="http://www.nordri.net/" TargetMode="Externa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image" Target="../media/image3.png"/><Relationship Id="rId10" Type="http://schemas.openxmlformats.org/officeDocument/2006/relationships/slideLayout" Target="../slideLayouts/slideLayout22.xml"/><Relationship Id="rId19" Type="http://schemas.openxmlformats.org/officeDocument/2006/relationships/hyperlink" Target="http://www.nordridesign.cn/" TargetMode="Externa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hyperlink" Target="http://creativecommons.org/licenses/by-nc/2.5/cn/legalcode" TargetMode="External"/><Relationship Id="rId22" Type="http://schemas.openxmlformats.org/officeDocument/2006/relationships/image" Target="../media/image8.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7" descr="bg2"/>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2"/>
          <p:cNvSpPr>
            <a:spLocks noGrp="1" noChangeArrowheads="1"/>
          </p:cNvSpPr>
          <p:nvPr>
            <p:ph type="title"/>
          </p:nvPr>
        </p:nvSpPr>
        <p:spPr bwMode="auto">
          <a:xfrm>
            <a:off x="323850" y="188913"/>
            <a:ext cx="3924300" cy="836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zh-CN" altLang="en-US"/>
              <a:t>个人基本信息</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smtClean="0"/>
            </a:lvl1pPr>
          </a:lstStyle>
          <a:p>
            <a:pPr>
              <a:defRPr/>
            </a:pPr>
            <a:endParaRPr lang="en-US" altLang="zh-CN"/>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smtClean="0"/>
            </a:lvl1pPr>
          </a:lstStyle>
          <a:p>
            <a:pPr>
              <a:defRPr/>
            </a:pPr>
            <a:endParaRPr lang="en-US" altLang="zh-CN"/>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smtClean="0"/>
            </a:lvl1pPr>
          </a:lstStyle>
          <a:p>
            <a:pPr>
              <a:defRPr/>
            </a:pPr>
            <a:fld id="{F7FB0679-BDDA-4B03-BC40-E65BDB965AC0}"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sldLayoutIdLst>
    <p:sldLayoutId id="2147483696"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Lst>
  <p:txStyles>
    <p:titleStyle>
      <a:lvl1pPr algn="l" rtl="0" eaLnBrk="0" fontAlgn="base" hangingPunct="0">
        <a:spcBef>
          <a:spcPct val="0"/>
        </a:spcBef>
        <a:spcAft>
          <a:spcPct val="0"/>
        </a:spcAft>
        <a:defRPr sz="2400" b="1">
          <a:solidFill>
            <a:schemeClr val="tx1"/>
          </a:solidFill>
          <a:latin typeface="+mj-lt"/>
          <a:ea typeface="+mj-ea"/>
          <a:cs typeface="+mj-cs"/>
        </a:defRPr>
      </a:lvl1pPr>
      <a:lvl2pPr algn="l" rtl="0" eaLnBrk="0" fontAlgn="base" hangingPunct="0">
        <a:spcBef>
          <a:spcPct val="0"/>
        </a:spcBef>
        <a:spcAft>
          <a:spcPct val="0"/>
        </a:spcAft>
        <a:defRPr sz="2400" b="1">
          <a:solidFill>
            <a:schemeClr val="tx1"/>
          </a:solidFill>
          <a:latin typeface="Arial" charset="0"/>
          <a:ea typeface="华文细黑" pitchFamily="2" charset="-122"/>
        </a:defRPr>
      </a:lvl2pPr>
      <a:lvl3pPr algn="l" rtl="0" eaLnBrk="0" fontAlgn="base" hangingPunct="0">
        <a:spcBef>
          <a:spcPct val="0"/>
        </a:spcBef>
        <a:spcAft>
          <a:spcPct val="0"/>
        </a:spcAft>
        <a:defRPr sz="2400" b="1">
          <a:solidFill>
            <a:schemeClr val="tx1"/>
          </a:solidFill>
          <a:latin typeface="Arial" charset="0"/>
          <a:ea typeface="华文细黑" pitchFamily="2" charset="-122"/>
        </a:defRPr>
      </a:lvl3pPr>
      <a:lvl4pPr algn="l" rtl="0" eaLnBrk="0" fontAlgn="base" hangingPunct="0">
        <a:spcBef>
          <a:spcPct val="0"/>
        </a:spcBef>
        <a:spcAft>
          <a:spcPct val="0"/>
        </a:spcAft>
        <a:defRPr sz="2400" b="1">
          <a:solidFill>
            <a:schemeClr val="tx1"/>
          </a:solidFill>
          <a:latin typeface="Arial" charset="0"/>
          <a:ea typeface="华文细黑" pitchFamily="2" charset="-122"/>
        </a:defRPr>
      </a:lvl4pPr>
      <a:lvl5pPr algn="l" rtl="0" eaLnBrk="0" fontAlgn="base" hangingPunct="0">
        <a:spcBef>
          <a:spcPct val="0"/>
        </a:spcBef>
        <a:spcAft>
          <a:spcPct val="0"/>
        </a:spcAft>
        <a:defRPr sz="2400" b="1">
          <a:solidFill>
            <a:schemeClr val="tx1"/>
          </a:solidFill>
          <a:latin typeface="Arial" charset="0"/>
          <a:ea typeface="华文细黑" pitchFamily="2" charset="-122"/>
        </a:defRPr>
      </a:lvl5pPr>
      <a:lvl6pPr marL="457200" algn="l" rtl="0" fontAlgn="base">
        <a:spcBef>
          <a:spcPct val="0"/>
        </a:spcBef>
        <a:spcAft>
          <a:spcPct val="0"/>
        </a:spcAft>
        <a:defRPr sz="2400" b="1">
          <a:solidFill>
            <a:schemeClr val="tx1"/>
          </a:solidFill>
          <a:latin typeface="Arial" charset="0"/>
          <a:ea typeface="华文细黑" pitchFamily="2" charset="-122"/>
        </a:defRPr>
      </a:lvl6pPr>
      <a:lvl7pPr marL="914400" algn="l" rtl="0" fontAlgn="base">
        <a:spcBef>
          <a:spcPct val="0"/>
        </a:spcBef>
        <a:spcAft>
          <a:spcPct val="0"/>
        </a:spcAft>
        <a:defRPr sz="2400" b="1">
          <a:solidFill>
            <a:schemeClr val="tx1"/>
          </a:solidFill>
          <a:latin typeface="Arial" charset="0"/>
          <a:ea typeface="华文细黑" pitchFamily="2" charset="-122"/>
        </a:defRPr>
      </a:lvl7pPr>
      <a:lvl8pPr marL="1371600" algn="l" rtl="0" fontAlgn="base">
        <a:spcBef>
          <a:spcPct val="0"/>
        </a:spcBef>
        <a:spcAft>
          <a:spcPct val="0"/>
        </a:spcAft>
        <a:defRPr sz="2400" b="1">
          <a:solidFill>
            <a:schemeClr val="tx1"/>
          </a:solidFill>
          <a:latin typeface="Arial" charset="0"/>
          <a:ea typeface="华文细黑" pitchFamily="2" charset="-122"/>
        </a:defRPr>
      </a:lvl8pPr>
      <a:lvl9pPr marL="1828800" algn="l" rtl="0" fontAlgn="base">
        <a:spcBef>
          <a:spcPct val="0"/>
        </a:spcBef>
        <a:spcAft>
          <a:spcPct val="0"/>
        </a:spcAft>
        <a:defRPr sz="2400" b="1">
          <a:solidFill>
            <a:schemeClr val="tx1"/>
          </a:solidFill>
          <a:latin typeface="Arial" charset="0"/>
          <a:ea typeface="华文细黑" pitchFamily="2" charset="-122"/>
        </a:defRPr>
      </a:lvl9pPr>
    </p:titleStyle>
    <p:bodyStyle>
      <a:lvl1pPr marL="342900" indent="-342900" algn="l" rtl="0" eaLnBrk="0" fontAlgn="base" hangingPunct="0">
        <a:spcBef>
          <a:spcPct val="20000"/>
        </a:spcBef>
        <a:spcAft>
          <a:spcPct val="0"/>
        </a:spcAft>
        <a:buChar char="•"/>
        <a:defRPr sz="20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ea typeface="+mn-ea"/>
        </a:defRPr>
      </a:lvl2pPr>
      <a:lvl3pPr marL="1143000" indent="-228600" algn="l" rtl="0" eaLnBrk="0" fontAlgn="base" hangingPunct="0">
        <a:spcBef>
          <a:spcPct val="20000"/>
        </a:spcBef>
        <a:spcAft>
          <a:spcPct val="0"/>
        </a:spcAft>
        <a:buChar char="•"/>
        <a:defRPr sz="20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50" name="Rectangle 7">
            <a:hlinkClick r:id="rId13"/>
          </p:cNvPr>
          <p:cNvSpPr>
            <a:spLocks noChangeArrowheads="1"/>
          </p:cNvSpPr>
          <p:nvPr userDrawn="1"/>
        </p:nvSpPr>
        <p:spPr bwMode="auto">
          <a:xfrm>
            <a:off x="1333500" y="2276475"/>
            <a:ext cx="2159000" cy="1150938"/>
          </a:xfrm>
          <a:prstGeom prst="rect">
            <a:avLst/>
          </a:prstGeom>
          <a:solidFill>
            <a:schemeClr val="bg1"/>
          </a:solidFill>
          <a:ln w="6350" algn="ctr">
            <a:solidFill>
              <a:srgbClr val="5F5F5F"/>
            </a:solidFill>
            <a:prstDash val="dash"/>
            <a:miter lim="800000"/>
            <a:headEnd/>
            <a:tailEnd/>
          </a:ln>
        </p:spPr>
        <p:txBody>
          <a:bodyPr wrap="none" anchor="ctr"/>
          <a:lstStyle/>
          <a:p>
            <a:pPr>
              <a:lnSpc>
                <a:spcPct val="150000"/>
              </a:lnSpc>
            </a:pPr>
            <a:endParaRPr lang="zh-CN" altLang="zh-CN" sz="1400" b="1">
              <a:solidFill>
                <a:srgbClr val="5F5F5F"/>
              </a:solidFill>
              <a:ea typeface="华文细黑" pitchFamily="2" charset="-122"/>
            </a:endParaRPr>
          </a:p>
        </p:txBody>
      </p:sp>
      <p:sp>
        <p:nvSpPr>
          <p:cNvPr id="2051" name="Rectangle 7">
            <a:hlinkClick r:id="rId13"/>
          </p:cNvPr>
          <p:cNvSpPr>
            <a:spLocks noChangeArrowheads="1"/>
          </p:cNvSpPr>
          <p:nvPr userDrawn="1"/>
        </p:nvSpPr>
        <p:spPr bwMode="auto">
          <a:xfrm>
            <a:off x="3492500" y="2276475"/>
            <a:ext cx="2159000" cy="1150938"/>
          </a:xfrm>
          <a:prstGeom prst="rect">
            <a:avLst/>
          </a:prstGeom>
          <a:solidFill>
            <a:schemeClr val="bg1"/>
          </a:solidFill>
          <a:ln w="6350" algn="ctr">
            <a:solidFill>
              <a:srgbClr val="5F5F5F"/>
            </a:solidFill>
            <a:prstDash val="dash"/>
            <a:miter lim="800000"/>
            <a:headEnd/>
            <a:tailEnd/>
          </a:ln>
        </p:spPr>
        <p:txBody>
          <a:bodyPr wrap="none" anchor="ctr"/>
          <a:lstStyle/>
          <a:p>
            <a:pPr>
              <a:lnSpc>
                <a:spcPct val="150000"/>
              </a:lnSpc>
            </a:pPr>
            <a:endParaRPr lang="zh-CN" altLang="zh-CN" sz="1400" b="1">
              <a:solidFill>
                <a:srgbClr val="5F5F5F"/>
              </a:solidFill>
              <a:ea typeface="华文细黑" pitchFamily="2" charset="-122"/>
            </a:endParaRPr>
          </a:p>
        </p:txBody>
      </p:sp>
      <p:sp>
        <p:nvSpPr>
          <p:cNvPr id="2052" name="Rectangle 7">
            <a:hlinkClick r:id="rId13"/>
          </p:cNvPr>
          <p:cNvSpPr>
            <a:spLocks noChangeArrowheads="1"/>
          </p:cNvSpPr>
          <p:nvPr userDrawn="1"/>
        </p:nvSpPr>
        <p:spPr bwMode="auto">
          <a:xfrm>
            <a:off x="5653088" y="2276475"/>
            <a:ext cx="2159000" cy="1150938"/>
          </a:xfrm>
          <a:prstGeom prst="rect">
            <a:avLst/>
          </a:prstGeom>
          <a:solidFill>
            <a:schemeClr val="bg1"/>
          </a:solidFill>
          <a:ln w="6350" algn="ctr">
            <a:solidFill>
              <a:srgbClr val="5F5F5F"/>
            </a:solidFill>
            <a:prstDash val="dash"/>
            <a:miter lim="800000"/>
            <a:headEnd/>
            <a:tailEnd/>
          </a:ln>
        </p:spPr>
        <p:txBody>
          <a:bodyPr wrap="none" anchor="ctr"/>
          <a:lstStyle/>
          <a:p>
            <a:pPr>
              <a:lnSpc>
                <a:spcPct val="150000"/>
              </a:lnSpc>
            </a:pPr>
            <a:endParaRPr lang="zh-CN" altLang="zh-CN" sz="1400" b="1">
              <a:solidFill>
                <a:srgbClr val="5F5F5F"/>
              </a:solidFill>
              <a:ea typeface="华文细黑" pitchFamily="2" charset="-122"/>
            </a:endParaRPr>
          </a:p>
        </p:txBody>
      </p:sp>
      <p:sp>
        <p:nvSpPr>
          <p:cNvPr id="2053" name="Rectangle 13">
            <a:hlinkClick r:id="rId14"/>
          </p:cNvPr>
          <p:cNvSpPr>
            <a:spLocks noChangeArrowheads="1"/>
          </p:cNvSpPr>
          <p:nvPr userDrawn="1"/>
        </p:nvSpPr>
        <p:spPr bwMode="auto">
          <a:xfrm>
            <a:off x="1331913" y="3860800"/>
            <a:ext cx="514667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r>
              <a:rPr lang="zh-CN" altLang="en-US" sz="1200">
                <a:ea typeface="华文细黑" pitchFamily="2" charset="-122"/>
              </a:rPr>
              <a:t>本作品采用</a:t>
            </a:r>
            <a:r>
              <a:rPr lang="zh-CN" altLang="en-US" sz="1200" b="1">
                <a:solidFill>
                  <a:srgbClr val="003366"/>
                </a:solidFill>
                <a:ea typeface="华文细黑" pitchFamily="2" charset="-122"/>
              </a:rPr>
              <a:t>知识共享署名</a:t>
            </a:r>
            <a:r>
              <a:rPr lang="en-US" altLang="zh-CN" sz="1200" b="1">
                <a:solidFill>
                  <a:srgbClr val="003366"/>
                </a:solidFill>
                <a:ea typeface="华文细黑" pitchFamily="2" charset="-122"/>
              </a:rPr>
              <a:t>-</a:t>
            </a:r>
            <a:r>
              <a:rPr lang="zh-CN" altLang="en-US" sz="1200" b="1">
                <a:solidFill>
                  <a:srgbClr val="003366"/>
                </a:solidFill>
                <a:ea typeface="华文细黑" pitchFamily="2" charset="-122"/>
              </a:rPr>
              <a:t>非商业性使用 </a:t>
            </a:r>
            <a:r>
              <a:rPr lang="en-US" altLang="zh-CN" sz="1200" b="1">
                <a:solidFill>
                  <a:srgbClr val="003366"/>
                </a:solidFill>
                <a:ea typeface="华文细黑" pitchFamily="2" charset="-122"/>
              </a:rPr>
              <a:t>2.5 </a:t>
            </a:r>
            <a:r>
              <a:rPr lang="zh-CN" altLang="en-US" sz="1200" b="1">
                <a:solidFill>
                  <a:srgbClr val="003366"/>
                </a:solidFill>
                <a:ea typeface="华文细黑" pitchFamily="2" charset="-122"/>
              </a:rPr>
              <a:t>中国大陆许可协议</a:t>
            </a:r>
            <a:r>
              <a:rPr lang="zh-CN" altLang="en-US" sz="1200">
                <a:ea typeface="华文细黑" pitchFamily="2" charset="-122"/>
              </a:rPr>
              <a:t>进行许可。</a:t>
            </a:r>
            <a:r>
              <a:rPr lang="zh-CN" altLang="en-US" sz="1200" i="1">
                <a:ea typeface="华文细黑" pitchFamily="2" charset="-122"/>
              </a:rPr>
              <a:t> </a:t>
            </a:r>
          </a:p>
        </p:txBody>
      </p:sp>
      <p:pic>
        <p:nvPicPr>
          <p:cNvPr id="2054" name="Picture 6" descr="png-0056"/>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6372225" y="2347913"/>
            <a:ext cx="720725"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5" name="Picture 7" descr="png-0002"/>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2052638" y="2347913"/>
            <a:ext cx="720725" cy="719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056" name="Group 8"/>
          <p:cNvGrpSpPr>
            <a:grpSpLocks/>
          </p:cNvGrpSpPr>
          <p:nvPr userDrawn="1"/>
        </p:nvGrpSpPr>
        <p:grpSpPr bwMode="auto">
          <a:xfrm>
            <a:off x="4211638" y="2347913"/>
            <a:ext cx="720725" cy="647700"/>
            <a:chOff x="3923" y="2102"/>
            <a:chExt cx="454" cy="447"/>
          </a:xfrm>
        </p:grpSpPr>
        <p:pic>
          <p:nvPicPr>
            <p:cNvPr id="2070" name="Picture 9" descr="soft7"/>
            <p:cNvPicPr>
              <a:picLocks noChangeAspect="1" noChangeArrowheads="1"/>
            </p:cNvPicPr>
            <p:nvPr/>
          </p:nvPicPr>
          <p:blipFill>
            <a:blip r:embed="rId17" cstate="print">
              <a:extLst>
                <a:ext uri="{28A0092B-C50C-407E-A947-70E740481C1C}">
                  <a14:useLocalDpi xmlns:a14="http://schemas.microsoft.com/office/drawing/2010/main" val="0"/>
                </a:ext>
              </a:extLst>
            </a:blip>
            <a:srcRect b="19882"/>
            <a:stretch>
              <a:fillRect/>
            </a:stretch>
          </p:blipFill>
          <p:spPr bwMode="auto">
            <a:xfrm>
              <a:off x="3923" y="2102"/>
              <a:ext cx="454" cy="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71" name="Picture 10" descr="soft7"/>
            <p:cNvPicPr>
              <a:picLocks noChangeAspect="1" noChangeArrowheads="1"/>
            </p:cNvPicPr>
            <p:nvPr/>
          </p:nvPicPr>
          <p:blipFill>
            <a:blip r:embed="rId18" cstate="print">
              <a:extLst>
                <a:ext uri="{28A0092B-C50C-407E-A947-70E740481C1C}">
                  <a14:useLocalDpi xmlns:a14="http://schemas.microsoft.com/office/drawing/2010/main" val="0"/>
                </a:ext>
              </a:extLst>
            </a:blip>
            <a:srcRect b="19882"/>
            <a:stretch>
              <a:fillRect/>
            </a:stretch>
          </p:blipFill>
          <p:spPr bwMode="auto">
            <a:xfrm rot="1178135">
              <a:off x="3997" y="2212"/>
              <a:ext cx="363"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057" name="Rectangle 11">
            <a:hlinkClick r:id="rId19"/>
          </p:cNvPr>
          <p:cNvSpPr>
            <a:spLocks noChangeArrowheads="1"/>
          </p:cNvSpPr>
          <p:nvPr userDrawn="1"/>
        </p:nvSpPr>
        <p:spPr bwMode="auto">
          <a:xfrm>
            <a:off x="1333500" y="3068638"/>
            <a:ext cx="21590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zh-CN" altLang="en-US" sz="1200" b="1">
                <a:solidFill>
                  <a:srgbClr val="5F5F5F"/>
                </a:solidFill>
                <a:ea typeface="华文细黑" pitchFamily="2" charset="-122"/>
              </a:rPr>
              <a:t>专业交流</a:t>
            </a:r>
          </a:p>
        </p:txBody>
      </p:sp>
      <p:sp>
        <p:nvSpPr>
          <p:cNvPr id="2058" name="Rectangle 12">
            <a:hlinkClick r:id="rId19"/>
          </p:cNvPr>
          <p:cNvSpPr>
            <a:spLocks noChangeArrowheads="1"/>
          </p:cNvSpPr>
          <p:nvPr userDrawn="1"/>
        </p:nvSpPr>
        <p:spPr bwMode="auto">
          <a:xfrm>
            <a:off x="3492500" y="3068638"/>
            <a:ext cx="21590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zh-CN" altLang="en-US" sz="1200" b="1">
                <a:solidFill>
                  <a:srgbClr val="5F5F5F"/>
                </a:solidFill>
                <a:ea typeface="华文细黑" pitchFamily="2" charset="-122"/>
              </a:rPr>
              <a:t>模板超市</a:t>
            </a:r>
          </a:p>
        </p:txBody>
      </p:sp>
      <p:sp>
        <p:nvSpPr>
          <p:cNvPr id="2059" name="Rectangle 13">
            <a:hlinkClick r:id="rId19"/>
          </p:cNvPr>
          <p:cNvSpPr>
            <a:spLocks noChangeArrowheads="1"/>
          </p:cNvSpPr>
          <p:nvPr userDrawn="1"/>
        </p:nvSpPr>
        <p:spPr bwMode="auto">
          <a:xfrm>
            <a:off x="5653088" y="3068638"/>
            <a:ext cx="21590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zh-CN" altLang="en-US" sz="1200" b="1">
                <a:solidFill>
                  <a:srgbClr val="5F5F5F"/>
                </a:solidFill>
                <a:ea typeface="华文细黑" pitchFamily="2" charset="-122"/>
              </a:rPr>
              <a:t>设计服务</a:t>
            </a:r>
          </a:p>
        </p:txBody>
      </p:sp>
      <p:sp>
        <p:nvSpPr>
          <p:cNvPr id="2060" name="Rectangle 7"/>
          <p:cNvSpPr>
            <a:spLocks noChangeArrowheads="1"/>
          </p:cNvSpPr>
          <p:nvPr userDrawn="1"/>
        </p:nvSpPr>
        <p:spPr bwMode="auto">
          <a:xfrm>
            <a:off x="1331913" y="2060575"/>
            <a:ext cx="6480175" cy="215900"/>
          </a:xfrm>
          <a:prstGeom prst="rect">
            <a:avLst/>
          </a:prstGeom>
          <a:solidFill>
            <a:srgbClr val="EAEAEA"/>
          </a:solidFill>
          <a:ln w="6350" algn="ctr">
            <a:solidFill>
              <a:srgbClr val="5F5F5F"/>
            </a:solidFill>
            <a:prstDash val="dash"/>
            <a:miter lim="800000"/>
            <a:headEnd/>
            <a:tailEnd/>
          </a:ln>
        </p:spPr>
        <p:txBody>
          <a:bodyPr wrap="none" anchor="ctr"/>
          <a:lstStyle/>
          <a:p>
            <a:pPr algn="ctr">
              <a:lnSpc>
                <a:spcPct val="150000"/>
              </a:lnSpc>
            </a:pPr>
            <a:r>
              <a:rPr lang="en-US" altLang="zh-CN" sz="1000">
                <a:ea typeface="华文细黑" pitchFamily="2" charset="-122"/>
              </a:rPr>
              <a:t>NordriDesign</a:t>
            </a:r>
            <a:r>
              <a:rPr lang="zh-CN" altLang="en-US" sz="1000">
                <a:ea typeface="华文细黑" pitchFamily="2" charset="-122"/>
              </a:rPr>
              <a:t>中国专业</a:t>
            </a:r>
            <a:r>
              <a:rPr lang="en-US" altLang="zh-CN" sz="1000">
                <a:ea typeface="华文细黑" pitchFamily="2" charset="-122"/>
              </a:rPr>
              <a:t>PowerPoint</a:t>
            </a:r>
            <a:r>
              <a:rPr lang="zh-CN" altLang="en-US" sz="1000">
                <a:ea typeface="华文细黑" pitchFamily="2" charset="-122"/>
              </a:rPr>
              <a:t>媒体设计与开发</a:t>
            </a:r>
            <a:endParaRPr lang="zh-CN" altLang="en-US" sz="1000">
              <a:latin typeface="华文细黑" pitchFamily="2" charset="-122"/>
              <a:ea typeface="华文细黑" pitchFamily="2" charset="-122"/>
            </a:endParaRPr>
          </a:p>
        </p:txBody>
      </p:sp>
      <p:sp>
        <p:nvSpPr>
          <p:cNvPr id="2061" name="Rectangle 15"/>
          <p:cNvSpPr>
            <a:spLocks noChangeArrowheads="1"/>
          </p:cNvSpPr>
          <p:nvPr userDrawn="1"/>
        </p:nvSpPr>
        <p:spPr bwMode="auto">
          <a:xfrm>
            <a:off x="1331913" y="4192588"/>
            <a:ext cx="6480175"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nSpc>
                <a:spcPct val="120000"/>
              </a:lnSpc>
            </a:pPr>
            <a:r>
              <a:rPr lang="zh-CN" altLang="en-US" sz="1000">
                <a:solidFill>
                  <a:srgbClr val="111111"/>
                </a:solidFill>
                <a:ea typeface="华文细黑" pitchFamily="2" charset="-122"/>
              </a:rPr>
              <a:t>本作品的提供是以适用知识共享组织的公共许可（ 简称“</a:t>
            </a:r>
            <a:r>
              <a:rPr lang="en-US" altLang="zh-CN" sz="1000">
                <a:solidFill>
                  <a:srgbClr val="111111"/>
                </a:solidFill>
                <a:ea typeface="华文细黑" pitchFamily="2" charset="-122"/>
              </a:rPr>
              <a:t>CCPL” </a:t>
            </a:r>
            <a:r>
              <a:rPr lang="zh-CN" altLang="en-US" sz="1000">
                <a:solidFill>
                  <a:srgbClr val="111111"/>
                </a:solidFill>
                <a:ea typeface="华文细黑" pitchFamily="2" charset="-122"/>
              </a:rPr>
              <a:t>或 “许可”） 条款为前提的。本作品受著作权法以及其他相关法律的保护。对本作品的使用不得超越本许可授权的范围。</a:t>
            </a:r>
          </a:p>
          <a:p>
            <a:pPr>
              <a:lnSpc>
                <a:spcPct val="120000"/>
              </a:lnSpc>
            </a:pPr>
            <a:r>
              <a:rPr lang="zh-CN" altLang="en-US" sz="1000">
                <a:solidFill>
                  <a:srgbClr val="111111"/>
                </a:solidFill>
                <a:ea typeface="华文细黑" pitchFamily="2" charset="-122"/>
              </a:rPr>
              <a:t>如您行使本许可授予的使用本作品的权利，就表明您接受并同意遵守本许可的条款。在您接受这些条款和规定的前提下，许可人授予您本许可所包括的权利。 </a:t>
            </a:r>
          </a:p>
        </p:txBody>
      </p:sp>
      <p:sp>
        <p:nvSpPr>
          <p:cNvPr id="2062" name="Rectangle 7">
            <a:hlinkClick r:id="rId20"/>
          </p:cNvPr>
          <p:cNvSpPr>
            <a:spLocks noChangeArrowheads="1"/>
          </p:cNvSpPr>
          <p:nvPr userDrawn="1"/>
        </p:nvSpPr>
        <p:spPr bwMode="auto">
          <a:xfrm>
            <a:off x="3492500" y="2276475"/>
            <a:ext cx="2160588" cy="1150938"/>
          </a:xfrm>
          <a:prstGeom prst="rect">
            <a:avLst/>
          </a:prstGeom>
          <a:solidFill>
            <a:schemeClr val="bg1">
              <a:alpha val="0"/>
            </a:schemeClr>
          </a:solidFill>
          <a:ln>
            <a:noFill/>
          </a:ln>
          <a:extLst>
            <a:ext uri="{91240B29-F687-4F45-9708-019B960494DF}">
              <a14:hiddenLine xmlns:a14="http://schemas.microsoft.com/office/drawing/2010/main" w="6350" algn="ctr">
                <a:solidFill>
                  <a:srgbClr val="5F5F5F"/>
                </a:solidFill>
                <a:prstDash val="dash"/>
                <a:miter lim="800000"/>
                <a:headEnd/>
                <a:tailEnd/>
              </a14:hiddenLine>
            </a:ext>
          </a:extLst>
        </p:spPr>
        <p:txBody>
          <a:bodyPr wrap="none" anchor="ctr"/>
          <a:lstStyle/>
          <a:p>
            <a:pPr>
              <a:lnSpc>
                <a:spcPct val="150000"/>
              </a:lnSpc>
            </a:pPr>
            <a:endParaRPr lang="zh-CN" altLang="zh-CN" sz="1400" b="1">
              <a:solidFill>
                <a:srgbClr val="5F5F5F"/>
              </a:solidFill>
              <a:ea typeface="华文细黑" pitchFamily="2" charset="-122"/>
            </a:endParaRPr>
          </a:p>
        </p:txBody>
      </p:sp>
      <p:sp>
        <p:nvSpPr>
          <p:cNvPr id="2063" name="Rectangle 7">
            <a:hlinkClick r:id="rId13"/>
          </p:cNvPr>
          <p:cNvSpPr>
            <a:spLocks noChangeArrowheads="1"/>
          </p:cNvSpPr>
          <p:nvPr userDrawn="1"/>
        </p:nvSpPr>
        <p:spPr bwMode="auto">
          <a:xfrm>
            <a:off x="5653088" y="2276475"/>
            <a:ext cx="2159000" cy="1150938"/>
          </a:xfrm>
          <a:prstGeom prst="rect">
            <a:avLst/>
          </a:prstGeom>
          <a:solidFill>
            <a:schemeClr val="bg1">
              <a:alpha val="0"/>
            </a:schemeClr>
          </a:solidFill>
          <a:ln>
            <a:noFill/>
          </a:ln>
          <a:extLst>
            <a:ext uri="{91240B29-F687-4F45-9708-019B960494DF}">
              <a14:hiddenLine xmlns:a14="http://schemas.microsoft.com/office/drawing/2010/main" w="6350" algn="ctr">
                <a:solidFill>
                  <a:srgbClr val="5F5F5F"/>
                </a:solidFill>
                <a:prstDash val="dash"/>
                <a:miter lim="800000"/>
                <a:headEnd/>
                <a:tailEnd/>
              </a14:hiddenLine>
            </a:ext>
          </a:extLst>
        </p:spPr>
        <p:txBody>
          <a:bodyPr wrap="none" anchor="ctr"/>
          <a:lstStyle/>
          <a:p>
            <a:pPr>
              <a:lnSpc>
                <a:spcPct val="150000"/>
              </a:lnSpc>
            </a:pPr>
            <a:endParaRPr lang="zh-CN" altLang="zh-CN" sz="1400" b="1">
              <a:solidFill>
                <a:srgbClr val="5F5F5F"/>
              </a:solidFill>
              <a:ea typeface="华文细黑" pitchFamily="2" charset="-122"/>
            </a:endParaRPr>
          </a:p>
        </p:txBody>
      </p:sp>
      <p:sp>
        <p:nvSpPr>
          <p:cNvPr id="2064" name="Rectangle 7">
            <a:hlinkClick r:id="rId19"/>
            <a:hlinkHover r:id="" action="ppaction://noaction" highlightClick="1"/>
          </p:cNvPr>
          <p:cNvSpPr>
            <a:spLocks noChangeArrowheads="1"/>
          </p:cNvSpPr>
          <p:nvPr userDrawn="1"/>
        </p:nvSpPr>
        <p:spPr bwMode="auto">
          <a:xfrm>
            <a:off x="1331913" y="2276475"/>
            <a:ext cx="2160587" cy="1150938"/>
          </a:xfrm>
          <a:prstGeom prst="rect">
            <a:avLst/>
          </a:prstGeom>
          <a:solidFill>
            <a:schemeClr val="bg1">
              <a:alpha val="0"/>
            </a:schemeClr>
          </a:solidFill>
          <a:ln>
            <a:noFill/>
          </a:ln>
          <a:extLst>
            <a:ext uri="{91240B29-F687-4F45-9708-019B960494DF}">
              <a14:hiddenLine xmlns:a14="http://schemas.microsoft.com/office/drawing/2010/main" w="6350" algn="ctr">
                <a:solidFill>
                  <a:srgbClr val="5F5F5F"/>
                </a:solidFill>
                <a:prstDash val="dash"/>
                <a:miter lim="800000"/>
                <a:headEnd/>
                <a:tailEnd/>
              </a14:hiddenLine>
            </a:ext>
          </a:extLst>
        </p:spPr>
        <p:txBody>
          <a:bodyPr wrap="none" anchor="ctr"/>
          <a:lstStyle/>
          <a:p>
            <a:pPr>
              <a:lnSpc>
                <a:spcPct val="150000"/>
              </a:lnSpc>
            </a:pPr>
            <a:endParaRPr lang="zh-CN" altLang="zh-CN" sz="1400" b="1">
              <a:solidFill>
                <a:srgbClr val="5F5F5F"/>
              </a:solidFill>
              <a:ea typeface="华文细黑" pitchFamily="2" charset="-122"/>
            </a:endParaRPr>
          </a:p>
        </p:txBody>
      </p:sp>
      <p:sp>
        <p:nvSpPr>
          <p:cNvPr id="2065" name="Text Box 19">
            <a:hlinkClick r:id="rId14"/>
          </p:cNvPr>
          <p:cNvSpPr txBox="1">
            <a:spLocks noChangeArrowheads="1"/>
          </p:cNvSpPr>
          <p:nvPr userDrawn="1"/>
        </p:nvSpPr>
        <p:spPr bwMode="auto">
          <a:xfrm>
            <a:off x="1331913" y="5056188"/>
            <a:ext cx="107950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zh-CN" altLang="en-US" sz="1000" b="1">
                <a:solidFill>
                  <a:srgbClr val="003366"/>
                </a:solidFill>
                <a:ea typeface="华文细黑" pitchFamily="2" charset="-122"/>
              </a:rPr>
              <a:t>查看全部</a:t>
            </a:r>
            <a:r>
              <a:rPr lang="en-US" altLang="zh-CN" sz="1000" b="1">
                <a:solidFill>
                  <a:srgbClr val="003366"/>
                </a:solidFill>
                <a:latin typeface="华文细黑" pitchFamily="2" charset="-122"/>
                <a:ea typeface="华文细黑" pitchFamily="2" charset="-122"/>
              </a:rPr>
              <a:t>…</a:t>
            </a:r>
            <a:endParaRPr lang="en-US" altLang="zh-CN" sz="1000" b="1">
              <a:solidFill>
                <a:srgbClr val="003366"/>
              </a:solidFill>
              <a:ea typeface="华文细黑" pitchFamily="2" charset="-122"/>
            </a:endParaRPr>
          </a:p>
        </p:txBody>
      </p:sp>
      <p:grpSp>
        <p:nvGrpSpPr>
          <p:cNvPr id="2066" name="Group 20"/>
          <p:cNvGrpSpPr>
            <a:grpSpLocks/>
          </p:cNvGrpSpPr>
          <p:nvPr userDrawn="1"/>
        </p:nvGrpSpPr>
        <p:grpSpPr bwMode="auto">
          <a:xfrm>
            <a:off x="1331913" y="1125538"/>
            <a:ext cx="4321175" cy="576262"/>
            <a:chOff x="612" y="799"/>
            <a:chExt cx="3402" cy="454"/>
          </a:xfrm>
        </p:grpSpPr>
        <p:pic>
          <p:nvPicPr>
            <p:cNvPr id="2067" name="Picture 12" descr="cc"/>
            <p:cNvPicPr>
              <a:picLocks noChangeAspect="1" noChangeArrowheads="1"/>
            </p:cNvPicPr>
            <p:nvPr userDrawn="1"/>
          </p:nvPicPr>
          <p:blipFill>
            <a:blip r:embed="rId21">
              <a:extLst>
                <a:ext uri="{28A0092B-C50C-407E-A947-70E740481C1C}">
                  <a14:useLocalDpi xmlns:a14="http://schemas.microsoft.com/office/drawing/2010/main" val="0"/>
                </a:ext>
              </a:extLst>
            </a:blip>
            <a:srcRect/>
            <a:stretch>
              <a:fillRect/>
            </a:stretch>
          </p:blipFill>
          <p:spPr bwMode="auto">
            <a:xfrm>
              <a:off x="2426" y="799"/>
              <a:ext cx="1588" cy="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68" name="Picture 9" descr="logo"/>
            <p:cNvPicPr>
              <a:picLocks noChangeAspect="1" noChangeArrowheads="1"/>
            </p:cNvPicPr>
            <p:nvPr userDrawn="1"/>
          </p:nvPicPr>
          <p:blipFill>
            <a:blip r:embed="rId22" cstate="print">
              <a:lum bright="-12000"/>
              <a:grayscl/>
              <a:extLst>
                <a:ext uri="{28A0092B-C50C-407E-A947-70E740481C1C}">
                  <a14:useLocalDpi xmlns:a14="http://schemas.microsoft.com/office/drawing/2010/main" val="0"/>
                </a:ext>
              </a:extLst>
            </a:blip>
            <a:srcRect/>
            <a:stretch>
              <a:fillRect/>
            </a:stretch>
          </p:blipFill>
          <p:spPr bwMode="auto">
            <a:xfrm>
              <a:off x="612" y="845"/>
              <a:ext cx="1361" cy="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69" name="Line 23"/>
            <p:cNvSpPr>
              <a:spLocks noChangeShapeType="1"/>
            </p:cNvSpPr>
            <p:nvPr userDrawn="1"/>
          </p:nvSpPr>
          <p:spPr bwMode="auto">
            <a:xfrm>
              <a:off x="2200" y="799"/>
              <a:ext cx="0" cy="454"/>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宋体" pitchFamily="2" charset="-122"/>
        </a:defRPr>
      </a:lvl2pPr>
      <a:lvl3pPr algn="ctr" rtl="0" eaLnBrk="0" fontAlgn="base" hangingPunct="0">
        <a:spcBef>
          <a:spcPct val="0"/>
        </a:spcBef>
        <a:spcAft>
          <a:spcPct val="0"/>
        </a:spcAft>
        <a:defRPr sz="4400">
          <a:solidFill>
            <a:schemeClr val="tx2"/>
          </a:solidFill>
          <a:latin typeface="Arial" charset="0"/>
          <a:ea typeface="宋体" pitchFamily="2" charset="-122"/>
        </a:defRPr>
      </a:lvl3pPr>
      <a:lvl4pPr algn="ctr" rtl="0" eaLnBrk="0" fontAlgn="base" hangingPunct="0">
        <a:spcBef>
          <a:spcPct val="0"/>
        </a:spcBef>
        <a:spcAft>
          <a:spcPct val="0"/>
        </a:spcAft>
        <a:defRPr sz="4400">
          <a:solidFill>
            <a:schemeClr val="tx2"/>
          </a:solidFill>
          <a:latin typeface="Arial" charset="0"/>
          <a:ea typeface="宋体" pitchFamily="2" charset="-122"/>
        </a:defRPr>
      </a:lvl4pPr>
      <a:lvl5pPr algn="ctr" rtl="0" eaLnBrk="0" fontAlgn="base" hangingPunct="0">
        <a:spcBef>
          <a:spcPct val="0"/>
        </a:spcBef>
        <a:spcAft>
          <a:spcPct val="0"/>
        </a:spcAft>
        <a:defRPr sz="4400">
          <a:solidFill>
            <a:schemeClr val="tx2"/>
          </a:solidFill>
          <a:latin typeface="Arial" charset="0"/>
          <a:ea typeface="宋体" pitchFamily="2" charset="-122"/>
        </a:defRPr>
      </a:lvl5pPr>
      <a:lvl6pPr marL="457200" algn="ctr" rtl="0" fontAlgn="base">
        <a:spcBef>
          <a:spcPct val="0"/>
        </a:spcBef>
        <a:spcAft>
          <a:spcPct val="0"/>
        </a:spcAft>
        <a:defRPr sz="4400">
          <a:solidFill>
            <a:schemeClr val="tx2"/>
          </a:solidFill>
          <a:latin typeface="Arial" charset="0"/>
          <a:ea typeface="宋体" pitchFamily="2" charset="-122"/>
        </a:defRPr>
      </a:lvl6pPr>
      <a:lvl7pPr marL="914400" algn="ctr" rtl="0" fontAlgn="base">
        <a:spcBef>
          <a:spcPct val="0"/>
        </a:spcBef>
        <a:spcAft>
          <a:spcPct val="0"/>
        </a:spcAft>
        <a:defRPr sz="4400">
          <a:solidFill>
            <a:schemeClr val="tx2"/>
          </a:solidFill>
          <a:latin typeface="Arial" charset="0"/>
          <a:ea typeface="宋体" pitchFamily="2" charset="-122"/>
        </a:defRPr>
      </a:lvl7pPr>
      <a:lvl8pPr marL="1371600" algn="ctr" rtl="0" fontAlgn="base">
        <a:spcBef>
          <a:spcPct val="0"/>
        </a:spcBef>
        <a:spcAft>
          <a:spcPct val="0"/>
        </a:spcAft>
        <a:defRPr sz="4400">
          <a:solidFill>
            <a:schemeClr val="tx2"/>
          </a:solidFill>
          <a:latin typeface="Arial" charset="0"/>
          <a:ea typeface="宋体" pitchFamily="2" charset="-122"/>
        </a:defRPr>
      </a:lvl8pPr>
      <a:lvl9pPr marL="1828800" algn="ctr" rtl="0" fontAlgn="base">
        <a:spcBef>
          <a:spcPct val="0"/>
        </a:spcBef>
        <a:spcAft>
          <a:spcPct val="0"/>
        </a:spcAft>
        <a:defRPr sz="4400">
          <a:solidFill>
            <a:schemeClr val="tx2"/>
          </a:solidFill>
          <a:latin typeface="Arial" charset="0"/>
          <a:ea typeface="宋体"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Yang_Xiao@hust.edu.cn"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0.xml.rels><?xml version="1.0" encoding="UTF-8" standalone="yes"?>
<Relationships xmlns="http://schemas.openxmlformats.org/package/2006/relationships"><Relationship Id="rId3" Type="http://schemas.openxmlformats.org/officeDocument/2006/relationships/image" Target="../media/image20.wmf"/><Relationship Id="rId2" Type="http://schemas.openxmlformats.org/officeDocument/2006/relationships/oleObject" Target="../embeddings/oleObject4.bin"/><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00.xml.rels><?xml version="1.0" encoding="UTF-8" standalone="yes"?>
<Relationships xmlns="http://schemas.openxmlformats.org/package/2006/relationships"><Relationship Id="rId8" Type="http://schemas.openxmlformats.org/officeDocument/2006/relationships/oleObject" Target="../embeddings/oleObject118.bin"/><Relationship Id="rId13" Type="http://schemas.openxmlformats.org/officeDocument/2006/relationships/image" Target="../media/image195.wmf"/><Relationship Id="rId3" Type="http://schemas.openxmlformats.org/officeDocument/2006/relationships/image" Target="../media/image190.wmf"/><Relationship Id="rId7" Type="http://schemas.openxmlformats.org/officeDocument/2006/relationships/image" Target="../media/image192.png"/><Relationship Id="rId12" Type="http://schemas.openxmlformats.org/officeDocument/2006/relationships/oleObject" Target="../embeddings/oleObject120.bin"/><Relationship Id="rId2" Type="http://schemas.openxmlformats.org/officeDocument/2006/relationships/oleObject" Target="../embeddings/oleObject115.bin"/><Relationship Id="rId1" Type="http://schemas.openxmlformats.org/officeDocument/2006/relationships/slideLayout" Target="../slideLayouts/slideLayout2.xml"/><Relationship Id="rId6" Type="http://schemas.openxmlformats.org/officeDocument/2006/relationships/oleObject" Target="../embeddings/oleObject117.bin"/><Relationship Id="rId11" Type="http://schemas.openxmlformats.org/officeDocument/2006/relationships/image" Target="../media/image194.wmf"/><Relationship Id="rId5" Type="http://schemas.openxmlformats.org/officeDocument/2006/relationships/image" Target="../media/image191.wmf"/><Relationship Id="rId10" Type="http://schemas.openxmlformats.org/officeDocument/2006/relationships/oleObject" Target="../embeddings/oleObject119.bin"/><Relationship Id="rId4" Type="http://schemas.openxmlformats.org/officeDocument/2006/relationships/oleObject" Target="../embeddings/oleObject116.bin"/><Relationship Id="rId9" Type="http://schemas.openxmlformats.org/officeDocument/2006/relationships/image" Target="../media/image193.png"/></Relationships>
</file>

<file path=ppt/slides/_rels/slide101.xml.rels><?xml version="1.0" encoding="UTF-8" standalone="yes"?>
<Relationships xmlns="http://schemas.openxmlformats.org/package/2006/relationships"><Relationship Id="rId8" Type="http://schemas.openxmlformats.org/officeDocument/2006/relationships/oleObject" Target="../embeddings/oleObject124.bin"/><Relationship Id="rId13" Type="http://schemas.openxmlformats.org/officeDocument/2006/relationships/image" Target="../media/image201.wmf"/><Relationship Id="rId3" Type="http://schemas.openxmlformats.org/officeDocument/2006/relationships/image" Target="../media/image196.png"/><Relationship Id="rId7" Type="http://schemas.openxmlformats.org/officeDocument/2006/relationships/image" Target="../media/image198.png"/><Relationship Id="rId12" Type="http://schemas.openxmlformats.org/officeDocument/2006/relationships/oleObject" Target="../embeddings/oleObject126.bin"/><Relationship Id="rId2" Type="http://schemas.openxmlformats.org/officeDocument/2006/relationships/oleObject" Target="../embeddings/oleObject121.bin"/><Relationship Id="rId1" Type="http://schemas.openxmlformats.org/officeDocument/2006/relationships/slideLayout" Target="../slideLayouts/slideLayout2.xml"/><Relationship Id="rId6" Type="http://schemas.openxmlformats.org/officeDocument/2006/relationships/oleObject" Target="../embeddings/oleObject123.bin"/><Relationship Id="rId11" Type="http://schemas.openxmlformats.org/officeDocument/2006/relationships/image" Target="../media/image200.wmf"/><Relationship Id="rId5" Type="http://schemas.openxmlformats.org/officeDocument/2006/relationships/image" Target="../media/image197.png"/><Relationship Id="rId10" Type="http://schemas.openxmlformats.org/officeDocument/2006/relationships/oleObject" Target="../embeddings/oleObject125.bin"/><Relationship Id="rId4" Type="http://schemas.openxmlformats.org/officeDocument/2006/relationships/oleObject" Target="../embeddings/oleObject122.bin"/><Relationship Id="rId9" Type="http://schemas.openxmlformats.org/officeDocument/2006/relationships/image" Target="../media/image199.png"/></Relationships>
</file>

<file path=ppt/slides/_rels/slide102.xml.rels><?xml version="1.0" encoding="UTF-8" standalone="yes"?>
<Relationships xmlns="http://schemas.openxmlformats.org/package/2006/relationships"><Relationship Id="rId8" Type="http://schemas.openxmlformats.org/officeDocument/2006/relationships/oleObject" Target="../embeddings/oleObject130.bin"/><Relationship Id="rId13" Type="http://schemas.openxmlformats.org/officeDocument/2006/relationships/image" Target="../media/image205.wmf"/><Relationship Id="rId3" Type="http://schemas.openxmlformats.org/officeDocument/2006/relationships/image" Target="../media/image198.png"/><Relationship Id="rId7" Type="http://schemas.openxmlformats.org/officeDocument/2006/relationships/image" Target="../media/image202.wmf"/><Relationship Id="rId12" Type="http://schemas.openxmlformats.org/officeDocument/2006/relationships/oleObject" Target="../embeddings/oleObject132.bin"/><Relationship Id="rId2" Type="http://schemas.openxmlformats.org/officeDocument/2006/relationships/oleObject" Target="../embeddings/oleObject127.bin"/><Relationship Id="rId1" Type="http://schemas.openxmlformats.org/officeDocument/2006/relationships/slideLayout" Target="../slideLayouts/slideLayout2.xml"/><Relationship Id="rId6" Type="http://schemas.openxmlformats.org/officeDocument/2006/relationships/oleObject" Target="../embeddings/oleObject129.bin"/><Relationship Id="rId11" Type="http://schemas.openxmlformats.org/officeDocument/2006/relationships/image" Target="../media/image204.png"/><Relationship Id="rId5" Type="http://schemas.openxmlformats.org/officeDocument/2006/relationships/image" Target="../media/image199.png"/><Relationship Id="rId10" Type="http://schemas.openxmlformats.org/officeDocument/2006/relationships/oleObject" Target="../embeddings/oleObject131.bin"/><Relationship Id="rId4" Type="http://schemas.openxmlformats.org/officeDocument/2006/relationships/oleObject" Target="../embeddings/oleObject128.bin"/><Relationship Id="rId9" Type="http://schemas.openxmlformats.org/officeDocument/2006/relationships/image" Target="../media/image203.png"/></Relationships>
</file>

<file path=ppt/slides/_rels/slide103.xml.rels><?xml version="1.0" encoding="UTF-8" standalone="yes"?>
<Relationships xmlns="http://schemas.openxmlformats.org/package/2006/relationships"><Relationship Id="rId8" Type="http://schemas.openxmlformats.org/officeDocument/2006/relationships/oleObject" Target="../embeddings/oleObject136.bin"/><Relationship Id="rId3" Type="http://schemas.openxmlformats.org/officeDocument/2006/relationships/image" Target="../media/image206.png"/><Relationship Id="rId7" Type="http://schemas.openxmlformats.org/officeDocument/2006/relationships/image" Target="../media/image208.png"/><Relationship Id="rId2" Type="http://schemas.openxmlformats.org/officeDocument/2006/relationships/oleObject" Target="../embeddings/oleObject133.bin"/><Relationship Id="rId1" Type="http://schemas.openxmlformats.org/officeDocument/2006/relationships/slideLayout" Target="../slideLayouts/slideLayout2.xml"/><Relationship Id="rId6" Type="http://schemas.openxmlformats.org/officeDocument/2006/relationships/oleObject" Target="../embeddings/oleObject135.bin"/><Relationship Id="rId5" Type="http://schemas.openxmlformats.org/officeDocument/2006/relationships/image" Target="../media/image207.png"/><Relationship Id="rId4" Type="http://schemas.openxmlformats.org/officeDocument/2006/relationships/oleObject" Target="../embeddings/oleObject134.bin"/><Relationship Id="rId9" Type="http://schemas.openxmlformats.org/officeDocument/2006/relationships/image" Target="../media/image209.png"/></Relationships>
</file>

<file path=ppt/slides/_rels/slide104.xml.rels><?xml version="1.0" encoding="UTF-8" standalone="yes"?>
<Relationships xmlns="http://schemas.openxmlformats.org/package/2006/relationships"><Relationship Id="rId3" Type="http://schemas.openxmlformats.org/officeDocument/2006/relationships/image" Target="../media/image210.wmf"/><Relationship Id="rId2" Type="http://schemas.openxmlformats.org/officeDocument/2006/relationships/oleObject" Target="../embeddings/oleObject137.bin"/><Relationship Id="rId1" Type="http://schemas.openxmlformats.org/officeDocument/2006/relationships/slideLayout" Target="../slideLayouts/slideLayout2.xml"/><Relationship Id="rId5" Type="http://schemas.openxmlformats.org/officeDocument/2006/relationships/image" Target="../media/image211.png"/><Relationship Id="rId4" Type="http://schemas.openxmlformats.org/officeDocument/2006/relationships/image" Target="../media/image169.png"/></Relationships>
</file>

<file path=ppt/slides/_rels/slide105.xml.rels><?xml version="1.0" encoding="UTF-8" standalone="yes"?>
<Relationships xmlns="http://schemas.openxmlformats.org/package/2006/relationships"><Relationship Id="rId3" Type="http://schemas.openxmlformats.org/officeDocument/2006/relationships/oleObject" Target="../embeddings/oleObject138.bin"/><Relationship Id="rId2" Type="http://schemas.openxmlformats.org/officeDocument/2006/relationships/image" Target="../media/image169.png"/><Relationship Id="rId1" Type="http://schemas.openxmlformats.org/officeDocument/2006/relationships/slideLayout" Target="../slideLayouts/slideLayout2.xml"/><Relationship Id="rId5" Type="http://schemas.openxmlformats.org/officeDocument/2006/relationships/image" Target="../media/image213.png"/><Relationship Id="rId4" Type="http://schemas.openxmlformats.org/officeDocument/2006/relationships/image" Target="../media/image212.wmf"/></Relationships>
</file>

<file path=ppt/slides/_rels/slide106.xml.rels><?xml version="1.0" encoding="UTF-8" standalone="yes"?>
<Relationships xmlns="http://schemas.openxmlformats.org/package/2006/relationships"><Relationship Id="rId3" Type="http://schemas.openxmlformats.org/officeDocument/2006/relationships/image" Target="../media/image2210.png"/><Relationship Id="rId7" Type="http://schemas.openxmlformats.org/officeDocument/2006/relationships/image" Target="../media/image215.png"/><Relationship Id="rId1" Type="http://schemas.openxmlformats.org/officeDocument/2006/relationships/slideLayout" Target="../slideLayouts/slideLayout2.xml"/><Relationship Id="rId6" Type="http://schemas.openxmlformats.org/officeDocument/2006/relationships/image" Target="../media/image214.wmf"/><Relationship Id="rId5" Type="http://schemas.openxmlformats.org/officeDocument/2006/relationships/oleObject" Target="../embeddings/oleObject139.bin"/><Relationship Id="rId4" Type="http://schemas.openxmlformats.org/officeDocument/2006/relationships/image" Target="../media/image169.png"/></Relationships>
</file>

<file path=ppt/slides/_rels/slide107.xml.rels><?xml version="1.0" encoding="UTF-8" standalone="yes"?>
<Relationships xmlns="http://schemas.openxmlformats.org/package/2006/relationships"><Relationship Id="rId3" Type="http://schemas.openxmlformats.org/officeDocument/2006/relationships/image" Target="../media/image2240.png"/><Relationship Id="rId7" Type="http://schemas.openxmlformats.org/officeDocument/2006/relationships/image" Target="../media/image217.png"/><Relationship Id="rId1" Type="http://schemas.openxmlformats.org/officeDocument/2006/relationships/slideLayout" Target="../slideLayouts/slideLayout2.xml"/><Relationship Id="rId6" Type="http://schemas.openxmlformats.org/officeDocument/2006/relationships/image" Target="../media/image216.wmf"/><Relationship Id="rId5" Type="http://schemas.openxmlformats.org/officeDocument/2006/relationships/oleObject" Target="../embeddings/oleObject140.bin"/><Relationship Id="rId4" Type="http://schemas.openxmlformats.org/officeDocument/2006/relationships/image" Target="../media/image169.png"/></Relationships>
</file>

<file path=ppt/slides/_rels/slide108.xml.rels><?xml version="1.0" encoding="UTF-8" standalone="yes"?>
<Relationships xmlns="http://schemas.openxmlformats.org/package/2006/relationships"><Relationship Id="rId3" Type="http://schemas.openxmlformats.org/officeDocument/2006/relationships/image" Target="../media/image227.png"/><Relationship Id="rId7" Type="http://schemas.openxmlformats.org/officeDocument/2006/relationships/image" Target="../media/image219.png"/><Relationship Id="rId1" Type="http://schemas.openxmlformats.org/officeDocument/2006/relationships/slideLayout" Target="../slideLayouts/slideLayout2.xml"/><Relationship Id="rId6" Type="http://schemas.openxmlformats.org/officeDocument/2006/relationships/image" Target="../media/image218.wmf"/><Relationship Id="rId5" Type="http://schemas.openxmlformats.org/officeDocument/2006/relationships/oleObject" Target="../embeddings/oleObject141.bin"/><Relationship Id="rId4" Type="http://schemas.openxmlformats.org/officeDocument/2006/relationships/image" Target="../media/image169.png"/></Relationships>
</file>

<file path=ppt/slides/_rels/slide109.xml.rels><?xml version="1.0" encoding="UTF-8" standalone="yes"?>
<Relationships xmlns="http://schemas.openxmlformats.org/package/2006/relationships"><Relationship Id="rId3" Type="http://schemas.openxmlformats.org/officeDocument/2006/relationships/image" Target="../media/image220.wmf"/><Relationship Id="rId7" Type="http://schemas.openxmlformats.org/officeDocument/2006/relationships/image" Target="../media/image222.png"/><Relationship Id="rId2" Type="http://schemas.openxmlformats.org/officeDocument/2006/relationships/oleObject" Target="../embeddings/oleObject142.bin"/><Relationship Id="rId1" Type="http://schemas.openxmlformats.org/officeDocument/2006/relationships/slideLayout" Target="../slideLayouts/slideLayout2.xml"/><Relationship Id="rId6" Type="http://schemas.openxmlformats.org/officeDocument/2006/relationships/oleObject" Target="../embeddings/oleObject144.bin"/><Relationship Id="rId5" Type="http://schemas.openxmlformats.org/officeDocument/2006/relationships/image" Target="../media/image221.wmf"/><Relationship Id="rId4" Type="http://schemas.openxmlformats.org/officeDocument/2006/relationships/oleObject" Target="../embeddings/oleObject143.bin"/></Relationships>
</file>

<file path=ppt/slides/_rels/slide11.xml.rels><?xml version="1.0" encoding="UTF-8" standalone="yes"?>
<Relationships xmlns="http://schemas.openxmlformats.org/package/2006/relationships"><Relationship Id="rId3" Type="http://schemas.openxmlformats.org/officeDocument/2006/relationships/image" Target="../media/image25.wmf"/><Relationship Id="rId7" Type="http://schemas.openxmlformats.org/officeDocument/2006/relationships/image" Target="../media/image27.wmf"/><Relationship Id="rId2" Type="http://schemas.openxmlformats.org/officeDocument/2006/relationships/oleObject" Target="../embeddings/oleObject5.bin"/><Relationship Id="rId1" Type="http://schemas.openxmlformats.org/officeDocument/2006/relationships/slideLayout" Target="../slideLayouts/slideLayout2.xml"/><Relationship Id="rId6" Type="http://schemas.openxmlformats.org/officeDocument/2006/relationships/oleObject" Target="../embeddings/oleObject6.bin"/><Relationship Id="rId5" Type="http://schemas.openxmlformats.org/officeDocument/2006/relationships/image" Target="../media/image17.png"/><Relationship Id="rId4" Type="http://schemas.openxmlformats.org/officeDocument/2006/relationships/image" Target="../media/image26.png"/></Relationships>
</file>

<file path=ppt/slides/_rels/slide110.xml.rels><?xml version="1.0" encoding="UTF-8" standalone="yes"?>
<Relationships xmlns="http://schemas.openxmlformats.org/package/2006/relationships"><Relationship Id="rId3" Type="http://schemas.openxmlformats.org/officeDocument/2006/relationships/image" Target="../media/image223.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24.png"/></Relationships>
</file>

<file path=ppt/slides/_rels/slide111.xml.rels><?xml version="1.0" encoding="UTF-8" standalone="yes"?>
<Relationships xmlns="http://schemas.openxmlformats.org/package/2006/relationships"><Relationship Id="rId3" Type="http://schemas.openxmlformats.org/officeDocument/2006/relationships/oleObject" Target="../embeddings/oleObject145.bin"/><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26.png"/><Relationship Id="rId5" Type="http://schemas.openxmlformats.org/officeDocument/2006/relationships/oleObject" Target="../embeddings/oleObject146.bin"/><Relationship Id="rId4" Type="http://schemas.openxmlformats.org/officeDocument/2006/relationships/image" Target="../media/image225.wmf"/></Relationships>
</file>

<file path=ppt/slides/_rels/slide112.xml.rels><?xml version="1.0" encoding="UTF-8" standalone="yes"?>
<Relationships xmlns="http://schemas.openxmlformats.org/package/2006/relationships"><Relationship Id="rId3" Type="http://schemas.openxmlformats.org/officeDocument/2006/relationships/image" Target="../media/image228.png"/><Relationship Id="rId2" Type="http://schemas.openxmlformats.org/officeDocument/2006/relationships/image" Target="../media/image236.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229.png"/><Relationship Id="rId2" Type="http://schemas.openxmlformats.org/officeDocument/2006/relationships/slide" Target="slide47.xml"/><Relationship Id="rId1" Type="http://schemas.openxmlformats.org/officeDocument/2006/relationships/slideLayout" Target="../slideLayouts/slideLayout2.xml"/><Relationship Id="rId4" Type="http://schemas.openxmlformats.org/officeDocument/2006/relationships/image" Target="../media/image223.png"/></Relationships>
</file>

<file path=ppt/slides/_rels/slide114.xml.rels><?xml version="1.0" encoding="UTF-8" standalone="yes"?>
<Relationships xmlns="http://schemas.openxmlformats.org/package/2006/relationships"><Relationship Id="rId3" Type="http://schemas.openxmlformats.org/officeDocument/2006/relationships/oleObject" Target="../embeddings/oleObject147.bin"/><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30.wmf"/></Relationships>
</file>

<file path=ppt/slides/_rels/slide115.xml.rels><?xml version="1.0" encoding="UTF-8" standalone="yes"?>
<Relationships xmlns="http://schemas.openxmlformats.org/package/2006/relationships"><Relationship Id="rId3" Type="http://schemas.openxmlformats.org/officeDocument/2006/relationships/image" Target="../media/image240.png"/><Relationship Id="rId1" Type="http://schemas.openxmlformats.org/officeDocument/2006/relationships/slideLayout" Target="../slideLayouts/slideLayout2.xml"/><Relationship Id="rId6" Type="http://schemas.openxmlformats.org/officeDocument/2006/relationships/image" Target="../media/image241.png"/><Relationship Id="rId5" Type="http://schemas.openxmlformats.org/officeDocument/2006/relationships/image" Target="../media/image231.wmf"/><Relationship Id="rId4" Type="http://schemas.openxmlformats.org/officeDocument/2006/relationships/oleObject" Target="../embeddings/oleObject148.bin"/></Relationships>
</file>

<file path=ppt/slides/_rels/slide116.xml.rels><?xml version="1.0" encoding="UTF-8" standalone="yes"?>
<Relationships xmlns="http://schemas.openxmlformats.org/package/2006/relationships"><Relationship Id="rId3" Type="http://schemas.openxmlformats.org/officeDocument/2006/relationships/image" Target="../media/image243.png"/><Relationship Id="rId1" Type="http://schemas.openxmlformats.org/officeDocument/2006/relationships/slideLayout" Target="../slideLayouts/slideLayout2.xml"/><Relationship Id="rId5" Type="http://schemas.openxmlformats.org/officeDocument/2006/relationships/image" Target="../media/image232.wmf"/><Relationship Id="rId4" Type="http://schemas.openxmlformats.org/officeDocument/2006/relationships/oleObject" Target="../embeddings/oleObject149.bin"/></Relationships>
</file>

<file path=ppt/slides/_rels/slide117.xml.rels><?xml version="1.0" encoding="UTF-8" standalone="yes"?>
<Relationships xmlns="http://schemas.openxmlformats.org/package/2006/relationships"><Relationship Id="rId3" Type="http://schemas.openxmlformats.org/officeDocument/2006/relationships/image" Target="../media/image245.png"/><Relationship Id="rId2" Type="http://schemas.openxmlformats.org/officeDocument/2006/relationships/image" Target="../media/image244.png"/><Relationship Id="rId1" Type="http://schemas.openxmlformats.org/officeDocument/2006/relationships/slideLayout" Target="../slideLayouts/slideLayout2.xml"/><Relationship Id="rId5" Type="http://schemas.openxmlformats.org/officeDocument/2006/relationships/image" Target="../media/image247.png"/><Relationship Id="rId4" Type="http://schemas.openxmlformats.org/officeDocument/2006/relationships/image" Target="../media/image246.png"/></Relationships>
</file>

<file path=ppt/slides/_rels/slide118.xml.rels><?xml version="1.0" encoding="UTF-8" standalone="yes"?>
<Relationships xmlns="http://schemas.openxmlformats.org/package/2006/relationships"><Relationship Id="rId3" Type="http://schemas.openxmlformats.org/officeDocument/2006/relationships/image" Target="../media/image233.wmf"/><Relationship Id="rId2" Type="http://schemas.openxmlformats.org/officeDocument/2006/relationships/oleObject" Target="../embeddings/oleObject150.bin"/><Relationship Id="rId1" Type="http://schemas.openxmlformats.org/officeDocument/2006/relationships/slideLayout" Target="../slideLayouts/slideLayout2.xml"/><Relationship Id="rId5" Type="http://schemas.openxmlformats.org/officeDocument/2006/relationships/image" Target="../media/image234.wmf"/><Relationship Id="rId4" Type="http://schemas.openxmlformats.org/officeDocument/2006/relationships/oleObject" Target="../embeddings/oleObject151.bin"/></Relationships>
</file>

<file path=ppt/slides/_rels/slide119.xml.rels><?xml version="1.0" encoding="UTF-8" standalone="yes"?>
<Relationships xmlns="http://schemas.openxmlformats.org/package/2006/relationships"><Relationship Id="rId2" Type="http://schemas.openxmlformats.org/officeDocument/2006/relationships/image" Target="../media/image25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image" Target="../media/image29.wmf"/><Relationship Id="rId4" Type="http://schemas.openxmlformats.org/officeDocument/2006/relationships/oleObject" Target="../embeddings/oleObject7.bin"/></Relationships>
</file>

<file path=ppt/slides/_rels/slide120.xml.rels><?xml version="1.0" encoding="UTF-8" standalone="yes"?>
<Relationships xmlns="http://schemas.openxmlformats.org/package/2006/relationships"><Relationship Id="rId3" Type="http://schemas.openxmlformats.org/officeDocument/2006/relationships/image" Target="../media/image235.wmf"/><Relationship Id="rId2" Type="http://schemas.openxmlformats.org/officeDocument/2006/relationships/oleObject" Target="../embeddings/oleObject152.bin"/><Relationship Id="rId1" Type="http://schemas.openxmlformats.org/officeDocument/2006/relationships/slideLayout" Target="../slideLayouts/slideLayout2.xml"/><Relationship Id="rId5" Type="http://schemas.openxmlformats.org/officeDocument/2006/relationships/image" Target="../media/image236.wmf"/><Relationship Id="rId4" Type="http://schemas.openxmlformats.org/officeDocument/2006/relationships/oleObject" Target="../embeddings/oleObject153.bin"/></Relationships>
</file>

<file path=ppt/slides/_rels/slide121.xml.rels><?xml version="1.0" encoding="UTF-8" standalone="yes"?>
<Relationships xmlns="http://schemas.openxmlformats.org/package/2006/relationships"><Relationship Id="rId3" Type="http://schemas.openxmlformats.org/officeDocument/2006/relationships/image" Target="../media/image254.png"/><Relationship Id="rId1" Type="http://schemas.openxmlformats.org/officeDocument/2006/relationships/slideLayout" Target="../slideLayouts/slideLayout2.xml"/><Relationship Id="rId6" Type="http://schemas.openxmlformats.org/officeDocument/2006/relationships/image" Target="../media/image255.png"/><Relationship Id="rId5" Type="http://schemas.openxmlformats.org/officeDocument/2006/relationships/image" Target="../media/image237.wmf"/><Relationship Id="rId4" Type="http://schemas.openxmlformats.org/officeDocument/2006/relationships/oleObject" Target="../embeddings/oleObject154.bin"/></Relationships>
</file>

<file path=ppt/slides/_rels/slide122.xml.rels><?xml version="1.0" encoding="UTF-8" standalone="yes"?>
<Relationships xmlns="http://schemas.openxmlformats.org/package/2006/relationships"><Relationship Id="rId3" Type="http://schemas.openxmlformats.org/officeDocument/2006/relationships/image" Target="../media/image238.wmf"/><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oleObject" Target="../embeddings/oleObject155.bin"/><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39.wmf"/></Relationships>
</file>

<file path=ppt/slides/_rels/slide124.xml.rels><?xml version="1.0" encoding="UTF-8" standalone="yes"?>
<Relationships xmlns="http://schemas.openxmlformats.org/package/2006/relationships"><Relationship Id="rId3" Type="http://schemas.openxmlformats.org/officeDocument/2006/relationships/image" Target="../media/image242.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251.png"/><Relationship Id="rId5" Type="http://schemas.openxmlformats.org/officeDocument/2006/relationships/image" Target="../media/image249.png"/><Relationship Id="rId4" Type="http://schemas.openxmlformats.org/officeDocument/2006/relationships/image" Target="../media/image248.png"/></Relationships>
</file>

<file path=ppt/slides/_rels/slide125.xml.rels><?xml version="1.0" encoding="UTF-8" standalone="yes"?>
<Relationships xmlns="http://schemas.openxmlformats.org/package/2006/relationships"><Relationship Id="rId3" Type="http://schemas.openxmlformats.org/officeDocument/2006/relationships/image" Target="../media/image256.png"/><Relationship Id="rId7" Type="http://schemas.openxmlformats.org/officeDocument/2006/relationships/image" Target="../media/image253.wmf"/><Relationship Id="rId1" Type="http://schemas.openxmlformats.org/officeDocument/2006/relationships/slideLayout" Target="../slideLayouts/slideLayout2.xml"/><Relationship Id="rId6" Type="http://schemas.openxmlformats.org/officeDocument/2006/relationships/oleObject" Target="../embeddings/oleObject157.bin"/><Relationship Id="rId5" Type="http://schemas.openxmlformats.org/officeDocument/2006/relationships/image" Target="../media/image252.wmf"/><Relationship Id="rId4" Type="http://schemas.openxmlformats.org/officeDocument/2006/relationships/oleObject" Target="../embeddings/oleObject156.bin"/></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258.png"/><Relationship Id="rId2" Type="http://schemas.openxmlformats.org/officeDocument/2006/relationships/image" Target="../media/image257.png"/><Relationship Id="rId1" Type="http://schemas.openxmlformats.org/officeDocument/2006/relationships/slideLayout" Target="../slideLayouts/slideLayout2.xml"/><Relationship Id="rId5" Type="http://schemas.openxmlformats.org/officeDocument/2006/relationships/image" Target="../media/image260.png"/><Relationship Id="rId4" Type="http://schemas.openxmlformats.org/officeDocument/2006/relationships/image" Target="../media/image259.png"/></Relationships>
</file>

<file path=ppt/slides/_rels/slide128.xml.rels><?xml version="1.0" encoding="UTF-8" standalone="yes"?>
<Relationships xmlns="http://schemas.openxmlformats.org/package/2006/relationships"><Relationship Id="rId3" Type="http://schemas.openxmlformats.org/officeDocument/2006/relationships/image" Target="../media/image261.wmf"/><Relationship Id="rId7" Type="http://schemas.openxmlformats.org/officeDocument/2006/relationships/image" Target="../media/image264.png"/><Relationship Id="rId2" Type="http://schemas.openxmlformats.org/officeDocument/2006/relationships/oleObject" Target="../embeddings/oleObject158.bin"/><Relationship Id="rId1" Type="http://schemas.openxmlformats.org/officeDocument/2006/relationships/slideLayout" Target="../slideLayouts/slideLayout2.xml"/><Relationship Id="rId6" Type="http://schemas.openxmlformats.org/officeDocument/2006/relationships/image" Target="../media/image263.wmf"/><Relationship Id="rId5" Type="http://schemas.openxmlformats.org/officeDocument/2006/relationships/oleObject" Target="../embeddings/oleObject159.bin"/><Relationship Id="rId4" Type="http://schemas.openxmlformats.org/officeDocument/2006/relationships/image" Target="../media/image262.png"/></Relationships>
</file>

<file path=ppt/slides/_rels/slide129.xml.rels><?xml version="1.0" encoding="UTF-8" standalone="yes"?>
<Relationships xmlns="http://schemas.openxmlformats.org/package/2006/relationships"><Relationship Id="rId3" Type="http://schemas.openxmlformats.org/officeDocument/2006/relationships/image" Target="../media/image265.wmf"/><Relationship Id="rId7" Type="http://schemas.openxmlformats.org/officeDocument/2006/relationships/image" Target="../media/image267.wmf"/><Relationship Id="rId2" Type="http://schemas.openxmlformats.org/officeDocument/2006/relationships/oleObject" Target="../embeddings/oleObject160.bin"/><Relationship Id="rId1" Type="http://schemas.openxmlformats.org/officeDocument/2006/relationships/slideLayout" Target="../slideLayouts/slideLayout2.xml"/><Relationship Id="rId6" Type="http://schemas.openxmlformats.org/officeDocument/2006/relationships/oleObject" Target="../embeddings/oleObject162.bin"/><Relationship Id="rId5" Type="http://schemas.openxmlformats.org/officeDocument/2006/relationships/image" Target="../media/image266.wmf"/><Relationship Id="rId4" Type="http://schemas.openxmlformats.org/officeDocument/2006/relationships/oleObject" Target="../embeddings/oleObject161.bin"/></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wmf"/><Relationship Id="rId4" Type="http://schemas.openxmlformats.org/officeDocument/2006/relationships/oleObject" Target="../embeddings/oleObject8.bin"/></Relationships>
</file>

<file path=ppt/slides/_rels/slide130.xml.rels><?xml version="1.0" encoding="UTF-8" standalone="yes"?>
<Relationships xmlns="http://schemas.openxmlformats.org/package/2006/relationships"><Relationship Id="rId3" Type="http://schemas.openxmlformats.org/officeDocument/2006/relationships/image" Target="../media/image278.png"/><Relationship Id="rId7" Type="http://schemas.openxmlformats.org/officeDocument/2006/relationships/image" Target="../media/image269.wmf"/><Relationship Id="rId1" Type="http://schemas.openxmlformats.org/officeDocument/2006/relationships/slideLayout" Target="../slideLayouts/slideLayout2.xml"/><Relationship Id="rId6" Type="http://schemas.openxmlformats.org/officeDocument/2006/relationships/oleObject" Target="../embeddings/oleObject164.bin"/><Relationship Id="rId5" Type="http://schemas.openxmlformats.org/officeDocument/2006/relationships/image" Target="../media/image268.wmf"/><Relationship Id="rId4" Type="http://schemas.openxmlformats.org/officeDocument/2006/relationships/oleObject" Target="../embeddings/oleObject163.bin"/></Relationships>
</file>

<file path=ppt/slides/_rels/slide131.xml.rels><?xml version="1.0" encoding="UTF-8" standalone="yes"?>
<Relationships xmlns="http://schemas.openxmlformats.org/package/2006/relationships"><Relationship Id="rId8" Type="http://schemas.openxmlformats.org/officeDocument/2006/relationships/image" Target="../media/image274.png"/><Relationship Id="rId3" Type="http://schemas.openxmlformats.org/officeDocument/2006/relationships/image" Target="../media/image242.png"/><Relationship Id="rId7" Type="http://schemas.openxmlformats.org/officeDocument/2006/relationships/image" Target="../media/image273.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272.png"/><Relationship Id="rId5" Type="http://schemas.openxmlformats.org/officeDocument/2006/relationships/image" Target="../media/image271.png"/><Relationship Id="rId4" Type="http://schemas.openxmlformats.org/officeDocument/2006/relationships/image" Target="../media/image270.png"/><Relationship Id="rId9" Type="http://schemas.openxmlformats.org/officeDocument/2006/relationships/image" Target="../media/image275.png"/></Relationships>
</file>

<file path=ppt/slides/_rels/slide132.xml.rels><?xml version="1.0" encoding="UTF-8" standalone="yes"?>
<Relationships xmlns="http://schemas.openxmlformats.org/package/2006/relationships"><Relationship Id="rId3" Type="http://schemas.openxmlformats.org/officeDocument/2006/relationships/image" Target="../media/image276.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276.wmf"/><Relationship Id="rId7" Type="http://schemas.openxmlformats.org/officeDocument/2006/relationships/image" Target="../media/image278.wmf"/><Relationship Id="rId2" Type="http://schemas.openxmlformats.org/officeDocument/2006/relationships/oleObject" Target="../embeddings/oleObject165.bin"/><Relationship Id="rId1" Type="http://schemas.openxmlformats.org/officeDocument/2006/relationships/slideLayout" Target="../slideLayouts/slideLayout2.xml"/><Relationship Id="rId6" Type="http://schemas.openxmlformats.org/officeDocument/2006/relationships/oleObject" Target="../embeddings/oleObject167.bin"/><Relationship Id="rId5" Type="http://schemas.openxmlformats.org/officeDocument/2006/relationships/image" Target="../media/image277.wmf"/><Relationship Id="rId4" Type="http://schemas.openxmlformats.org/officeDocument/2006/relationships/oleObject" Target="../embeddings/oleObject166.bin"/></Relationships>
</file>

<file path=ppt/slides/_rels/slide134.xml.rels><?xml version="1.0" encoding="UTF-8" standalone="yes"?>
<Relationships xmlns="http://schemas.openxmlformats.org/package/2006/relationships"><Relationship Id="rId8" Type="http://schemas.openxmlformats.org/officeDocument/2006/relationships/image" Target="../media/image281.wmf"/><Relationship Id="rId3" Type="http://schemas.openxmlformats.org/officeDocument/2006/relationships/oleObject" Target="../embeddings/oleObject168.bin"/><Relationship Id="rId7" Type="http://schemas.openxmlformats.org/officeDocument/2006/relationships/oleObject" Target="../embeddings/oleObject170.bin"/><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280.wmf"/><Relationship Id="rId5" Type="http://schemas.openxmlformats.org/officeDocument/2006/relationships/oleObject" Target="../embeddings/oleObject169.bin"/><Relationship Id="rId10" Type="http://schemas.openxmlformats.org/officeDocument/2006/relationships/image" Target="../media/image282.wmf"/><Relationship Id="rId4" Type="http://schemas.openxmlformats.org/officeDocument/2006/relationships/image" Target="../media/image279.wmf"/><Relationship Id="rId9" Type="http://schemas.openxmlformats.org/officeDocument/2006/relationships/oleObject" Target="../embeddings/oleObject171.bin"/></Relationships>
</file>

<file path=ppt/slides/_rels/slide135.xml.rels><?xml version="1.0" encoding="UTF-8" standalone="yes"?>
<Relationships xmlns="http://schemas.openxmlformats.org/package/2006/relationships"><Relationship Id="rId8" Type="http://schemas.openxmlformats.org/officeDocument/2006/relationships/image" Target="../media/image285.wmf"/><Relationship Id="rId3" Type="http://schemas.openxmlformats.org/officeDocument/2006/relationships/oleObject" Target="../embeddings/oleObject172.bin"/><Relationship Id="rId7" Type="http://schemas.openxmlformats.org/officeDocument/2006/relationships/oleObject" Target="../embeddings/oleObject174.bin"/><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284.wmf"/><Relationship Id="rId5" Type="http://schemas.openxmlformats.org/officeDocument/2006/relationships/oleObject" Target="../embeddings/oleObject173.bin"/><Relationship Id="rId4" Type="http://schemas.openxmlformats.org/officeDocument/2006/relationships/image" Target="../media/image283.wmf"/></Relationships>
</file>

<file path=ppt/slides/_rels/slide136.xml.rels><?xml version="1.0" encoding="UTF-8" standalone="yes"?>
<Relationships xmlns="http://schemas.openxmlformats.org/package/2006/relationships"><Relationship Id="rId3" Type="http://schemas.openxmlformats.org/officeDocument/2006/relationships/image" Target="../media/image286.wmf"/><Relationship Id="rId2" Type="http://schemas.openxmlformats.org/officeDocument/2006/relationships/oleObject" Target="../embeddings/oleObject175.bin"/><Relationship Id="rId1" Type="http://schemas.openxmlformats.org/officeDocument/2006/relationships/slideLayout" Target="../slideLayouts/slideLayout2.xml"/><Relationship Id="rId5" Type="http://schemas.openxmlformats.org/officeDocument/2006/relationships/image" Target="../media/image284.png"/></Relationships>
</file>

<file path=ppt/slides/_rels/slide137.xml.rels><?xml version="1.0" encoding="UTF-8" standalone="yes"?>
<Relationships xmlns="http://schemas.openxmlformats.org/package/2006/relationships"><Relationship Id="rId3" Type="http://schemas.openxmlformats.org/officeDocument/2006/relationships/oleObject" Target="../embeddings/oleObject176.bin"/><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288.png"/><Relationship Id="rId4" Type="http://schemas.openxmlformats.org/officeDocument/2006/relationships/image" Target="../media/image287.png"/></Relationships>
</file>

<file path=ppt/slides/_rels/slide138.xml.rels><?xml version="1.0" encoding="UTF-8" standalone="yes"?>
<Relationships xmlns="http://schemas.openxmlformats.org/package/2006/relationships"><Relationship Id="rId3" Type="http://schemas.openxmlformats.org/officeDocument/2006/relationships/image" Target="../media/image2870.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8" Type="http://schemas.openxmlformats.org/officeDocument/2006/relationships/image" Target="../media/image290.png"/><Relationship Id="rId7" Type="http://schemas.openxmlformats.org/officeDocument/2006/relationships/oleObject" Target="../embeddings/oleObject178.bin"/><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289.wmf"/><Relationship Id="rId5" Type="http://schemas.openxmlformats.org/officeDocument/2006/relationships/oleObject" Target="../embeddings/oleObject177.bin"/><Relationship Id="rId4" Type="http://schemas.openxmlformats.org/officeDocument/2006/relationships/image" Target="../media/image291.png"/></Relationships>
</file>

<file path=ppt/slides/_rels/slide14.xml.rels><?xml version="1.0" encoding="UTF-8" standalone="yes"?>
<Relationships xmlns="http://schemas.openxmlformats.org/package/2006/relationships"><Relationship Id="rId3"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image" Target="../media/image34.wmf"/><Relationship Id="rId5" Type="http://schemas.openxmlformats.org/officeDocument/2006/relationships/oleObject" Target="../embeddings/oleObject9.bin"/><Relationship Id="rId4" Type="http://schemas.openxmlformats.org/officeDocument/2006/relationships/image" Target="../media/image33.wmf"/></Relationships>
</file>

<file path=ppt/slides/_rels/slide140.xml.rels><?xml version="1.0" encoding="UTF-8" standalone="yes"?>
<Relationships xmlns="http://schemas.openxmlformats.org/package/2006/relationships"><Relationship Id="rId8" Type="http://schemas.openxmlformats.org/officeDocument/2006/relationships/image" Target="../media/image292.png"/><Relationship Id="rId7" Type="http://schemas.openxmlformats.org/officeDocument/2006/relationships/oleObject" Target="../embeddings/oleObject180.bin"/><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287.png"/><Relationship Id="rId5" Type="http://schemas.openxmlformats.org/officeDocument/2006/relationships/oleObject" Target="../embeddings/oleObject179.bin"/><Relationship Id="rId4" Type="http://schemas.openxmlformats.org/officeDocument/2006/relationships/image" Target="../media/image293.png"/><Relationship Id="rId9" Type="http://schemas.openxmlformats.org/officeDocument/2006/relationships/image" Target="../media/image293.jpeg"/></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oleObject" Target="../embeddings/oleObject181.bin"/><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294.wmf"/></Relationships>
</file>

<file path=ppt/slides/_rels/slide143.xml.rels><?xml version="1.0" encoding="UTF-8" standalone="yes"?>
<Relationships xmlns="http://schemas.openxmlformats.org/package/2006/relationships"><Relationship Id="rId3" Type="http://schemas.openxmlformats.org/officeDocument/2006/relationships/oleObject" Target="../embeddings/oleObject182.bin"/><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295.wmf"/></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oleObject" Target="../embeddings/oleObject183.bin"/><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297.wmf"/><Relationship Id="rId5" Type="http://schemas.openxmlformats.org/officeDocument/2006/relationships/oleObject" Target="../embeddings/oleObject184.bin"/><Relationship Id="rId4" Type="http://schemas.openxmlformats.org/officeDocument/2006/relationships/image" Target="../media/image296.wmf"/></Relationships>
</file>

<file path=ppt/slides/_rels/slide147.xml.rels><?xml version="1.0" encoding="UTF-8" standalone="yes"?>
<Relationships xmlns="http://schemas.openxmlformats.org/package/2006/relationships"><Relationship Id="rId3" Type="http://schemas.openxmlformats.org/officeDocument/2006/relationships/image" Target="../media/image298.emf"/><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image" Target="../media/image299.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oleObject" Target="../embeddings/oleObject10.bin"/><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oleObject" Target="../embeddings/oleObject11.bin"/></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7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39.wmf"/><Relationship Id="rId3" Type="http://schemas.openxmlformats.org/officeDocument/2006/relationships/image" Target="../media/image38.wmf"/><Relationship Id="rId7" Type="http://schemas.openxmlformats.org/officeDocument/2006/relationships/oleObject" Target="../embeddings/oleObject13.bin"/><Relationship Id="rId2" Type="http://schemas.openxmlformats.org/officeDocument/2006/relationships/oleObject" Target="../embeddings/oleObject12.bin"/><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10" Type="http://schemas.openxmlformats.org/officeDocument/2006/relationships/image" Target="../media/image43.png"/><Relationship Id="rId9" Type="http://schemas.openxmlformats.org/officeDocument/2006/relationships/image" Target="../media/image42.png"/></Relationships>
</file>

<file path=ppt/slides/_rels/slide1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40.wmf"/><Relationship Id="rId7" Type="http://schemas.openxmlformats.org/officeDocument/2006/relationships/image" Target="../media/image48.png"/><Relationship Id="rId2" Type="http://schemas.openxmlformats.org/officeDocument/2006/relationships/oleObject" Target="../embeddings/oleObject14.bin"/><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38.png"/><Relationship Id="rId9" Type="http://schemas.openxmlformats.org/officeDocument/2006/relationships/image" Target="../media/image45.png"/></Relationships>
</file>

<file path=ppt/slides/_rels/slide2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2.wmf"/><Relationship Id="rId2" Type="http://schemas.openxmlformats.org/officeDocument/2006/relationships/oleObject" Target="../embeddings/oleObject15.bin"/><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5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43.wmf"/><Relationship Id="rId5" Type="http://schemas.openxmlformats.org/officeDocument/2006/relationships/oleObject" Target="../embeddings/oleObject16.bin"/><Relationship Id="rId4" Type="http://schemas.openxmlformats.org/officeDocument/2006/relationships/image" Target="../media/image5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4.wmf"/><Relationship Id="rId2" Type="http://schemas.openxmlformats.org/officeDocument/2006/relationships/oleObject" Target="../embeddings/oleObject17.bin"/><Relationship Id="rId1" Type="http://schemas.openxmlformats.org/officeDocument/2006/relationships/slideLayout" Target="../slideLayouts/slideLayout2.xml"/><Relationship Id="rId5" Type="http://schemas.openxmlformats.org/officeDocument/2006/relationships/image" Target="../media/image5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8" Type="http://schemas.openxmlformats.org/officeDocument/2006/relationships/oleObject" Target="../embeddings/oleObject19.bin"/><Relationship Id="rId3" Type="http://schemas.openxmlformats.org/officeDocument/2006/relationships/image" Target="../media/image36.png"/><Relationship Id="rId7" Type="http://schemas.openxmlformats.org/officeDocument/2006/relationships/image" Target="../media/image46.png"/><Relationship Id="rId2" Type="http://schemas.openxmlformats.org/officeDocument/2006/relationships/oleObject" Target="../embeddings/oleObject10.bin"/><Relationship Id="rId1" Type="http://schemas.openxmlformats.org/officeDocument/2006/relationships/slideLayout" Target="../slideLayouts/slideLayout2.xml"/><Relationship Id="rId6" Type="http://schemas.openxmlformats.org/officeDocument/2006/relationships/oleObject" Target="../embeddings/oleObject18.bin"/><Relationship Id="rId5" Type="http://schemas.openxmlformats.org/officeDocument/2006/relationships/image" Target="../media/image37.png"/><Relationship Id="rId4" Type="http://schemas.openxmlformats.org/officeDocument/2006/relationships/oleObject" Target="../embeddings/oleObject11.bin"/><Relationship Id="rId9" Type="http://schemas.openxmlformats.org/officeDocument/2006/relationships/image" Target="../media/image4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0.wmf"/><Relationship Id="rId2" Type="http://schemas.openxmlformats.org/officeDocument/2006/relationships/oleObject" Target="../embeddings/oleObject20.bin"/><Relationship Id="rId1" Type="http://schemas.openxmlformats.org/officeDocument/2006/relationships/slideLayout" Target="../slideLayouts/slideLayout2.xml"/><Relationship Id="rId5" Type="http://schemas.openxmlformats.org/officeDocument/2006/relationships/image" Target="../media/image51.wmf"/><Relationship Id="rId4" Type="http://schemas.openxmlformats.org/officeDocument/2006/relationships/oleObject" Target="../embeddings/oleObject21.bin"/></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oleObject" Target="../embeddings/oleObject22.bin"/><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51.wmf"/><Relationship Id="rId5" Type="http://schemas.openxmlformats.org/officeDocument/2006/relationships/oleObject" Target="../embeddings/oleObject23.bin"/><Relationship Id="rId10" Type="http://schemas.openxmlformats.org/officeDocument/2006/relationships/image" Target="../media/image53.wmf"/><Relationship Id="rId4" Type="http://schemas.openxmlformats.org/officeDocument/2006/relationships/image" Target="../media/image52.wmf"/><Relationship Id="rId9" Type="http://schemas.openxmlformats.org/officeDocument/2006/relationships/oleObject" Target="../embeddings/oleObject24.bin"/></Relationships>
</file>

<file path=ppt/slides/_rels/slide4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60.png"/><Relationship Id="rId1" Type="http://schemas.openxmlformats.org/officeDocument/2006/relationships/slideLayout" Target="../slideLayouts/slideLayout2.xml"/><Relationship Id="rId5" Type="http://schemas.openxmlformats.org/officeDocument/2006/relationships/image" Target="../media/image54.wmf"/><Relationship Id="rId4" Type="http://schemas.openxmlformats.org/officeDocument/2006/relationships/oleObject" Target="../embeddings/oleObject25.bin"/></Relationships>
</file>

<file path=ppt/slides/_rels/slide4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oleObject" Target="../embeddings/oleObject26.bin"/><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oleObject" Target="../embeddings/oleObject27.bin"/><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58.wmf"/></Relationships>
</file>

<file path=ppt/slides/_rels/slide46.xml.rels><?xml version="1.0" encoding="UTF-8" standalone="yes"?>
<Relationships xmlns="http://schemas.openxmlformats.org/package/2006/relationships"><Relationship Id="rId8" Type="http://schemas.openxmlformats.org/officeDocument/2006/relationships/image" Target="../media/image61.wmf"/><Relationship Id="rId13" Type="http://schemas.openxmlformats.org/officeDocument/2006/relationships/image" Target="../media/image64.png"/><Relationship Id="rId3" Type="http://schemas.openxmlformats.org/officeDocument/2006/relationships/oleObject" Target="../embeddings/oleObject29.bin"/><Relationship Id="rId7" Type="http://schemas.openxmlformats.org/officeDocument/2006/relationships/oleObject" Target="../embeddings/oleObject31.bin"/><Relationship Id="rId12" Type="http://schemas.openxmlformats.org/officeDocument/2006/relationships/image" Target="../media/image63.wmf"/><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60.wmf"/><Relationship Id="rId11" Type="http://schemas.openxmlformats.org/officeDocument/2006/relationships/oleObject" Target="../embeddings/oleObject33.bin"/><Relationship Id="rId5" Type="http://schemas.openxmlformats.org/officeDocument/2006/relationships/oleObject" Target="../embeddings/oleObject30.bin"/><Relationship Id="rId10" Type="http://schemas.openxmlformats.org/officeDocument/2006/relationships/image" Target="../media/image62.wmf"/><Relationship Id="rId4" Type="http://schemas.openxmlformats.org/officeDocument/2006/relationships/image" Target="../media/image59.wmf"/><Relationship Id="rId9" Type="http://schemas.openxmlformats.org/officeDocument/2006/relationships/oleObject" Target="../embeddings/oleObject32.bin"/></Relationships>
</file>

<file path=ppt/slides/_rels/slide47.xml.rels><?xml version="1.0" encoding="UTF-8" standalone="yes"?>
<Relationships xmlns="http://schemas.openxmlformats.org/package/2006/relationships"><Relationship Id="rId8" Type="http://schemas.openxmlformats.org/officeDocument/2006/relationships/image" Target="../media/image67.wmf"/><Relationship Id="rId3" Type="http://schemas.openxmlformats.org/officeDocument/2006/relationships/oleObject" Target="../embeddings/oleObject34.bin"/><Relationship Id="rId7" Type="http://schemas.openxmlformats.org/officeDocument/2006/relationships/oleObject" Target="../embeddings/oleObject36.bin"/><Relationship Id="rId12" Type="http://schemas.openxmlformats.org/officeDocument/2006/relationships/image" Target="../media/image82.png"/><Relationship Id="rId2" Type="http://schemas.openxmlformats.org/officeDocument/2006/relationships/image" Target="../media/image64.png"/><Relationship Id="rId1" Type="http://schemas.openxmlformats.org/officeDocument/2006/relationships/slideLayout" Target="../slideLayouts/slideLayout2.xml"/><Relationship Id="rId6" Type="http://schemas.openxmlformats.org/officeDocument/2006/relationships/image" Target="../media/image66.wmf"/><Relationship Id="rId5" Type="http://schemas.openxmlformats.org/officeDocument/2006/relationships/oleObject" Target="../embeddings/oleObject35.bin"/><Relationship Id="rId10" Type="http://schemas.openxmlformats.org/officeDocument/2006/relationships/image" Target="../media/image68.wmf"/><Relationship Id="rId4" Type="http://schemas.openxmlformats.org/officeDocument/2006/relationships/image" Target="../media/image65.wmf"/><Relationship Id="rId9" Type="http://schemas.openxmlformats.org/officeDocument/2006/relationships/oleObject" Target="../embeddings/oleObject37.bin"/></Relationships>
</file>

<file path=ppt/slides/_rels/slide48.xml.rels><?xml version="1.0" encoding="UTF-8" standalone="yes"?>
<Relationships xmlns="http://schemas.openxmlformats.org/package/2006/relationships"><Relationship Id="rId3" Type="http://schemas.openxmlformats.org/officeDocument/2006/relationships/image" Target="../media/image84.png"/><Relationship Id="rId7" Type="http://schemas.openxmlformats.org/officeDocument/2006/relationships/image" Target="../media/image70.wmf"/><Relationship Id="rId1" Type="http://schemas.openxmlformats.org/officeDocument/2006/relationships/slideLayout" Target="../slideLayouts/slideLayout2.xml"/><Relationship Id="rId6" Type="http://schemas.openxmlformats.org/officeDocument/2006/relationships/oleObject" Target="../embeddings/oleObject39.bin"/><Relationship Id="rId5" Type="http://schemas.openxmlformats.org/officeDocument/2006/relationships/image" Target="../media/image69.wmf"/><Relationship Id="rId4" Type="http://schemas.openxmlformats.org/officeDocument/2006/relationships/oleObject" Target="../embeddings/oleObject38.bin"/></Relationships>
</file>

<file path=ppt/slides/_rels/slide49.xml.rels><?xml version="1.0" encoding="UTF-8" standalone="yes"?>
<Relationships xmlns="http://schemas.openxmlformats.org/package/2006/relationships"><Relationship Id="rId8" Type="http://schemas.openxmlformats.org/officeDocument/2006/relationships/oleObject" Target="../embeddings/oleObject42.bin"/><Relationship Id="rId13" Type="http://schemas.openxmlformats.org/officeDocument/2006/relationships/image" Target="../media/image74.wmf"/><Relationship Id="rId3" Type="http://schemas.openxmlformats.org/officeDocument/2006/relationships/image" Target="../media/image70.wmf"/><Relationship Id="rId7" Type="http://schemas.openxmlformats.org/officeDocument/2006/relationships/image" Target="../media/image71.wmf"/><Relationship Id="rId12" Type="http://schemas.openxmlformats.org/officeDocument/2006/relationships/oleObject" Target="../embeddings/oleObject44.bin"/><Relationship Id="rId2" Type="http://schemas.openxmlformats.org/officeDocument/2006/relationships/oleObject" Target="../embeddings/oleObject40.bin"/><Relationship Id="rId1" Type="http://schemas.openxmlformats.org/officeDocument/2006/relationships/slideLayout" Target="../slideLayouts/slideLayout2.xml"/><Relationship Id="rId6" Type="http://schemas.openxmlformats.org/officeDocument/2006/relationships/oleObject" Target="../embeddings/oleObject41.bin"/><Relationship Id="rId11" Type="http://schemas.openxmlformats.org/officeDocument/2006/relationships/image" Target="../media/image73.wmf"/><Relationship Id="rId5" Type="http://schemas.openxmlformats.org/officeDocument/2006/relationships/image" Target="../media/image92.png"/><Relationship Id="rId15" Type="http://schemas.openxmlformats.org/officeDocument/2006/relationships/image" Target="../media/image75.wmf"/><Relationship Id="rId10" Type="http://schemas.openxmlformats.org/officeDocument/2006/relationships/oleObject" Target="../embeddings/oleObject43.bin"/><Relationship Id="rId9" Type="http://schemas.openxmlformats.org/officeDocument/2006/relationships/image" Target="../media/image72.wmf"/><Relationship Id="rId14" Type="http://schemas.openxmlformats.org/officeDocument/2006/relationships/oleObject" Target="../embeddings/oleObject45.bin"/></Relationships>
</file>

<file path=ppt/slides/_rels/slide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oleObject" Target="../embeddings/oleObject48.bin"/><Relationship Id="rId3" Type="http://schemas.openxmlformats.org/officeDocument/2006/relationships/image" Target="../media/image97.png"/><Relationship Id="rId7" Type="http://schemas.openxmlformats.org/officeDocument/2006/relationships/image" Target="../media/image77.wmf"/><Relationship Id="rId1" Type="http://schemas.openxmlformats.org/officeDocument/2006/relationships/slideLayout" Target="../slideLayouts/slideLayout2.xml"/><Relationship Id="rId6" Type="http://schemas.openxmlformats.org/officeDocument/2006/relationships/oleObject" Target="../embeddings/oleObject47.bin"/><Relationship Id="rId11" Type="http://schemas.openxmlformats.org/officeDocument/2006/relationships/image" Target="../media/image79.wmf"/><Relationship Id="rId5" Type="http://schemas.openxmlformats.org/officeDocument/2006/relationships/image" Target="../media/image76.wmf"/><Relationship Id="rId10" Type="http://schemas.openxmlformats.org/officeDocument/2006/relationships/oleObject" Target="../embeddings/oleObject49.bin"/><Relationship Id="rId4" Type="http://schemas.openxmlformats.org/officeDocument/2006/relationships/oleObject" Target="../embeddings/oleObject46.bin"/><Relationship Id="rId9" Type="http://schemas.openxmlformats.org/officeDocument/2006/relationships/image" Target="../media/image78.wmf"/></Relationships>
</file>

<file path=ppt/slides/_rels/slide51.xml.rels><?xml version="1.0" encoding="UTF-8" standalone="yes"?>
<Relationships xmlns="http://schemas.openxmlformats.org/package/2006/relationships"><Relationship Id="rId8" Type="http://schemas.openxmlformats.org/officeDocument/2006/relationships/oleObject" Target="../embeddings/oleObject53.bin"/><Relationship Id="rId3" Type="http://schemas.openxmlformats.org/officeDocument/2006/relationships/image" Target="../media/image80.wmf"/><Relationship Id="rId7" Type="http://schemas.openxmlformats.org/officeDocument/2006/relationships/image" Target="../media/image82.wmf"/><Relationship Id="rId2" Type="http://schemas.openxmlformats.org/officeDocument/2006/relationships/oleObject" Target="../embeddings/oleObject50.bin"/><Relationship Id="rId1" Type="http://schemas.openxmlformats.org/officeDocument/2006/relationships/slideLayout" Target="../slideLayouts/slideLayout2.xml"/><Relationship Id="rId6" Type="http://schemas.openxmlformats.org/officeDocument/2006/relationships/oleObject" Target="../embeddings/oleObject52.bin"/><Relationship Id="rId5" Type="http://schemas.openxmlformats.org/officeDocument/2006/relationships/image" Target="../media/image81.wmf"/><Relationship Id="rId4" Type="http://schemas.openxmlformats.org/officeDocument/2006/relationships/oleObject" Target="../embeddings/oleObject51.bin"/><Relationship Id="rId9" Type="http://schemas.openxmlformats.org/officeDocument/2006/relationships/image" Target="../media/image83.wmf"/></Relationships>
</file>

<file path=ppt/slides/_rels/slide52.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oleObject" Target="../embeddings/oleObject54.bin"/><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oleObject" Target="../embeddings/oleObject55.bin"/><Relationship Id="rId1" Type="http://schemas.openxmlformats.org/officeDocument/2006/relationships/slideLayout" Target="../slideLayouts/slideLayout2.xml"/><Relationship Id="rId5" Type="http://schemas.openxmlformats.org/officeDocument/2006/relationships/image" Target="../media/image86.png"/><Relationship Id="rId4" Type="http://schemas.openxmlformats.org/officeDocument/2006/relationships/oleObject" Target="../embeddings/oleObject56.bin"/></Relationships>
</file>

<file path=ppt/slides/_rels/slide54.xml.rels><?xml version="1.0" encoding="UTF-8" standalone="yes"?>
<Relationships xmlns="http://schemas.openxmlformats.org/package/2006/relationships"><Relationship Id="rId8" Type="http://schemas.openxmlformats.org/officeDocument/2006/relationships/image" Target="../media/image89.png"/><Relationship Id="rId13" Type="http://schemas.openxmlformats.org/officeDocument/2006/relationships/oleObject" Target="../embeddings/oleObject62.bin"/><Relationship Id="rId3" Type="http://schemas.openxmlformats.org/officeDocument/2006/relationships/oleObject" Target="../embeddings/oleObject57.bin"/><Relationship Id="rId7" Type="http://schemas.openxmlformats.org/officeDocument/2006/relationships/oleObject" Target="../embeddings/oleObject59.bin"/><Relationship Id="rId12" Type="http://schemas.openxmlformats.org/officeDocument/2006/relationships/image" Target="../media/image91.png"/><Relationship Id="rId17" Type="http://schemas.openxmlformats.org/officeDocument/2006/relationships/image" Target="../media/image94.png"/><Relationship Id="rId2" Type="http://schemas.openxmlformats.org/officeDocument/2006/relationships/notesSlide" Target="../notesSlides/notesSlide10.xml"/><Relationship Id="rId16" Type="http://schemas.openxmlformats.org/officeDocument/2006/relationships/oleObject" Target="../embeddings/oleObject64.bin"/><Relationship Id="rId1" Type="http://schemas.openxmlformats.org/officeDocument/2006/relationships/slideLayout" Target="../slideLayouts/slideLayout2.xml"/><Relationship Id="rId6" Type="http://schemas.openxmlformats.org/officeDocument/2006/relationships/image" Target="../media/image88.png"/><Relationship Id="rId11" Type="http://schemas.openxmlformats.org/officeDocument/2006/relationships/oleObject" Target="../embeddings/oleObject61.bin"/><Relationship Id="rId5" Type="http://schemas.openxmlformats.org/officeDocument/2006/relationships/oleObject" Target="../embeddings/oleObject58.bin"/><Relationship Id="rId15" Type="http://schemas.openxmlformats.org/officeDocument/2006/relationships/image" Target="../media/image93.png"/><Relationship Id="rId10" Type="http://schemas.openxmlformats.org/officeDocument/2006/relationships/image" Target="../media/image90.png"/><Relationship Id="rId4" Type="http://schemas.openxmlformats.org/officeDocument/2006/relationships/image" Target="../media/image87.png"/><Relationship Id="rId9" Type="http://schemas.openxmlformats.org/officeDocument/2006/relationships/oleObject" Target="../embeddings/oleObject60.bin"/><Relationship Id="rId14" Type="http://schemas.openxmlformats.org/officeDocument/2006/relationships/oleObject" Target="../embeddings/oleObject63.bin"/></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07.png"/><Relationship Id="rId7" Type="http://schemas.openxmlformats.org/officeDocument/2006/relationships/image" Target="../media/image96.wmf"/><Relationship Id="rId1" Type="http://schemas.openxmlformats.org/officeDocument/2006/relationships/slideLayout" Target="../slideLayouts/slideLayout2.xml"/><Relationship Id="rId6" Type="http://schemas.openxmlformats.org/officeDocument/2006/relationships/oleObject" Target="../embeddings/oleObject66.bin"/><Relationship Id="rId5" Type="http://schemas.openxmlformats.org/officeDocument/2006/relationships/image" Target="../media/image95.wmf"/><Relationship Id="rId4" Type="http://schemas.openxmlformats.org/officeDocument/2006/relationships/oleObject" Target="../embeddings/oleObject65.bin"/></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oleObject" Target="../embeddings/oleObject67.bin"/><Relationship Id="rId1" Type="http://schemas.openxmlformats.org/officeDocument/2006/relationships/slideLayout" Target="../slideLayouts/slideLayout2.xml"/><Relationship Id="rId5" Type="http://schemas.openxmlformats.org/officeDocument/2006/relationships/image" Target="../media/image99.png"/><Relationship Id="rId4" Type="http://schemas.openxmlformats.org/officeDocument/2006/relationships/oleObject" Target="../embeddings/oleObject68.bin"/></Relationships>
</file>

<file path=ppt/slides/_rels/slide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oleObject" Target="../embeddings/oleObject69.bin"/><Relationship Id="rId2" Type="http://schemas.openxmlformats.org/officeDocument/2006/relationships/image" Target="../media/image100.png"/><Relationship Id="rId1" Type="http://schemas.openxmlformats.org/officeDocument/2006/relationships/slideLayout" Target="../slideLayouts/slideLayout2.xml"/><Relationship Id="rId6" Type="http://schemas.openxmlformats.org/officeDocument/2006/relationships/image" Target="../media/image102.png"/><Relationship Id="rId5" Type="http://schemas.openxmlformats.org/officeDocument/2006/relationships/oleObject" Target="../embeddings/oleObject70.bin"/><Relationship Id="rId4" Type="http://schemas.openxmlformats.org/officeDocument/2006/relationships/image" Target="../media/image101.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117.png"/><Relationship Id="rId7" Type="http://schemas.openxmlformats.org/officeDocument/2006/relationships/oleObject" Target="../embeddings/oleObject72.bin"/><Relationship Id="rId1" Type="http://schemas.openxmlformats.org/officeDocument/2006/relationships/slideLayout" Target="../slideLayouts/slideLayout2.xml"/><Relationship Id="rId6" Type="http://schemas.openxmlformats.org/officeDocument/2006/relationships/image" Target="../media/image118.png"/><Relationship Id="rId5" Type="http://schemas.openxmlformats.org/officeDocument/2006/relationships/image" Target="../media/image103.wmf"/><Relationship Id="rId10" Type="http://schemas.openxmlformats.org/officeDocument/2006/relationships/image" Target="../media/image105.png"/><Relationship Id="rId4" Type="http://schemas.openxmlformats.org/officeDocument/2006/relationships/oleObject" Target="../embeddings/oleObject71.bin"/><Relationship Id="rId9" Type="http://schemas.openxmlformats.org/officeDocument/2006/relationships/oleObject" Target="../embeddings/oleObject73.bin"/></Relationships>
</file>

<file path=ppt/slides/_rels/slide64.xml.rels><?xml version="1.0" encoding="UTF-8" standalone="yes"?>
<Relationships xmlns="http://schemas.openxmlformats.org/package/2006/relationships"><Relationship Id="rId3" Type="http://schemas.openxmlformats.org/officeDocument/2006/relationships/image" Target="../media/image121.png"/><Relationship Id="rId7" Type="http://schemas.openxmlformats.org/officeDocument/2006/relationships/image" Target="../media/image107.wmf"/><Relationship Id="rId1" Type="http://schemas.openxmlformats.org/officeDocument/2006/relationships/slideLayout" Target="../slideLayouts/slideLayout2.xml"/><Relationship Id="rId6" Type="http://schemas.openxmlformats.org/officeDocument/2006/relationships/oleObject" Target="../embeddings/oleObject75.bin"/><Relationship Id="rId5" Type="http://schemas.openxmlformats.org/officeDocument/2006/relationships/image" Target="../media/image106.wmf"/><Relationship Id="rId4" Type="http://schemas.openxmlformats.org/officeDocument/2006/relationships/oleObject" Target="../embeddings/oleObject74.bin"/></Relationships>
</file>

<file path=ppt/slides/_rels/slide65.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8" Type="http://schemas.openxmlformats.org/officeDocument/2006/relationships/oleObject" Target="../embeddings/oleObject79.bin"/><Relationship Id="rId3" Type="http://schemas.openxmlformats.org/officeDocument/2006/relationships/image" Target="../media/image109.png"/><Relationship Id="rId7" Type="http://schemas.openxmlformats.org/officeDocument/2006/relationships/image" Target="../media/image111.png"/><Relationship Id="rId2" Type="http://schemas.openxmlformats.org/officeDocument/2006/relationships/oleObject" Target="../embeddings/oleObject76.bin"/><Relationship Id="rId1" Type="http://schemas.openxmlformats.org/officeDocument/2006/relationships/slideLayout" Target="../slideLayouts/slideLayout2.xml"/><Relationship Id="rId6" Type="http://schemas.openxmlformats.org/officeDocument/2006/relationships/oleObject" Target="../embeddings/oleObject78.bin"/><Relationship Id="rId5" Type="http://schemas.openxmlformats.org/officeDocument/2006/relationships/image" Target="../media/image110.png"/><Relationship Id="rId4" Type="http://schemas.openxmlformats.org/officeDocument/2006/relationships/oleObject" Target="../embeddings/oleObject77.bin"/><Relationship Id="rId9" Type="http://schemas.openxmlformats.org/officeDocument/2006/relationships/image" Target="../media/image112.png"/></Relationships>
</file>

<file path=ppt/slides/_rels/slide67.xml.rels><?xml version="1.0" encoding="UTF-8" standalone="yes"?>
<Relationships xmlns="http://schemas.openxmlformats.org/package/2006/relationships"><Relationship Id="rId2" Type="http://schemas.openxmlformats.org/officeDocument/2006/relationships/image" Target="../media/image113.jp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114.wmf"/><Relationship Id="rId7" Type="http://schemas.openxmlformats.org/officeDocument/2006/relationships/image" Target="../media/image116.wmf"/><Relationship Id="rId2" Type="http://schemas.openxmlformats.org/officeDocument/2006/relationships/oleObject" Target="../embeddings/oleObject80.bin"/><Relationship Id="rId1" Type="http://schemas.openxmlformats.org/officeDocument/2006/relationships/slideLayout" Target="../slideLayouts/slideLayout2.xml"/><Relationship Id="rId6" Type="http://schemas.openxmlformats.org/officeDocument/2006/relationships/oleObject" Target="../embeddings/oleObject82.bin"/><Relationship Id="rId5" Type="http://schemas.openxmlformats.org/officeDocument/2006/relationships/image" Target="../media/image115.wmf"/><Relationship Id="rId4" Type="http://schemas.openxmlformats.org/officeDocument/2006/relationships/oleObject" Target="../embeddings/oleObject81.bin"/></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wmf"/><Relationship Id="rId2" Type="http://schemas.openxmlformats.org/officeDocument/2006/relationships/oleObject" Target="../embeddings/oleObject1.bin"/><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oleObject" Target="../embeddings/oleObject83.bin"/><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8" Type="http://schemas.openxmlformats.org/officeDocument/2006/relationships/oleObject" Target="../embeddings/oleObject87.bin"/><Relationship Id="rId3" Type="http://schemas.openxmlformats.org/officeDocument/2006/relationships/image" Target="../media/image122.png"/><Relationship Id="rId7" Type="http://schemas.openxmlformats.org/officeDocument/2006/relationships/image" Target="../media/image124.png"/><Relationship Id="rId2" Type="http://schemas.openxmlformats.org/officeDocument/2006/relationships/oleObject" Target="../embeddings/oleObject84.bin"/><Relationship Id="rId1" Type="http://schemas.openxmlformats.org/officeDocument/2006/relationships/slideLayout" Target="../slideLayouts/slideLayout2.xml"/><Relationship Id="rId6" Type="http://schemas.openxmlformats.org/officeDocument/2006/relationships/oleObject" Target="../embeddings/oleObject86.bin"/><Relationship Id="rId5" Type="http://schemas.openxmlformats.org/officeDocument/2006/relationships/image" Target="../media/image123.png"/><Relationship Id="rId4" Type="http://schemas.openxmlformats.org/officeDocument/2006/relationships/oleObject" Target="../embeddings/oleObject85.bin"/><Relationship Id="rId9" Type="http://schemas.openxmlformats.org/officeDocument/2006/relationships/image" Target="../media/image125.png"/></Relationships>
</file>

<file path=ppt/slides/_rels/slide72.xml.rels><?xml version="1.0" encoding="UTF-8" standalone="yes"?>
<Relationships xmlns="http://schemas.openxmlformats.org/package/2006/relationships"><Relationship Id="rId8" Type="http://schemas.openxmlformats.org/officeDocument/2006/relationships/oleObject" Target="../embeddings/oleObject91.bin"/><Relationship Id="rId3" Type="http://schemas.openxmlformats.org/officeDocument/2006/relationships/image" Target="../media/image126.png"/><Relationship Id="rId7" Type="http://schemas.openxmlformats.org/officeDocument/2006/relationships/image" Target="../media/image128.png"/><Relationship Id="rId2" Type="http://schemas.openxmlformats.org/officeDocument/2006/relationships/oleObject" Target="../embeddings/oleObject88.bin"/><Relationship Id="rId1" Type="http://schemas.openxmlformats.org/officeDocument/2006/relationships/slideLayout" Target="../slideLayouts/slideLayout2.xml"/><Relationship Id="rId6" Type="http://schemas.openxmlformats.org/officeDocument/2006/relationships/oleObject" Target="../embeddings/oleObject90.bin"/><Relationship Id="rId5" Type="http://schemas.openxmlformats.org/officeDocument/2006/relationships/image" Target="../media/image127.png"/><Relationship Id="rId4" Type="http://schemas.openxmlformats.org/officeDocument/2006/relationships/oleObject" Target="../embeddings/oleObject89.bin"/><Relationship Id="rId9" Type="http://schemas.openxmlformats.org/officeDocument/2006/relationships/image" Target="../media/image129.png"/></Relationships>
</file>

<file path=ppt/slides/_rels/slide73.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oleObject" Target="../embeddings/oleObject92.bin"/><Relationship Id="rId1" Type="http://schemas.openxmlformats.org/officeDocument/2006/relationships/slideLayout" Target="../slideLayouts/slideLayout2.xml"/><Relationship Id="rId5" Type="http://schemas.openxmlformats.org/officeDocument/2006/relationships/image" Target="../media/image120.png"/><Relationship Id="rId4" Type="http://schemas.openxmlformats.org/officeDocument/2006/relationships/oleObject" Target="../embeddings/oleObject93.bin"/></Relationships>
</file>

<file path=ppt/slides/_rels/slide74.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33.png"/></Relationships>
</file>

<file path=ppt/slides/_rels/slide77.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135.wmf"/><Relationship Id="rId7" Type="http://schemas.openxmlformats.org/officeDocument/2006/relationships/image" Target="../media/image137.wmf"/><Relationship Id="rId2" Type="http://schemas.openxmlformats.org/officeDocument/2006/relationships/oleObject" Target="../embeddings/oleObject94.bin"/><Relationship Id="rId1" Type="http://schemas.openxmlformats.org/officeDocument/2006/relationships/slideLayout" Target="../slideLayouts/slideLayout2.xml"/><Relationship Id="rId6" Type="http://schemas.openxmlformats.org/officeDocument/2006/relationships/oleObject" Target="../embeddings/oleObject96.bin"/><Relationship Id="rId5" Type="http://schemas.openxmlformats.org/officeDocument/2006/relationships/image" Target="../media/image136.wmf"/><Relationship Id="rId4" Type="http://schemas.openxmlformats.org/officeDocument/2006/relationships/oleObject" Target="../embeddings/oleObject95.bin"/></Relationships>
</file>

<file path=ppt/slides/_rels/slide79.xml.rels><?xml version="1.0" encoding="UTF-8" standalone="yes"?>
<Relationships xmlns="http://schemas.openxmlformats.org/package/2006/relationships"><Relationship Id="rId8" Type="http://schemas.openxmlformats.org/officeDocument/2006/relationships/image" Target="../media/image152.png"/><Relationship Id="rId13" Type="http://schemas.openxmlformats.org/officeDocument/2006/relationships/image" Target="../media/image146.jpeg"/><Relationship Id="rId3" Type="http://schemas.openxmlformats.org/officeDocument/2006/relationships/image" Target="../media/image139.jpeg"/><Relationship Id="rId7" Type="http://schemas.openxmlformats.org/officeDocument/2006/relationships/image" Target="../media/image151.png"/><Relationship Id="rId12" Type="http://schemas.openxmlformats.org/officeDocument/2006/relationships/image" Target="../media/image145.jpeg"/><Relationship Id="rId2" Type="http://schemas.openxmlformats.org/officeDocument/2006/relationships/image" Target="../media/image138.jpeg"/><Relationship Id="rId16" Type="http://schemas.openxmlformats.org/officeDocument/2006/relationships/image" Target="../media/image160.png"/><Relationship Id="rId1" Type="http://schemas.openxmlformats.org/officeDocument/2006/relationships/slideLayout" Target="../slideLayouts/slideLayout2.xml"/><Relationship Id="rId6" Type="http://schemas.openxmlformats.org/officeDocument/2006/relationships/image" Target="../media/image142.jpeg"/><Relationship Id="rId11" Type="http://schemas.openxmlformats.org/officeDocument/2006/relationships/image" Target="../media/image144.jpeg"/><Relationship Id="rId5" Type="http://schemas.openxmlformats.org/officeDocument/2006/relationships/image" Target="../media/image141.jpeg"/><Relationship Id="rId15" Type="http://schemas.openxmlformats.org/officeDocument/2006/relationships/image" Target="../media/image159.png"/><Relationship Id="rId10" Type="http://schemas.openxmlformats.org/officeDocument/2006/relationships/image" Target="../media/image143.jpeg"/><Relationship Id="rId4" Type="http://schemas.openxmlformats.org/officeDocument/2006/relationships/image" Target="../media/image140.jpeg"/><Relationship Id="rId9" Type="http://schemas.openxmlformats.org/officeDocument/2006/relationships/image" Target="../media/image153.png"/><Relationship Id="rId14" Type="http://schemas.openxmlformats.org/officeDocument/2006/relationships/image" Target="../media/image158.png"/></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2.xml"/><Relationship Id="rId4" Type="http://schemas.openxmlformats.org/officeDocument/2006/relationships/image" Target="../media/image149.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150.png"/><Relationship Id="rId1" Type="http://schemas.openxmlformats.org/officeDocument/2006/relationships/slideLayout" Target="../slideLayouts/slideLayout2.xml"/><Relationship Id="rId4" Type="http://schemas.openxmlformats.org/officeDocument/2006/relationships/image" Target="../media/image155.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168.png"/><Relationship Id="rId1" Type="http://schemas.openxmlformats.org/officeDocument/2006/relationships/slideLayout" Target="../slideLayouts/slideLayout2.xml"/><Relationship Id="rId5" Type="http://schemas.openxmlformats.org/officeDocument/2006/relationships/image" Target="../media/image156.wmf"/><Relationship Id="rId4" Type="http://schemas.openxmlformats.org/officeDocument/2006/relationships/oleObject" Target="../embeddings/oleObject97.bin"/></Relationships>
</file>

<file path=ppt/slides/_rels/slide88.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image" Target="../media/image157.png"/><Relationship Id="rId1" Type="http://schemas.openxmlformats.org/officeDocument/2006/relationships/slideLayout" Target="../slideLayouts/slideLayout2.xml"/><Relationship Id="rId4" Type="http://schemas.openxmlformats.org/officeDocument/2006/relationships/image" Target="../media/image162.png"/></Relationships>
</file>

<file path=ppt/slides/_rels/slide89.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4.wmf"/><Relationship Id="rId7" Type="http://schemas.openxmlformats.org/officeDocument/2006/relationships/image" Target="../media/image15.wmf"/><Relationship Id="rId12" Type="http://schemas.openxmlformats.org/officeDocument/2006/relationships/image" Target="../media/image21.png"/><Relationship Id="rId2" Type="http://schemas.openxmlformats.org/officeDocument/2006/relationships/oleObject" Target="../embeddings/oleObject2.bin"/><Relationship Id="rId1" Type="http://schemas.openxmlformats.org/officeDocument/2006/relationships/slideLayout" Target="../slideLayouts/slideLayout2.xml"/><Relationship Id="rId6" Type="http://schemas.openxmlformats.org/officeDocument/2006/relationships/oleObject" Target="../embeddings/oleObject3.bin"/><Relationship Id="rId11" Type="http://schemas.openxmlformats.org/officeDocument/2006/relationships/image" Target="../media/image20.png"/><Relationship Id="rId5" Type="http://schemas.openxmlformats.org/officeDocument/2006/relationships/image" Target="../media/image16.png"/><Relationship Id="rId10" Type="http://schemas.openxmlformats.org/officeDocument/2006/relationships/image" Target="../media/image19.png"/><Relationship Id="rId9" Type="http://schemas.openxmlformats.org/officeDocument/2006/relationships/image" Target="../media/image18.png"/></Relationships>
</file>

<file path=ppt/slides/_rels/slide90.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image" Target="../media/image163.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8" Type="http://schemas.openxmlformats.org/officeDocument/2006/relationships/oleObject" Target="../embeddings/oleObject100.bin"/><Relationship Id="rId3" Type="http://schemas.openxmlformats.org/officeDocument/2006/relationships/image" Target="../media/image165.wmf"/><Relationship Id="rId7" Type="http://schemas.openxmlformats.org/officeDocument/2006/relationships/image" Target="../media/image178.png"/><Relationship Id="rId2" Type="http://schemas.openxmlformats.org/officeDocument/2006/relationships/oleObject" Target="../embeddings/oleObject98.bin"/><Relationship Id="rId1" Type="http://schemas.openxmlformats.org/officeDocument/2006/relationships/slideLayout" Target="../slideLayouts/slideLayout2.xml"/><Relationship Id="rId5" Type="http://schemas.openxmlformats.org/officeDocument/2006/relationships/image" Target="../media/image166.wmf"/><Relationship Id="rId4" Type="http://schemas.openxmlformats.org/officeDocument/2006/relationships/oleObject" Target="../embeddings/oleObject99.bin"/><Relationship Id="rId9" Type="http://schemas.openxmlformats.org/officeDocument/2006/relationships/image" Target="../media/image167.wmf"/></Relationships>
</file>

<file path=ppt/slides/_rels/slide92.xml.rels><?xml version="1.0" encoding="UTF-8" standalone="yes"?>
<Relationships xmlns="http://schemas.openxmlformats.org/package/2006/relationships"><Relationship Id="rId8" Type="http://schemas.openxmlformats.org/officeDocument/2006/relationships/image" Target="../media/image172.wmf"/><Relationship Id="rId3" Type="http://schemas.openxmlformats.org/officeDocument/2006/relationships/image" Target="../media/image170.png"/><Relationship Id="rId7" Type="http://schemas.openxmlformats.org/officeDocument/2006/relationships/oleObject" Target="../embeddings/oleObject103.bin"/><Relationship Id="rId2" Type="http://schemas.openxmlformats.org/officeDocument/2006/relationships/image" Target="../media/image169.png"/><Relationship Id="rId1" Type="http://schemas.openxmlformats.org/officeDocument/2006/relationships/slideLayout" Target="../slideLayouts/slideLayout2.xml"/><Relationship Id="rId6" Type="http://schemas.openxmlformats.org/officeDocument/2006/relationships/oleObject" Target="../embeddings/oleObject102.bin"/><Relationship Id="rId5" Type="http://schemas.openxmlformats.org/officeDocument/2006/relationships/image" Target="../media/image171.wmf"/><Relationship Id="rId4" Type="http://schemas.openxmlformats.org/officeDocument/2006/relationships/oleObject" Target="../embeddings/oleObject101.bin"/></Relationships>
</file>

<file path=ppt/slides/_rels/slide93.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8" Type="http://schemas.openxmlformats.org/officeDocument/2006/relationships/oleObject" Target="../embeddings/oleObject106.bin"/><Relationship Id="rId3" Type="http://schemas.openxmlformats.org/officeDocument/2006/relationships/image" Target="../media/image186.png"/><Relationship Id="rId7" Type="http://schemas.openxmlformats.org/officeDocument/2006/relationships/image" Target="../media/image174.wmf"/><Relationship Id="rId1" Type="http://schemas.openxmlformats.org/officeDocument/2006/relationships/slideLayout" Target="../slideLayouts/slideLayout2.xml"/><Relationship Id="rId6" Type="http://schemas.openxmlformats.org/officeDocument/2006/relationships/oleObject" Target="../embeddings/oleObject105.bin"/><Relationship Id="rId5" Type="http://schemas.openxmlformats.org/officeDocument/2006/relationships/image" Target="../media/image173.wmf"/><Relationship Id="rId10" Type="http://schemas.openxmlformats.org/officeDocument/2006/relationships/image" Target="../media/image187.png"/><Relationship Id="rId4" Type="http://schemas.openxmlformats.org/officeDocument/2006/relationships/oleObject" Target="../embeddings/oleObject104.bin"/><Relationship Id="rId9" Type="http://schemas.openxmlformats.org/officeDocument/2006/relationships/image" Target="../media/image175.wmf"/></Relationships>
</file>

<file path=ppt/slides/_rels/slide95.xml.rels><?xml version="1.0" encoding="UTF-8" standalone="yes"?>
<Relationships xmlns="http://schemas.openxmlformats.org/package/2006/relationships"><Relationship Id="rId3" Type="http://schemas.openxmlformats.org/officeDocument/2006/relationships/image" Target="../media/image177.jpg"/><Relationship Id="rId2" Type="http://schemas.openxmlformats.org/officeDocument/2006/relationships/image" Target="../media/image176.png"/><Relationship Id="rId1" Type="http://schemas.openxmlformats.org/officeDocument/2006/relationships/slideLayout" Target="../slideLayouts/slideLayout2.xml"/><Relationship Id="rId4" Type="http://schemas.openxmlformats.org/officeDocument/2006/relationships/image" Target="../media/image178.jpg"/></Relationships>
</file>

<file path=ppt/slides/_rels/slide96.xml.rels><?xml version="1.0" encoding="UTF-8" standalone="yes"?>
<Relationships xmlns="http://schemas.openxmlformats.org/package/2006/relationships"><Relationship Id="rId8" Type="http://schemas.openxmlformats.org/officeDocument/2006/relationships/oleObject" Target="../embeddings/oleObject110.bin"/><Relationship Id="rId13" Type="http://schemas.openxmlformats.org/officeDocument/2006/relationships/image" Target="../media/image185.wmf"/><Relationship Id="rId3" Type="http://schemas.openxmlformats.org/officeDocument/2006/relationships/image" Target="../media/image179.png"/><Relationship Id="rId7" Type="http://schemas.openxmlformats.org/officeDocument/2006/relationships/image" Target="../media/image181.png"/><Relationship Id="rId12" Type="http://schemas.openxmlformats.org/officeDocument/2006/relationships/oleObject" Target="../embeddings/oleObject112.bin"/><Relationship Id="rId2" Type="http://schemas.openxmlformats.org/officeDocument/2006/relationships/oleObject" Target="../embeddings/oleObject107.bin"/><Relationship Id="rId1" Type="http://schemas.openxmlformats.org/officeDocument/2006/relationships/slideLayout" Target="../slideLayouts/slideLayout2.xml"/><Relationship Id="rId6" Type="http://schemas.openxmlformats.org/officeDocument/2006/relationships/oleObject" Target="../embeddings/oleObject109.bin"/><Relationship Id="rId11" Type="http://schemas.openxmlformats.org/officeDocument/2006/relationships/image" Target="../media/image184.wmf"/><Relationship Id="rId5" Type="http://schemas.openxmlformats.org/officeDocument/2006/relationships/image" Target="../media/image180.wmf"/><Relationship Id="rId10" Type="http://schemas.openxmlformats.org/officeDocument/2006/relationships/oleObject" Target="../embeddings/oleObject111.bin"/><Relationship Id="rId4" Type="http://schemas.openxmlformats.org/officeDocument/2006/relationships/oleObject" Target="../embeddings/oleObject108.bin"/><Relationship Id="rId9" Type="http://schemas.openxmlformats.org/officeDocument/2006/relationships/image" Target="../media/image183.png"/></Relationships>
</file>

<file path=ppt/slides/_rels/slide97.xml.rels><?xml version="1.0" encoding="UTF-8" standalone="yes"?>
<Relationships xmlns="http://schemas.openxmlformats.org/package/2006/relationships"><Relationship Id="rId3" Type="http://schemas.openxmlformats.org/officeDocument/2006/relationships/image" Target="../media/image186.wmf"/><Relationship Id="rId2" Type="http://schemas.openxmlformats.org/officeDocument/2006/relationships/oleObject" Target="../embeddings/oleObject113.bin"/><Relationship Id="rId1" Type="http://schemas.openxmlformats.org/officeDocument/2006/relationships/slideLayout" Target="../slideLayouts/slideLayout2.xml"/><Relationship Id="rId5" Type="http://schemas.openxmlformats.org/officeDocument/2006/relationships/image" Target="../media/image187.wmf"/><Relationship Id="rId4" Type="http://schemas.openxmlformats.org/officeDocument/2006/relationships/oleObject" Target="../embeddings/oleObject114.bin"/></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ext Box 2"/>
          <p:cNvSpPr txBox="1">
            <a:spLocks noChangeArrowheads="1"/>
          </p:cNvSpPr>
          <p:nvPr/>
        </p:nvSpPr>
        <p:spPr bwMode="auto">
          <a:xfrm>
            <a:off x="899592" y="4077072"/>
            <a:ext cx="7344816" cy="18004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r>
              <a:rPr lang="zh-CN" altLang="en-US" sz="3500" b="1" dirty="0">
                <a:ea typeface="微软雅黑" pitchFamily="34" charset="-122"/>
              </a:rPr>
              <a:t>肖 阳</a:t>
            </a:r>
            <a:endParaRPr lang="en-US" altLang="zh-CN" sz="3500" b="1" dirty="0">
              <a:ea typeface="微软雅黑" pitchFamily="34" charset="-122"/>
            </a:endParaRPr>
          </a:p>
          <a:p>
            <a:pPr algn="ctr" eaLnBrk="1" hangingPunct="1"/>
            <a:r>
              <a:rPr lang="en-US" altLang="zh-CN" sz="2200" b="1" dirty="0">
                <a:ea typeface="微软雅黑" pitchFamily="34" charset="-122"/>
                <a:hlinkClick r:id="rId3"/>
              </a:rPr>
              <a:t>Yang_Xiao@hust.edu.cn</a:t>
            </a:r>
            <a:endParaRPr lang="en-US" altLang="zh-CN" sz="2200" b="1" dirty="0">
              <a:ea typeface="微软雅黑" pitchFamily="34" charset="-122"/>
            </a:endParaRPr>
          </a:p>
          <a:p>
            <a:pPr algn="ctr" eaLnBrk="1" hangingPunct="1"/>
            <a:endParaRPr lang="en-US" altLang="zh-CN" sz="2200" b="1" dirty="0">
              <a:ea typeface="微软雅黑" pitchFamily="34" charset="-122"/>
            </a:endParaRPr>
          </a:p>
          <a:p>
            <a:pPr algn="ctr" eaLnBrk="1" hangingPunct="1"/>
            <a:r>
              <a:rPr lang="zh-CN" altLang="en-US" sz="3200" b="1" dirty="0">
                <a:ea typeface="微软雅黑" pitchFamily="34" charset="-122"/>
              </a:rPr>
              <a:t>华中科技大学人工智能与自动化学院</a:t>
            </a:r>
            <a:endParaRPr lang="en-US" altLang="zh-CN" sz="3200" b="1" dirty="0">
              <a:ea typeface="微软雅黑" pitchFamily="34" charset="-122"/>
            </a:endParaRPr>
          </a:p>
        </p:txBody>
      </p:sp>
      <p:sp>
        <p:nvSpPr>
          <p:cNvPr id="5" name="Text Box 2"/>
          <p:cNvSpPr txBox="1">
            <a:spLocks noChangeArrowheads="1"/>
          </p:cNvSpPr>
          <p:nvPr/>
        </p:nvSpPr>
        <p:spPr bwMode="auto">
          <a:xfrm>
            <a:off x="-1435107" y="1700808"/>
            <a:ext cx="7344816" cy="15388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r>
              <a:rPr lang="zh-CN" altLang="en-US" sz="5000" b="1" dirty="0">
                <a:ea typeface="微软雅黑" pitchFamily="34" charset="-122"/>
              </a:rPr>
              <a:t>图像处理与分析</a:t>
            </a:r>
            <a:endParaRPr lang="en-US" altLang="zh-CN" sz="5000" b="1" dirty="0">
              <a:ea typeface="微软雅黑" pitchFamily="34" charset="-122"/>
            </a:endParaRPr>
          </a:p>
          <a:p>
            <a:pPr algn="ctr" eaLnBrk="1" hangingPunct="1"/>
            <a:endParaRPr lang="en-US" altLang="zh-CN" sz="1000" b="1" dirty="0">
              <a:ea typeface="微软雅黑" pitchFamily="34" charset="-122"/>
            </a:endParaRPr>
          </a:p>
          <a:p>
            <a:pPr algn="ctr" eaLnBrk="1" hangingPunct="1"/>
            <a:r>
              <a:rPr lang="zh-CN" altLang="en-US" sz="3400" b="1" dirty="0">
                <a:ea typeface="微软雅黑" pitchFamily="34" charset="-122"/>
              </a:rPr>
              <a:t>（第</a:t>
            </a:r>
            <a:r>
              <a:rPr lang="en-US" altLang="zh-CN" sz="3400" b="1" dirty="0">
                <a:ea typeface="微软雅黑" pitchFamily="34" charset="-122"/>
              </a:rPr>
              <a:t>4</a:t>
            </a:r>
            <a:r>
              <a:rPr lang="zh-CN" altLang="en-US" sz="3400" b="1" dirty="0">
                <a:ea typeface="微软雅黑" pitchFamily="34" charset="-122"/>
              </a:rPr>
              <a:t>章</a:t>
            </a:r>
            <a:r>
              <a:rPr lang="en-US" altLang="zh-CN" sz="3400" b="1" dirty="0">
                <a:ea typeface="微软雅黑" pitchFamily="34" charset="-122"/>
              </a:rPr>
              <a:t>-</a:t>
            </a:r>
            <a:r>
              <a:rPr lang="zh-CN" altLang="en-US" sz="3400" b="1" dirty="0">
                <a:ea typeface="微软雅黑" pitchFamily="34" charset="-122"/>
              </a:rPr>
              <a:t>图像增强）</a:t>
            </a:r>
            <a:endParaRPr lang="en-US" altLang="zh-CN" sz="3400" b="1" dirty="0">
              <a:ea typeface="微软雅黑" pitchFamily="34" charset="-122"/>
            </a:endParaRPr>
          </a:p>
        </p:txBody>
      </p:sp>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56177" y="1"/>
            <a:ext cx="2987824" cy="709683"/>
          </a:xfrm>
          <a:prstGeom prst="rect">
            <a:avLst/>
          </a:prstGeom>
        </p:spPr>
      </p:pic>
    </p:spTree>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323850" y="188913"/>
            <a:ext cx="7704534" cy="836612"/>
          </a:xfrm>
        </p:spPr>
        <p:txBody>
          <a:bodyPr/>
          <a:lstStyle/>
          <a:p>
            <a:pPr eaLnBrk="1" hangingPunct="1"/>
            <a:r>
              <a:rPr lang="zh-CN" altLang="en-US" sz="4400" dirty="0">
                <a:ea typeface="微软雅黑" pitchFamily="34" charset="-122"/>
              </a:rPr>
              <a:t>空域变换增强</a:t>
            </a:r>
            <a:r>
              <a:rPr lang="en-US" altLang="zh-CN" sz="4400" dirty="0">
                <a:ea typeface="微软雅黑" pitchFamily="34" charset="-122"/>
              </a:rPr>
              <a:t>—</a:t>
            </a:r>
            <a:r>
              <a:rPr lang="zh-CN" altLang="en-US" sz="3500" dirty="0">
                <a:ea typeface="微软雅黑" pitchFamily="34" charset="-122"/>
              </a:rPr>
              <a:t>直接灰度变换</a:t>
            </a:r>
          </a:p>
        </p:txBody>
      </p:sp>
      <p:sp>
        <p:nvSpPr>
          <p:cNvPr id="2" name="矩形 1"/>
          <p:cNvSpPr/>
          <p:nvPr/>
        </p:nvSpPr>
        <p:spPr>
          <a:xfrm>
            <a:off x="323850" y="1196752"/>
            <a:ext cx="2800767" cy="523220"/>
          </a:xfrm>
          <a:prstGeom prst="rect">
            <a:avLst/>
          </a:prstGeom>
        </p:spPr>
        <p:txBody>
          <a:bodyPr wrap="none">
            <a:spAutoFit/>
          </a:bodyPr>
          <a:lstStyle/>
          <a:p>
            <a:pPr marL="457200" indent="-457200">
              <a:buFont typeface="Wingdings" panose="05000000000000000000" pitchFamily="2" charset="2"/>
              <a:buChar char="Ø"/>
            </a:pPr>
            <a:r>
              <a:rPr lang="zh-CN" altLang="en-US" sz="2800" b="1" dirty="0">
                <a:ea typeface="微软雅黑" pitchFamily="34" charset="-122"/>
              </a:rPr>
              <a:t>分段线性处理</a:t>
            </a:r>
            <a:endParaRPr lang="zh-CN" altLang="en-US" sz="2800" b="1" dirty="0"/>
          </a:p>
        </p:txBody>
      </p:sp>
      <p:sp>
        <p:nvSpPr>
          <p:cNvPr id="4" name="矩形 3"/>
          <p:cNvSpPr/>
          <p:nvPr/>
        </p:nvSpPr>
        <p:spPr>
          <a:xfrm>
            <a:off x="323850" y="1988840"/>
            <a:ext cx="8820150" cy="830997"/>
          </a:xfrm>
          <a:prstGeom prst="rect">
            <a:avLst/>
          </a:prstGeom>
        </p:spPr>
        <p:txBody>
          <a:bodyPr wrap="square">
            <a:spAutoFit/>
          </a:bodyPr>
          <a:lstStyle/>
          <a:p>
            <a:r>
              <a:rPr lang="zh-CN" altLang="en-US" sz="2400" b="1" dirty="0">
                <a:ea typeface="微软雅黑" pitchFamily="34" charset="-122"/>
              </a:rPr>
              <a:t>与线性变换类似，都是对输入图像的灰度对比度进行拉伸，只是对不同灰度范围进行不同的映射处理：</a:t>
            </a:r>
            <a:endParaRPr lang="zh-CN" altLang="en-US" sz="2400" b="1" dirty="0"/>
          </a:p>
        </p:txBody>
      </p:sp>
      <p:graphicFrame>
        <p:nvGraphicFramePr>
          <p:cNvPr id="14" name="对象 13"/>
          <p:cNvGraphicFramePr>
            <a:graphicFrameLocks noChangeAspect="1"/>
          </p:cNvGraphicFramePr>
          <p:nvPr>
            <p:extLst>
              <p:ext uri="{D42A27DB-BD31-4B8C-83A1-F6EECF244321}">
                <p14:modId xmlns:p14="http://schemas.microsoft.com/office/powerpoint/2010/main" val="3597377185"/>
              </p:ext>
            </p:extLst>
          </p:nvPr>
        </p:nvGraphicFramePr>
        <p:xfrm>
          <a:off x="1835696" y="2786382"/>
          <a:ext cx="5321300" cy="1358900"/>
        </p:xfrm>
        <a:graphic>
          <a:graphicData uri="http://schemas.openxmlformats.org/presentationml/2006/ole">
            <mc:AlternateContent xmlns:mc="http://schemas.openxmlformats.org/markup-compatibility/2006">
              <mc:Choice xmlns:v="urn:schemas-microsoft-com:vml" Requires="v">
                <p:oleObj name="Equation" r:id="rId2" imgW="5321160" imgH="1358640" progId="Equation.DSMT4">
                  <p:embed/>
                </p:oleObj>
              </mc:Choice>
              <mc:Fallback>
                <p:oleObj name="Equation" r:id="rId2" imgW="5321160" imgH="1358640" progId="Equation.DSMT4">
                  <p:embed/>
                  <p:pic>
                    <p:nvPicPr>
                      <p:cNvPr id="0" name=""/>
                      <p:cNvPicPr/>
                      <p:nvPr/>
                    </p:nvPicPr>
                    <p:blipFill>
                      <a:blip r:embed="rId3"/>
                      <a:stretch>
                        <a:fillRect/>
                      </a:stretch>
                    </p:blipFill>
                    <p:spPr>
                      <a:xfrm>
                        <a:off x="1835696" y="2786382"/>
                        <a:ext cx="5321300" cy="1358900"/>
                      </a:xfrm>
                      <a:prstGeom prst="rect">
                        <a:avLst/>
                      </a:prstGeom>
                    </p:spPr>
                  </p:pic>
                </p:oleObj>
              </mc:Fallback>
            </mc:AlternateContent>
          </a:graphicData>
        </a:graphic>
      </p:graphicFrame>
      <p:pic>
        <p:nvPicPr>
          <p:cNvPr id="15" name="图片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504" y="4365104"/>
            <a:ext cx="2808312" cy="2177087"/>
          </a:xfrm>
          <a:prstGeom prst="rect">
            <a:avLst/>
          </a:prstGeom>
        </p:spPr>
      </p:pic>
      <p:pic>
        <p:nvPicPr>
          <p:cNvPr id="16" name="图片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41888" y="4437112"/>
            <a:ext cx="1866216" cy="1859713"/>
          </a:xfrm>
          <a:prstGeom prst="rect">
            <a:avLst/>
          </a:prstGeom>
        </p:spPr>
      </p:pic>
      <p:pic>
        <p:nvPicPr>
          <p:cNvPr id="17" name="图片 1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60232" y="4437112"/>
            <a:ext cx="1859713" cy="1859713"/>
          </a:xfrm>
          <a:prstGeom prst="rect">
            <a:avLst/>
          </a:prstGeom>
        </p:spPr>
      </p:pic>
      <p:sp>
        <p:nvSpPr>
          <p:cNvPr id="19" name="矩形 18"/>
          <p:cNvSpPr/>
          <p:nvPr/>
        </p:nvSpPr>
        <p:spPr>
          <a:xfrm>
            <a:off x="4023565" y="6296825"/>
            <a:ext cx="1107996" cy="369332"/>
          </a:xfrm>
          <a:prstGeom prst="rect">
            <a:avLst/>
          </a:prstGeom>
        </p:spPr>
        <p:txBody>
          <a:bodyPr wrap="none">
            <a:spAutoFit/>
          </a:bodyPr>
          <a:lstStyle/>
          <a:p>
            <a:r>
              <a:rPr lang="zh-CN" altLang="en-US" b="1" dirty="0">
                <a:ea typeface="微软雅黑" pitchFamily="34" charset="-122"/>
              </a:rPr>
              <a:t>原始图像</a:t>
            </a:r>
          </a:p>
        </p:txBody>
      </p:sp>
      <p:sp>
        <p:nvSpPr>
          <p:cNvPr id="20" name="矩形 19"/>
          <p:cNvSpPr/>
          <p:nvPr/>
        </p:nvSpPr>
        <p:spPr>
          <a:xfrm>
            <a:off x="7036090" y="6296825"/>
            <a:ext cx="1107996" cy="369332"/>
          </a:xfrm>
          <a:prstGeom prst="rect">
            <a:avLst/>
          </a:prstGeom>
        </p:spPr>
        <p:txBody>
          <a:bodyPr wrap="none">
            <a:spAutoFit/>
          </a:bodyPr>
          <a:lstStyle/>
          <a:p>
            <a:r>
              <a:rPr lang="zh-CN" altLang="en-US" b="1" dirty="0">
                <a:ea typeface="微软雅黑" pitchFamily="34" charset="-122"/>
              </a:rPr>
              <a:t>增强图像</a:t>
            </a:r>
          </a:p>
        </p:txBody>
      </p:sp>
    </p:spTree>
    <p:extLst>
      <p:ext uri="{BB962C8B-B14F-4D97-AF65-F5344CB8AC3E}">
        <p14:creationId xmlns:p14="http://schemas.microsoft.com/office/powerpoint/2010/main" val="3505956550"/>
      </p:ext>
    </p:extLst>
  </p:cSld>
  <p:clrMapOvr>
    <a:masterClrMapping/>
  </p:clrMapOvr>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323850" y="188913"/>
            <a:ext cx="7704534" cy="836612"/>
          </a:xfrm>
        </p:spPr>
        <p:txBody>
          <a:bodyPr/>
          <a:lstStyle/>
          <a:p>
            <a:pPr eaLnBrk="1" hangingPunct="1"/>
            <a:r>
              <a:rPr lang="zh-CN" altLang="en-US" sz="4400" dirty="0">
                <a:ea typeface="微软雅黑" pitchFamily="34" charset="-122"/>
              </a:rPr>
              <a:t>空域滤波增强</a:t>
            </a:r>
            <a:r>
              <a:rPr lang="en-US" altLang="zh-CN" sz="4400" dirty="0">
                <a:ea typeface="微软雅黑" pitchFamily="34" charset="-122"/>
              </a:rPr>
              <a:t>—</a:t>
            </a:r>
            <a:r>
              <a:rPr lang="zh-CN" altLang="en-US" sz="3500" dirty="0">
                <a:ea typeface="微软雅黑" pitchFamily="34" charset="-122"/>
              </a:rPr>
              <a:t>非线性锐化滤波器</a:t>
            </a:r>
          </a:p>
        </p:txBody>
      </p:sp>
      <p:sp>
        <p:nvSpPr>
          <p:cNvPr id="8" name="Rectangle 24"/>
          <p:cNvSpPr>
            <a:spLocks noChangeArrowheads="1"/>
          </p:cNvSpPr>
          <p:nvPr/>
        </p:nvSpPr>
        <p:spPr bwMode="auto">
          <a:xfrm>
            <a:off x="351042" y="1124744"/>
            <a:ext cx="8458200" cy="11203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25000"/>
              </a:lnSpc>
              <a:spcBef>
                <a:spcPct val="30000"/>
              </a:spcBef>
              <a:buFontTx/>
              <a:buNone/>
            </a:pPr>
            <a:r>
              <a:rPr lang="zh-CN" altLang="en-US" sz="2800" b="1" dirty="0">
                <a:latin typeface="微软雅黑" panose="020B0503020204020204" pitchFamily="34" charset="-122"/>
                <a:ea typeface="微软雅黑" panose="020B0503020204020204" pitchFamily="34" charset="-122"/>
              </a:rPr>
              <a:t>除典型梯度算子意外，还可采用 </a:t>
            </a:r>
            <a:r>
              <a:rPr lang="en-US" altLang="zh-CN" sz="2800" b="1" dirty="0">
                <a:latin typeface="微软雅黑" panose="020B0503020204020204" pitchFamily="34" charset="-122"/>
                <a:ea typeface="微软雅黑" panose="020B0503020204020204" pitchFamily="34" charset="-122"/>
              </a:rPr>
              <a:t>Roberts </a:t>
            </a:r>
            <a:r>
              <a:rPr lang="zh-CN" altLang="en-US" sz="2800" b="1" dirty="0">
                <a:latin typeface="微软雅黑" panose="020B0503020204020204" pitchFamily="34" charset="-122"/>
                <a:ea typeface="微软雅黑" panose="020B0503020204020204" pitchFamily="34" charset="-122"/>
              </a:rPr>
              <a:t>、</a:t>
            </a:r>
            <a:r>
              <a:rPr lang="en-US" altLang="zh-CN" sz="2800" b="1" dirty="0">
                <a:latin typeface="微软雅黑" panose="020B0503020204020204" pitchFamily="34" charset="-122"/>
                <a:ea typeface="微软雅黑" panose="020B0503020204020204" pitchFamily="34" charset="-122"/>
              </a:rPr>
              <a:t>Prewitt </a:t>
            </a:r>
            <a:r>
              <a:rPr lang="zh-CN" altLang="en-US" sz="2800" b="1" dirty="0">
                <a:latin typeface="微软雅黑" panose="020B0503020204020204" pitchFamily="34" charset="-122"/>
                <a:ea typeface="微软雅黑" panose="020B0503020204020204" pitchFamily="34" charset="-122"/>
              </a:rPr>
              <a:t>和</a:t>
            </a:r>
            <a:r>
              <a:rPr lang="en-US" altLang="zh-CN" sz="2800" b="1" dirty="0" err="1">
                <a:latin typeface="微软雅黑" panose="020B0503020204020204" pitchFamily="34" charset="-122"/>
                <a:ea typeface="微软雅黑" panose="020B0503020204020204" pitchFamily="34" charset="-122"/>
              </a:rPr>
              <a:t>Sobel</a:t>
            </a:r>
            <a:r>
              <a:rPr lang="en-US" altLang="zh-CN" sz="2800" b="1" dirty="0">
                <a:latin typeface="微软雅黑" panose="020B0503020204020204" pitchFamily="34" charset="-122"/>
                <a:ea typeface="微软雅黑" panose="020B0503020204020204" pitchFamily="34" charset="-122"/>
              </a:rPr>
              <a:t> </a:t>
            </a:r>
            <a:r>
              <a:rPr lang="zh-CN" altLang="en-US" sz="2800" b="1" dirty="0">
                <a:latin typeface="微软雅黑" panose="020B0503020204020204" pitchFamily="34" charset="-122"/>
                <a:ea typeface="微软雅黑" panose="020B0503020204020204" pitchFamily="34" charset="-122"/>
              </a:rPr>
              <a:t>算子计算梯度。 </a:t>
            </a:r>
          </a:p>
        </p:txBody>
      </p:sp>
      <p:grpSp>
        <p:nvGrpSpPr>
          <p:cNvPr id="4" name="Group 4"/>
          <p:cNvGrpSpPr>
            <a:grpSpLocks/>
          </p:cNvGrpSpPr>
          <p:nvPr/>
        </p:nvGrpSpPr>
        <p:grpSpPr bwMode="auto">
          <a:xfrm>
            <a:off x="2768079" y="2811289"/>
            <a:ext cx="2740025" cy="838200"/>
            <a:chOff x="3218" y="2605"/>
            <a:chExt cx="2206" cy="659"/>
          </a:xfrm>
        </p:grpSpPr>
        <p:graphicFrame>
          <p:nvGraphicFramePr>
            <p:cNvPr id="5" name="Object 5"/>
            <p:cNvGraphicFramePr>
              <a:graphicFrameLocks noChangeAspect="1"/>
            </p:cNvGraphicFramePr>
            <p:nvPr/>
          </p:nvGraphicFramePr>
          <p:xfrm>
            <a:off x="3218" y="2605"/>
            <a:ext cx="2206" cy="659"/>
          </p:xfrm>
          <a:graphic>
            <a:graphicData uri="http://schemas.openxmlformats.org/presentationml/2006/ole">
              <mc:AlternateContent xmlns:mc="http://schemas.openxmlformats.org/markup-compatibility/2006">
                <mc:Choice xmlns:v="urn:schemas-microsoft-com:vml" Requires="v">
                  <p:oleObj name="Equation" r:id="rId2" imgW="1765300" imgH="508000" progId="Equation.3">
                    <p:embed/>
                  </p:oleObj>
                </mc:Choice>
                <mc:Fallback>
                  <p:oleObj name="Equation" r:id="rId2" imgW="1765300" imgH="508000" progId="Equation.3">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18" y="2605"/>
                          <a:ext cx="2206" cy="659"/>
                        </a:xfrm>
                        <a:prstGeom prst="rect">
                          <a:avLst/>
                        </a:prstGeom>
                        <a:solidFill>
                          <a:schemeClr val="accent1">
                            <a:alpha val="50195"/>
                          </a:schemeClr>
                        </a:solidFill>
                        <a:ln>
                          <a:noFill/>
                        </a:ln>
                        <a:effectLst/>
                        <a:extLst>
                          <a:ext uri="{91240B29-F687-4F45-9708-019B960494DF}">
                            <a14:hiddenLine xmlns:a14="http://schemas.microsoft.com/office/drawing/2010/main" w="76200" cmpd="tri">
                              <a:solidFill>
                                <a:srgbClr val="CC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 name="Line 6"/>
            <p:cNvSpPr>
              <a:spLocks noChangeShapeType="1"/>
            </p:cNvSpPr>
            <p:nvPr/>
          </p:nvSpPr>
          <p:spPr bwMode="auto">
            <a:xfrm rot="18900000">
              <a:off x="4080" y="2917"/>
              <a:ext cx="267" cy="10"/>
            </a:xfrm>
            <a:prstGeom prst="line">
              <a:avLst/>
            </a:prstGeom>
            <a:noFill/>
            <a:ln w="12700">
              <a:solidFill>
                <a:srgbClr val="FF0000"/>
              </a:solidFill>
              <a:round/>
              <a:headEnd type="triangle" w="sm" len="sm"/>
              <a:tailEnd type="triangle" w="sm" len="sm"/>
            </a:ln>
            <a:extLst>
              <a:ext uri="{909E8E84-426E-40DD-AFC4-6F175D3DCCD1}">
                <a14:hiddenFill xmlns:a14="http://schemas.microsoft.com/office/drawing/2010/main">
                  <a:noFill/>
                </a14:hiddenFill>
              </a:ext>
            </a:extLst>
          </p:spPr>
          <p:txBody>
            <a:bodyPr wrap="none"/>
            <a:lstStyle/>
            <a:p>
              <a:endParaRPr lang="zh-CN" altLang="en-US"/>
            </a:p>
          </p:txBody>
        </p:sp>
        <p:sp>
          <p:nvSpPr>
            <p:cNvPr id="7" name="Line 7"/>
            <p:cNvSpPr>
              <a:spLocks noChangeShapeType="1"/>
            </p:cNvSpPr>
            <p:nvPr/>
          </p:nvSpPr>
          <p:spPr bwMode="auto">
            <a:xfrm rot="2700000">
              <a:off x="4063" y="2935"/>
              <a:ext cx="288" cy="0"/>
            </a:xfrm>
            <a:prstGeom prst="line">
              <a:avLst/>
            </a:prstGeom>
            <a:noFill/>
            <a:ln w="12700">
              <a:solidFill>
                <a:srgbClr val="FF0000"/>
              </a:solidFill>
              <a:round/>
              <a:headEnd type="triangle" w="sm" len="sm"/>
              <a:tailEnd type="triangle" w="sm" len="sm"/>
            </a:ln>
            <a:extLst>
              <a:ext uri="{909E8E84-426E-40DD-AFC4-6F175D3DCCD1}">
                <a14:hiddenFill xmlns:a14="http://schemas.microsoft.com/office/drawing/2010/main">
                  <a:noFill/>
                </a14:hiddenFill>
              </a:ext>
            </a:extLst>
          </p:spPr>
          <p:txBody>
            <a:bodyPr wrap="none"/>
            <a:lstStyle/>
            <a:p>
              <a:endParaRPr lang="zh-CN" altLang="en-US"/>
            </a:p>
          </p:txBody>
        </p:sp>
      </p:grpSp>
      <p:graphicFrame>
        <p:nvGraphicFramePr>
          <p:cNvPr id="9" name="Object 9"/>
          <p:cNvGraphicFramePr>
            <a:graphicFrameLocks noChangeAspect="1"/>
          </p:cNvGraphicFramePr>
          <p:nvPr>
            <p:extLst>
              <p:ext uri="{D42A27DB-BD31-4B8C-83A1-F6EECF244321}">
                <p14:modId xmlns:p14="http://schemas.microsoft.com/office/powerpoint/2010/main" val="619838445"/>
              </p:ext>
            </p:extLst>
          </p:nvPr>
        </p:nvGraphicFramePr>
        <p:xfrm>
          <a:off x="6174085" y="2813174"/>
          <a:ext cx="1057275" cy="904875"/>
        </p:xfrm>
        <a:graphic>
          <a:graphicData uri="http://schemas.openxmlformats.org/presentationml/2006/ole">
            <mc:AlternateContent xmlns:mc="http://schemas.openxmlformats.org/markup-compatibility/2006">
              <mc:Choice xmlns:v="urn:schemas-microsoft-com:vml" Requires="v">
                <p:oleObj name="BMP 图像" r:id="rId4" imgW="1057320" imgH="905040" progId="Paint.Picture">
                  <p:embed/>
                </p:oleObj>
              </mc:Choice>
              <mc:Fallback>
                <p:oleObj name="BMP 图像" r:id="rId4" imgW="1057320" imgH="905040" progId="Paint.Picture">
                  <p:embed/>
                  <p:pic>
                    <p:nvPicPr>
                      <p:cNvPr id="0" name=""/>
                      <p:cNvPicPr>
                        <a:picLocks noChangeAspect="1" noChangeArrowheads="1"/>
                      </p:cNvPicPr>
                      <p:nvPr/>
                    </p:nvPicPr>
                    <p:blipFill>
                      <a:blip r:embed="rId5"/>
                      <a:srcRect/>
                      <a:stretch>
                        <a:fillRect/>
                      </a:stretch>
                    </p:blipFill>
                    <p:spPr bwMode="auto">
                      <a:xfrm>
                        <a:off x="6174085" y="2813174"/>
                        <a:ext cx="1057275" cy="904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 name="Object 10"/>
          <p:cNvGraphicFramePr>
            <a:graphicFrameLocks noChangeAspect="1"/>
          </p:cNvGraphicFramePr>
          <p:nvPr>
            <p:extLst>
              <p:ext uri="{D42A27DB-BD31-4B8C-83A1-F6EECF244321}">
                <p14:modId xmlns:p14="http://schemas.microsoft.com/office/powerpoint/2010/main" val="1370439693"/>
              </p:ext>
            </p:extLst>
          </p:nvPr>
        </p:nvGraphicFramePr>
        <p:xfrm>
          <a:off x="7469485" y="2813174"/>
          <a:ext cx="1133475" cy="904875"/>
        </p:xfrm>
        <a:graphic>
          <a:graphicData uri="http://schemas.openxmlformats.org/presentationml/2006/ole">
            <mc:AlternateContent xmlns:mc="http://schemas.openxmlformats.org/markup-compatibility/2006">
              <mc:Choice xmlns:v="urn:schemas-microsoft-com:vml" Requires="v">
                <p:oleObj name="位图图像" r:id="rId6" imgW="1133633" imgH="905001" progId="Paint.Picture">
                  <p:embed/>
                </p:oleObj>
              </mc:Choice>
              <mc:Fallback>
                <p:oleObj name="位图图像" r:id="rId6" imgW="1133633" imgH="905001" progId="Paint.Picture">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469485" y="2813174"/>
                        <a:ext cx="1133475" cy="904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2" name="Text Box 13"/>
          <p:cNvSpPr txBox="1">
            <a:spLocks noChangeArrowheads="1"/>
          </p:cNvSpPr>
          <p:nvPr/>
        </p:nvSpPr>
        <p:spPr bwMode="auto">
          <a:xfrm>
            <a:off x="420490" y="2276872"/>
            <a:ext cx="2207294"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FontTx/>
              <a:buNone/>
            </a:pPr>
            <a:r>
              <a:rPr lang="en-US" altLang="zh-CN" sz="2500" b="1" dirty="0">
                <a:solidFill>
                  <a:srgbClr val="033BED"/>
                </a:solidFill>
                <a:latin typeface="微软雅黑" panose="020B0503020204020204" pitchFamily="34" charset="-122"/>
                <a:ea typeface="微软雅黑" panose="020B0503020204020204" pitchFamily="34" charset="-122"/>
              </a:rPr>
              <a:t>Roberts</a:t>
            </a:r>
            <a:r>
              <a:rPr lang="zh-CN" altLang="en-US" sz="2500" b="1" dirty="0">
                <a:solidFill>
                  <a:srgbClr val="033BED"/>
                </a:solidFill>
                <a:latin typeface="微软雅黑" panose="020B0503020204020204" pitchFamily="34" charset="-122"/>
                <a:ea typeface="微软雅黑" panose="020B0503020204020204" pitchFamily="34" charset="-122"/>
              </a:rPr>
              <a:t>算子</a:t>
            </a:r>
          </a:p>
        </p:txBody>
      </p:sp>
      <p:graphicFrame>
        <p:nvGraphicFramePr>
          <p:cNvPr id="13" name="Object 14"/>
          <p:cNvGraphicFramePr>
            <a:graphicFrameLocks noChangeAspect="1"/>
          </p:cNvGraphicFramePr>
          <p:nvPr>
            <p:extLst>
              <p:ext uri="{D42A27DB-BD31-4B8C-83A1-F6EECF244321}">
                <p14:modId xmlns:p14="http://schemas.microsoft.com/office/powerpoint/2010/main" val="1755217880"/>
              </p:ext>
            </p:extLst>
          </p:nvPr>
        </p:nvGraphicFramePr>
        <p:xfrm>
          <a:off x="668238" y="2800176"/>
          <a:ext cx="1536700" cy="1600200"/>
        </p:xfrm>
        <a:graphic>
          <a:graphicData uri="http://schemas.openxmlformats.org/presentationml/2006/ole">
            <mc:AlternateContent xmlns:mc="http://schemas.openxmlformats.org/markup-compatibility/2006">
              <mc:Choice xmlns:v="urn:schemas-microsoft-com:vml" Requires="v">
                <p:oleObj name="位图图像" r:id="rId8" imgW="2762636" imgH="2876190" progId="Paint.Picture">
                  <p:embed/>
                </p:oleObj>
              </mc:Choice>
              <mc:Fallback>
                <p:oleObj name="位图图像" r:id="rId8" imgW="2762636" imgH="2876190" progId="Paint.Picture">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68238" y="2800176"/>
                        <a:ext cx="1536700" cy="160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 name="Text Box 13"/>
          <p:cNvSpPr txBox="1">
            <a:spLocks noChangeArrowheads="1"/>
          </p:cNvSpPr>
          <p:nvPr/>
        </p:nvSpPr>
        <p:spPr bwMode="auto">
          <a:xfrm>
            <a:off x="6342311" y="3718049"/>
            <a:ext cx="201622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FontTx/>
              <a:buNone/>
            </a:pPr>
            <a:r>
              <a:rPr lang="en-US" altLang="zh-CN" sz="2400" b="1" dirty="0">
                <a:solidFill>
                  <a:srgbClr val="008000"/>
                </a:solidFill>
                <a:latin typeface="微软雅黑" panose="020B0503020204020204" pitchFamily="34" charset="-122"/>
                <a:ea typeface="微软雅黑" panose="020B0503020204020204" pitchFamily="34" charset="-122"/>
              </a:rPr>
              <a:t>Roberts</a:t>
            </a:r>
            <a:r>
              <a:rPr lang="zh-CN" altLang="en-US" sz="2400" b="1" dirty="0">
                <a:solidFill>
                  <a:srgbClr val="008000"/>
                </a:solidFill>
                <a:latin typeface="微软雅黑" panose="020B0503020204020204" pitchFamily="34" charset="-122"/>
                <a:ea typeface="微软雅黑" panose="020B0503020204020204" pitchFamily="34" charset="-122"/>
              </a:rPr>
              <a:t>算子</a:t>
            </a:r>
          </a:p>
        </p:txBody>
      </p:sp>
      <p:graphicFrame>
        <p:nvGraphicFramePr>
          <p:cNvPr id="2" name="对象 1"/>
          <p:cNvGraphicFramePr>
            <a:graphicFrameLocks noChangeAspect="1"/>
          </p:cNvGraphicFramePr>
          <p:nvPr>
            <p:extLst>
              <p:ext uri="{D42A27DB-BD31-4B8C-83A1-F6EECF244321}">
                <p14:modId xmlns:p14="http://schemas.microsoft.com/office/powerpoint/2010/main" val="173101859"/>
              </p:ext>
            </p:extLst>
          </p:nvPr>
        </p:nvGraphicFramePr>
        <p:xfrm>
          <a:off x="2727300" y="4645248"/>
          <a:ext cx="3644900" cy="1016000"/>
        </p:xfrm>
        <a:graphic>
          <a:graphicData uri="http://schemas.openxmlformats.org/presentationml/2006/ole">
            <mc:AlternateContent xmlns:mc="http://schemas.openxmlformats.org/markup-compatibility/2006">
              <mc:Choice xmlns:v="urn:schemas-microsoft-com:vml" Requires="v">
                <p:oleObj name="Equation" r:id="rId10" imgW="3644640" imgH="1015920" progId="Equation.DSMT4">
                  <p:embed/>
                </p:oleObj>
              </mc:Choice>
              <mc:Fallback>
                <p:oleObj name="Equation" r:id="rId10" imgW="3644640" imgH="1015920" progId="Equation.DSMT4">
                  <p:embed/>
                  <p:pic>
                    <p:nvPicPr>
                      <p:cNvPr id="0" name=""/>
                      <p:cNvPicPr/>
                      <p:nvPr/>
                    </p:nvPicPr>
                    <p:blipFill>
                      <a:blip r:embed="rId11"/>
                      <a:stretch>
                        <a:fillRect/>
                      </a:stretch>
                    </p:blipFill>
                    <p:spPr>
                      <a:xfrm>
                        <a:off x="2727300" y="4645248"/>
                        <a:ext cx="3644900" cy="1016000"/>
                      </a:xfrm>
                      <a:prstGeom prst="rect">
                        <a:avLst/>
                      </a:prstGeom>
                    </p:spPr>
                  </p:pic>
                </p:oleObj>
              </mc:Fallback>
            </mc:AlternateContent>
          </a:graphicData>
        </a:graphic>
      </p:graphicFrame>
      <p:graphicFrame>
        <p:nvGraphicFramePr>
          <p:cNvPr id="3" name="对象 2"/>
          <p:cNvGraphicFramePr>
            <a:graphicFrameLocks noChangeAspect="1"/>
          </p:cNvGraphicFramePr>
          <p:nvPr>
            <p:extLst>
              <p:ext uri="{D42A27DB-BD31-4B8C-83A1-F6EECF244321}">
                <p14:modId xmlns:p14="http://schemas.microsoft.com/office/powerpoint/2010/main" val="1644174901"/>
              </p:ext>
            </p:extLst>
          </p:nvPr>
        </p:nvGraphicFramePr>
        <p:xfrm>
          <a:off x="852488" y="6045200"/>
          <a:ext cx="7670800" cy="444500"/>
        </p:xfrm>
        <a:graphic>
          <a:graphicData uri="http://schemas.openxmlformats.org/presentationml/2006/ole">
            <mc:AlternateContent xmlns:mc="http://schemas.openxmlformats.org/markup-compatibility/2006">
              <mc:Choice xmlns:v="urn:schemas-microsoft-com:vml" Requires="v">
                <p:oleObj name="Equation" r:id="rId12" imgW="7670520" imgH="444240" progId="Equation.DSMT4">
                  <p:embed/>
                </p:oleObj>
              </mc:Choice>
              <mc:Fallback>
                <p:oleObj name="Equation" r:id="rId12" imgW="7670520" imgH="444240" progId="Equation.DSMT4">
                  <p:embed/>
                  <p:pic>
                    <p:nvPicPr>
                      <p:cNvPr id="0" name=""/>
                      <p:cNvPicPr/>
                      <p:nvPr/>
                    </p:nvPicPr>
                    <p:blipFill>
                      <a:blip r:embed="rId13"/>
                      <a:stretch>
                        <a:fillRect/>
                      </a:stretch>
                    </p:blipFill>
                    <p:spPr>
                      <a:xfrm>
                        <a:off x="852488" y="6045200"/>
                        <a:ext cx="7670800" cy="444500"/>
                      </a:xfrm>
                      <a:prstGeom prst="rect">
                        <a:avLst/>
                      </a:prstGeom>
                    </p:spPr>
                  </p:pic>
                </p:oleObj>
              </mc:Fallback>
            </mc:AlternateContent>
          </a:graphicData>
        </a:graphic>
      </p:graphicFrame>
    </p:spTree>
    <p:extLst>
      <p:ext uri="{BB962C8B-B14F-4D97-AF65-F5344CB8AC3E}">
        <p14:creationId xmlns:p14="http://schemas.microsoft.com/office/powerpoint/2010/main" val="1973990009"/>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323850" y="188913"/>
            <a:ext cx="7704534" cy="836612"/>
          </a:xfrm>
        </p:spPr>
        <p:txBody>
          <a:bodyPr/>
          <a:lstStyle/>
          <a:p>
            <a:pPr eaLnBrk="1" hangingPunct="1"/>
            <a:r>
              <a:rPr lang="zh-CN" altLang="en-US" sz="4400" dirty="0">
                <a:ea typeface="微软雅黑" pitchFamily="34" charset="-122"/>
              </a:rPr>
              <a:t>空域滤波增强</a:t>
            </a:r>
            <a:r>
              <a:rPr lang="en-US" altLang="zh-CN" sz="4400" dirty="0">
                <a:ea typeface="微软雅黑" pitchFamily="34" charset="-122"/>
              </a:rPr>
              <a:t>—</a:t>
            </a:r>
            <a:r>
              <a:rPr lang="zh-CN" altLang="en-US" sz="3500" dirty="0">
                <a:ea typeface="微软雅黑" pitchFamily="34" charset="-122"/>
              </a:rPr>
              <a:t>非线性锐化滤波器</a:t>
            </a:r>
          </a:p>
        </p:txBody>
      </p:sp>
      <p:sp>
        <p:nvSpPr>
          <p:cNvPr id="8" name="Rectangle 24"/>
          <p:cNvSpPr>
            <a:spLocks noChangeArrowheads="1"/>
          </p:cNvSpPr>
          <p:nvPr/>
        </p:nvSpPr>
        <p:spPr bwMode="auto">
          <a:xfrm>
            <a:off x="351042" y="1124744"/>
            <a:ext cx="8458200" cy="581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25000"/>
              </a:lnSpc>
              <a:spcBef>
                <a:spcPct val="30000"/>
              </a:spcBef>
              <a:buFontTx/>
              <a:buNone/>
            </a:pPr>
            <a:r>
              <a:rPr lang="en-US" altLang="zh-CN" sz="2800" b="1" dirty="0">
                <a:solidFill>
                  <a:srgbClr val="033BED"/>
                </a:solidFill>
                <a:latin typeface="微软雅黑" panose="020B0503020204020204" pitchFamily="34" charset="-122"/>
                <a:ea typeface="微软雅黑" panose="020B0503020204020204" pitchFamily="34" charset="-122"/>
              </a:rPr>
              <a:t>Prewitt</a:t>
            </a:r>
            <a:r>
              <a:rPr lang="zh-CN" altLang="en-US" sz="2800" b="1" dirty="0">
                <a:solidFill>
                  <a:srgbClr val="033BED"/>
                </a:solidFill>
                <a:latin typeface="微软雅黑" panose="020B0503020204020204" pitchFamily="34" charset="-122"/>
                <a:ea typeface="微软雅黑" panose="020B0503020204020204" pitchFamily="34" charset="-122"/>
              </a:rPr>
              <a:t>算子</a:t>
            </a:r>
          </a:p>
        </p:txBody>
      </p:sp>
      <p:sp>
        <p:nvSpPr>
          <p:cNvPr id="15" name="Rectangle 3"/>
          <p:cNvSpPr>
            <a:spLocks noChangeArrowheads="1"/>
          </p:cNvSpPr>
          <p:nvPr/>
        </p:nvSpPr>
        <p:spPr bwMode="auto">
          <a:xfrm>
            <a:off x="432048" y="1828886"/>
            <a:ext cx="8676456" cy="11310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25000"/>
              </a:lnSpc>
              <a:spcBef>
                <a:spcPct val="30000"/>
              </a:spcBef>
              <a:buFontTx/>
              <a:buNone/>
            </a:pPr>
            <a:r>
              <a:rPr lang="zh-CN" altLang="en-US" sz="2700" b="1" dirty="0">
                <a:latin typeface="微软雅黑" panose="020B0503020204020204" pitchFamily="34" charset="-122"/>
                <a:ea typeface="微软雅黑" panose="020B0503020204020204" pitchFamily="34" charset="-122"/>
              </a:rPr>
              <a:t>为在锐化边缘的同时</a:t>
            </a:r>
            <a:r>
              <a:rPr lang="zh-CN" altLang="en-US" sz="2700" b="1" dirty="0">
                <a:solidFill>
                  <a:srgbClr val="FF0000"/>
                </a:solidFill>
                <a:latin typeface="微软雅黑" panose="020B0503020204020204" pitchFamily="34" charset="-122"/>
                <a:ea typeface="微软雅黑" panose="020B0503020204020204" pitchFamily="34" charset="-122"/>
              </a:rPr>
              <a:t>减少噪声</a:t>
            </a:r>
            <a:r>
              <a:rPr lang="zh-CN" altLang="en-US" sz="2700" b="1" dirty="0">
                <a:latin typeface="微软雅黑" panose="020B0503020204020204" pitchFamily="34" charset="-122"/>
                <a:ea typeface="微软雅黑" panose="020B0503020204020204" pitchFamily="34" charset="-122"/>
              </a:rPr>
              <a:t>的影响，</a:t>
            </a:r>
            <a:r>
              <a:rPr lang="en-US" altLang="zh-CN" sz="2700" b="1" dirty="0">
                <a:latin typeface="微软雅黑" panose="020B0503020204020204" pitchFamily="34" charset="-122"/>
                <a:ea typeface="微软雅黑" panose="020B0503020204020204" pitchFamily="34" charset="-122"/>
              </a:rPr>
              <a:t>Prewitt</a:t>
            </a:r>
            <a:r>
              <a:rPr lang="zh-CN" altLang="en-US" sz="2700" b="1" dirty="0">
                <a:latin typeface="微软雅黑" panose="020B0503020204020204" pitchFamily="34" charset="-122"/>
                <a:ea typeface="微软雅黑" panose="020B0503020204020204" pitchFamily="34" charset="-122"/>
              </a:rPr>
              <a:t>从加大模板出发，由 </a:t>
            </a:r>
            <a:r>
              <a:rPr lang="en-US" altLang="zh-CN" sz="2700" b="1" dirty="0">
                <a:latin typeface="微软雅黑" panose="020B0503020204020204" pitchFamily="34" charset="-122"/>
                <a:ea typeface="微软雅黑" panose="020B0503020204020204" pitchFamily="34" charset="-122"/>
              </a:rPr>
              <a:t>2×2 </a:t>
            </a:r>
            <a:r>
              <a:rPr lang="zh-CN" altLang="en-US" sz="2700" b="1" dirty="0">
                <a:latin typeface="微软雅黑" panose="020B0503020204020204" pitchFamily="34" charset="-122"/>
                <a:ea typeface="微软雅黑" panose="020B0503020204020204" pitchFamily="34" charset="-122"/>
              </a:rPr>
              <a:t>扩大到 </a:t>
            </a:r>
            <a:r>
              <a:rPr lang="en-US" altLang="zh-CN" sz="2700" b="1" dirty="0">
                <a:latin typeface="微软雅黑" panose="020B0503020204020204" pitchFamily="34" charset="-122"/>
                <a:ea typeface="微软雅黑" panose="020B0503020204020204" pitchFamily="34" charset="-122"/>
              </a:rPr>
              <a:t>3×3 </a:t>
            </a:r>
            <a:r>
              <a:rPr lang="zh-CN" altLang="en-US" sz="2700" b="1" dirty="0">
                <a:latin typeface="微软雅黑" panose="020B0503020204020204" pitchFamily="34" charset="-122"/>
                <a:ea typeface="微软雅黑" panose="020B0503020204020204" pitchFamily="34" charset="-122"/>
              </a:rPr>
              <a:t>来计算差分，如下所示：</a:t>
            </a:r>
          </a:p>
        </p:txBody>
      </p:sp>
      <p:graphicFrame>
        <p:nvGraphicFramePr>
          <p:cNvPr id="16" name="Object 4"/>
          <p:cNvGraphicFramePr>
            <a:graphicFrameLocks noChangeAspect="1"/>
          </p:cNvGraphicFramePr>
          <p:nvPr>
            <p:extLst>
              <p:ext uri="{D42A27DB-BD31-4B8C-83A1-F6EECF244321}">
                <p14:modId xmlns:p14="http://schemas.microsoft.com/office/powerpoint/2010/main" val="1403568409"/>
              </p:ext>
            </p:extLst>
          </p:nvPr>
        </p:nvGraphicFramePr>
        <p:xfrm>
          <a:off x="7431200" y="3226807"/>
          <a:ext cx="1352550" cy="1152525"/>
        </p:xfrm>
        <a:graphic>
          <a:graphicData uri="http://schemas.openxmlformats.org/presentationml/2006/ole">
            <mc:AlternateContent xmlns:mc="http://schemas.openxmlformats.org/markup-compatibility/2006">
              <mc:Choice xmlns:v="urn:schemas-microsoft-com:vml" Requires="v">
                <p:oleObj name="位图图像" r:id="rId2" imgW="1552792" imgH="1324160" progId="Paint.Picture">
                  <p:embed/>
                </p:oleObj>
              </mc:Choice>
              <mc:Fallback>
                <p:oleObj name="位图图像" r:id="rId2" imgW="1552792" imgH="1324160" progId="Paint.Picture">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31200" y="3226807"/>
                        <a:ext cx="1352550" cy="1152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7" name="Object 5"/>
          <p:cNvGraphicFramePr>
            <a:graphicFrameLocks noChangeAspect="1"/>
          </p:cNvGraphicFramePr>
          <p:nvPr>
            <p:extLst>
              <p:ext uri="{D42A27DB-BD31-4B8C-83A1-F6EECF244321}">
                <p14:modId xmlns:p14="http://schemas.microsoft.com/office/powerpoint/2010/main" val="380201487"/>
              </p:ext>
            </p:extLst>
          </p:nvPr>
        </p:nvGraphicFramePr>
        <p:xfrm>
          <a:off x="5773850" y="3226807"/>
          <a:ext cx="1363663" cy="1141413"/>
        </p:xfrm>
        <a:graphic>
          <a:graphicData uri="http://schemas.openxmlformats.org/presentationml/2006/ole">
            <mc:AlternateContent xmlns:mc="http://schemas.openxmlformats.org/markup-compatibility/2006">
              <mc:Choice xmlns:v="urn:schemas-microsoft-com:vml" Requires="v">
                <p:oleObj name="位图图像" r:id="rId4" imgW="1580952" imgH="1324160" progId="Paint.Picture">
                  <p:embed/>
                </p:oleObj>
              </mc:Choice>
              <mc:Fallback>
                <p:oleObj name="位图图像" r:id="rId4" imgW="1580952" imgH="1324160" progId="Paint.Picture">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73850" y="3226807"/>
                        <a:ext cx="1363663" cy="1141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8" name="Text Box 6"/>
          <p:cNvSpPr txBox="1">
            <a:spLocks noChangeArrowheads="1"/>
          </p:cNvSpPr>
          <p:nvPr/>
        </p:nvSpPr>
        <p:spPr bwMode="auto">
          <a:xfrm>
            <a:off x="6228184" y="4379332"/>
            <a:ext cx="208823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FontTx/>
              <a:buNone/>
            </a:pPr>
            <a:r>
              <a:rPr lang="en-US" altLang="zh-CN" sz="2400" b="1" dirty="0">
                <a:solidFill>
                  <a:srgbClr val="008000"/>
                </a:solidFill>
                <a:latin typeface="微软雅黑" panose="020B0503020204020204" pitchFamily="34" charset="-122"/>
                <a:ea typeface="微软雅黑" panose="020B0503020204020204" pitchFamily="34" charset="-122"/>
              </a:rPr>
              <a:t>Prewitt</a:t>
            </a:r>
            <a:r>
              <a:rPr lang="zh-CN" altLang="en-US" sz="2400" b="1" dirty="0">
                <a:solidFill>
                  <a:srgbClr val="008000"/>
                </a:solidFill>
                <a:latin typeface="微软雅黑" panose="020B0503020204020204" pitchFamily="34" charset="-122"/>
                <a:ea typeface="微软雅黑" panose="020B0503020204020204" pitchFamily="34" charset="-122"/>
              </a:rPr>
              <a:t>算子</a:t>
            </a:r>
          </a:p>
        </p:txBody>
      </p:sp>
      <p:graphicFrame>
        <p:nvGraphicFramePr>
          <p:cNvPr id="19" name="Object 7"/>
          <p:cNvGraphicFramePr>
            <a:graphicFrameLocks noChangeAspect="1"/>
          </p:cNvGraphicFramePr>
          <p:nvPr>
            <p:extLst>
              <p:ext uri="{D42A27DB-BD31-4B8C-83A1-F6EECF244321}">
                <p14:modId xmlns:p14="http://schemas.microsoft.com/office/powerpoint/2010/main" val="3176507869"/>
              </p:ext>
            </p:extLst>
          </p:nvPr>
        </p:nvGraphicFramePr>
        <p:xfrm>
          <a:off x="2552813" y="3212976"/>
          <a:ext cx="1638300" cy="1333500"/>
        </p:xfrm>
        <a:graphic>
          <a:graphicData uri="http://schemas.openxmlformats.org/presentationml/2006/ole">
            <mc:AlternateContent xmlns:mc="http://schemas.openxmlformats.org/markup-compatibility/2006">
              <mc:Choice xmlns:v="urn:schemas-microsoft-com:vml" Requires="v">
                <p:oleObj name="位图图像" r:id="rId6" imgW="1638529" imgH="1333333" progId="Paint.Picture">
                  <p:embed/>
                </p:oleObj>
              </mc:Choice>
              <mc:Fallback>
                <p:oleObj name="位图图像" r:id="rId6" imgW="1638529" imgH="1333333" progId="Paint.Picture">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52813" y="3212976"/>
                        <a:ext cx="1638300" cy="1333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0" name="Object 9"/>
          <p:cNvGraphicFramePr>
            <a:graphicFrameLocks noChangeAspect="1"/>
          </p:cNvGraphicFramePr>
          <p:nvPr>
            <p:extLst>
              <p:ext uri="{D42A27DB-BD31-4B8C-83A1-F6EECF244321}">
                <p14:modId xmlns:p14="http://schemas.microsoft.com/office/powerpoint/2010/main" val="294222824"/>
              </p:ext>
            </p:extLst>
          </p:nvPr>
        </p:nvGraphicFramePr>
        <p:xfrm>
          <a:off x="673213" y="3082345"/>
          <a:ext cx="1595437" cy="1600200"/>
        </p:xfrm>
        <a:graphic>
          <a:graphicData uri="http://schemas.openxmlformats.org/presentationml/2006/ole">
            <mc:AlternateContent xmlns:mc="http://schemas.openxmlformats.org/markup-compatibility/2006">
              <mc:Choice xmlns:v="urn:schemas-microsoft-com:vml" Requires="v">
                <p:oleObj name="位图图像" r:id="rId8" imgW="2876190" imgH="2886478" progId="Paint.Picture">
                  <p:embed/>
                </p:oleObj>
              </mc:Choice>
              <mc:Fallback>
                <p:oleObj name="位图图像" r:id="rId8" imgW="2876190" imgH="2886478" progId="Paint.Picture">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73213" y="3082345"/>
                        <a:ext cx="1595437" cy="160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1" name="对象 10"/>
          <p:cNvGraphicFramePr>
            <a:graphicFrameLocks noChangeAspect="1"/>
          </p:cNvGraphicFramePr>
          <p:nvPr>
            <p:extLst>
              <p:ext uri="{D42A27DB-BD31-4B8C-83A1-F6EECF244321}">
                <p14:modId xmlns:p14="http://schemas.microsoft.com/office/powerpoint/2010/main" val="3230745201"/>
              </p:ext>
            </p:extLst>
          </p:nvPr>
        </p:nvGraphicFramePr>
        <p:xfrm>
          <a:off x="2586038" y="4941168"/>
          <a:ext cx="3987800" cy="939800"/>
        </p:xfrm>
        <a:graphic>
          <a:graphicData uri="http://schemas.openxmlformats.org/presentationml/2006/ole">
            <mc:AlternateContent xmlns:mc="http://schemas.openxmlformats.org/markup-compatibility/2006">
              <mc:Choice xmlns:v="urn:schemas-microsoft-com:vml" Requires="v">
                <p:oleObj name="Equation" r:id="rId10" imgW="3987720" imgH="939600" progId="Equation.DSMT4">
                  <p:embed/>
                </p:oleObj>
              </mc:Choice>
              <mc:Fallback>
                <p:oleObj name="Equation" r:id="rId10" imgW="3987720" imgH="939600" progId="Equation.DSMT4">
                  <p:embed/>
                  <p:pic>
                    <p:nvPicPr>
                      <p:cNvPr id="0" name=""/>
                      <p:cNvPicPr/>
                      <p:nvPr/>
                    </p:nvPicPr>
                    <p:blipFill>
                      <a:blip r:embed="rId11"/>
                      <a:stretch>
                        <a:fillRect/>
                      </a:stretch>
                    </p:blipFill>
                    <p:spPr>
                      <a:xfrm>
                        <a:off x="2586038" y="4941168"/>
                        <a:ext cx="3987800" cy="939800"/>
                      </a:xfrm>
                      <a:prstGeom prst="rect">
                        <a:avLst/>
                      </a:prstGeom>
                    </p:spPr>
                  </p:pic>
                </p:oleObj>
              </mc:Fallback>
            </mc:AlternateContent>
          </a:graphicData>
        </a:graphic>
      </p:graphicFrame>
      <p:graphicFrame>
        <p:nvGraphicFramePr>
          <p:cNvPr id="21" name="对象 20"/>
          <p:cNvGraphicFramePr>
            <a:graphicFrameLocks noChangeAspect="1"/>
          </p:cNvGraphicFramePr>
          <p:nvPr>
            <p:extLst>
              <p:ext uri="{D42A27DB-BD31-4B8C-83A1-F6EECF244321}">
                <p14:modId xmlns:p14="http://schemas.microsoft.com/office/powerpoint/2010/main" val="266616091"/>
              </p:ext>
            </p:extLst>
          </p:nvPr>
        </p:nvGraphicFramePr>
        <p:xfrm>
          <a:off x="433388" y="6159500"/>
          <a:ext cx="8293100" cy="406400"/>
        </p:xfrm>
        <a:graphic>
          <a:graphicData uri="http://schemas.openxmlformats.org/presentationml/2006/ole">
            <mc:AlternateContent xmlns:mc="http://schemas.openxmlformats.org/markup-compatibility/2006">
              <mc:Choice xmlns:v="urn:schemas-microsoft-com:vml" Requires="v">
                <p:oleObj name="Equation" r:id="rId12" imgW="8292960" imgH="406080" progId="Equation.DSMT4">
                  <p:embed/>
                </p:oleObj>
              </mc:Choice>
              <mc:Fallback>
                <p:oleObj name="Equation" r:id="rId12" imgW="8292960" imgH="406080" progId="Equation.DSMT4">
                  <p:embed/>
                  <p:pic>
                    <p:nvPicPr>
                      <p:cNvPr id="0" name=""/>
                      <p:cNvPicPr/>
                      <p:nvPr/>
                    </p:nvPicPr>
                    <p:blipFill>
                      <a:blip r:embed="rId13"/>
                      <a:stretch>
                        <a:fillRect/>
                      </a:stretch>
                    </p:blipFill>
                    <p:spPr>
                      <a:xfrm>
                        <a:off x="433388" y="6159500"/>
                        <a:ext cx="8293100" cy="406400"/>
                      </a:xfrm>
                      <a:prstGeom prst="rect">
                        <a:avLst/>
                      </a:prstGeom>
                    </p:spPr>
                  </p:pic>
                </p:oleObj>
              </mc:Fallback>
            </mc:AlternateContent>
          </a:graphicData>
        </a:graphic>
      </p:graphicFrame>
    </p:spTree>
    <p:extLst>
      <p:ext uri="{BB962C8B-B14F-4D97-AF65-F5344CB8AC3E}">
        <p14:creationId xmlns:p14="http://schemas.microsoft.com/office/powerpoint/2010/main" val="4218423868"/>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323850" y="188913"/>
            <a:ext cx="7704534" cy="836612"/>
          </a:xfrm>
        </p:spPr>
        <p:txBody>
          <a:bodyPr/>
          <a:lstStyle/>
          <a:p>
            <a:pPr eaLnBrk="1" hangingPunct="1"/>
            <a:r>
              <a:rPr lang="zh-CN" altLang="en-US" sz="4400" dirty="0">
                <a:ea typeface="微软雅黑" pitchFamily="34" charset="-122"/>
              </a:rPr>
              <a:t>空域滤波增强</a:t>
            </a:r>
            <a:r>
              <a:rPr lang="en-US" altLang="zh-CN" sz="4400" dirty="0">
                <a:ea typeface="微软雅黑" pitchFamily="34" charset="-122"/>
              </a:rPr>
              <a:t>—</a:t>
            </a:r>
            <a:r>
              <a:rPr lang="zh-CN" altLang="en-US" sz="3500" dirty="0">
                <a:ea typeface="微软雅黑" pitchFamily="34" charset="-122"/>
              </a:rPr>
              <a:t>非线性锐化滤波器</a:t>
            </a:r>
          </a:p>
        </p:txBody>
      </p:sp>
      <p:sp>
        <p:nvSpPr>
          <p:cNvPr id="8" name="Rectangle 24"/>
          <p:cNvSpPr>
            <a:spLocks noChangeArrowheads="1"/>
          </p:cNvSpPr>
          <p:nvPr/>
        </p:nvSpPr>
        <p:spPr bwMode="auto">
          <a:xfrm>
            <a:off x="351042" y="1124744"/>
            <a:ext cx="8458200" cy="581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25000"/>
              </a:lnSpc>
              <a:spcBef>
                <a:spcPct val="30000"/>
              </a:spcBef>
              <a:buFontTx/>
              <a:buNone/>
            </a:pPr>
            <a:r>
              <a:rPr lang="en-US" altLang="zh-CN" sz="2800" b="1" dirty="0" err="1">
                <a:solidFill>
                  <a:srgbClr val="033BED"/>
                </a:solidFill>
                <a:latin typeface="微软雅黑" panose="020B0503020204020204" pitchFamily="34" charset="-122"/>
                <a:ea typeface="微软雅黑" panose="020B0503020204020204" pitchFamily="34" charset="-122"/>
              </a:rPr>
              <a:t>Sobel</a:t>
            </a:r>
            <a:r>
              <a:rPr lang="zh-CN" altLang="en-US" sz="2800" b="1" dirty="0">
                <a:solidFill>
                  <a:srgbClr val="033BED"/>
                </a:solidFill>
                <a:latin typeface="微软雅黑" panose="020B0503020204020204" pitchFamily="34" charset="-122"/>
                <a:ea typeface="微软雅黑" panose="020B0503020204020204" pitchFamily="34" charset="-122"/>
              </a:rPr>
              <a:t>算子</a:t>
            </a:r>
          </a:p>
        </p:txBody>
      </p:sp>
      <p:sp>
        <p:nvSpPr>
          <p:cNvPr id="18" name="Text Box 6"/>
          <p:cNvSpPr txBox="1">
            <a:spLocks noChangeArrowheads="1"/>
          </p:cNvSpPr>
          <p:nvPr/>
        </p:nvSpPr>
        <p:spPr bwMode="auto">
          <a:xfrm>
            <a:off x="6228184" y="4379332"/>
            <a:ext cx="208823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FontTx/>
              <a:buNone/>
            </a:pPr>
            <a:r>
              <a:rPr lang="en-US" altLang="zh-CN" sz="2400" b="1" dirty="0" err="1">
                <a:solidFill>
                  <a:srgbClr val="008000"/>
                </a:solidFill>
                <a:latin typeface="微软雅黑" panose="020B0503020204020204" pitchFamily="34" charset="-122"/>
                <a:ea typeface="微软雅黑" panose="020B0503020204020204" pitchFamily="34" charset="-122"/>
              </a:rPr>
              <a:t>Sobel</a:t>
            </a:r>
            <a:r>
              <a:rPr lang="zh-CN" altLang="en-US" sz="2400" b="1" dirty="0">
                <a:solidFill>
                  <a:srgbClr val="008000"/>
                </a:solidFill>
                <a:latin typeface="微软雅黑" panose="020B0503020204020204" pitchFamily="34" charset="-122"/>
                <a:ea typeface="微软雅黑" panose="020B0503020204020204" pitchFamily="34" charset="-122"/>
              </a:rPr>
              <a:t>算子</a:t>
            </a:r>
          </a:p>
        </p:txBody>
      </p:sp>
      <p:graphicFrame>
        <p:nvGraphicFramePr>
          <p:cNvPr id="19" name="Object 7"/>
          <p:cNvGraphicFramePr>
            <a:graphicFrameLocks noChangeAspect="1"/>
          </p:cNvGraphicFramePr>
          <p:nvPr/>
        </p:nvGraphicFramePr>
        <p:xfrm>
          <a:off x="2552813" y="3212976"/>
          <a:ext cx="1638300" cy="1333500"/>
        </p:xfrm>
        <a:graphic>
          <a:graphicData uri="http://schemas.openxmlformats.org/presentationml/2006/ole">
            <mc:AlternateContent xmlns:mc="http://schemas.openxmlformats.org/markup-compatibility/2006">
              <mc:Choice xmlns:v="urn:schemas-microsoft-com:vml" Requires="v">
                <p:oleObj name="位图图像" r:id="rId2" imgW="1638529" imgH="1333333" progId="Paint.Picture">
                  <p:embed/>
                </p:oleObj>
              </mc:Choice>
              <mc:Fallback>
                <p:oleObj name="位图图像" r:id="rId2" imgW="1638529" imgH="1333333" progId="Paint.Picture">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52813" y="3212976"/>
                        <a:ext cx="1638300" cy="1333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0" name="Object 9"/>
          <p:cNvGraphicFramePr>
            <a:graphicFrameLocks noChangeAspect="1"/>
          </p:cNvGraphicFramePr>
          <p:nvPr/>
        </p:nvGraphicFramePr>
        <p:xfrm>
          <a:off x="673213" y="3082345"/>
          <a:ext cx="1595437" cy="1600200"/>
        </p:xfrm>
        <a:graphic>
          <a:graphicData uri="http://schemas.openxmlformats.org/presentationml/2006/ole">
            <mc:AlternateContent xmlns:mc="http://schemas.openxmlformats.org/markup-compatibility/2006">
              <mc:Choice xmlns:v="urn:schemas-microsoft-com:vml" Requires="v">
                <p:oleObj name="位图图像" r:id="rId4" imgW="2876190" imgH="2886478" progId="Paint.Picture">
                  <p:embed/>
                </p:oleObj>
              </mc:Choice>
              <mc:Fallback>
                <p:oleObj name="位图图像" r:id="rId4" imgW="2876190" imgH="2886478" progId="Paint.Picture">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3213" y="3082345"/>
                        <a:ext cx="1595437" cy="160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1" name="对象 20"/>
          <p:cNvGraphicFramePr>
            <a:graphicFrameLocks noChangeAspect="1"/>
          </p:cNvGraphicFramePr>
          <p:nvPr>
            <p:extLst>
              <p:ext uri="{D42A27DB-BD31-4B8C-83A1-F6EECF244321}">
                <p14:modId xmlns:p14="http://schemas.microsoft.com/office/powerpoint/2010/main" val="947892094"/>
              </p:ext>
            </p:extLst>
          </p:nvPr>
        </p:nvGraphicFramePr>
        <p:xfrm>
          <a:off x="236538" y="6165850"/>
          <a:ext cx="8686800" cy="393700"/>
        </p:xfrm>
        <a:graphic>
          <a:graphicData uri="http://schemas.openxmlformats.org/presentationml/2006/ole">
            <mc:AlternateContent xmlns:mc="http://schemas.openxmlformats.org/markup-compatibility/2006">
              <mc:Choice xmlns:v="urn:schemas-microsoft-com:vml" Requires="v">
                <p:oleObj name="Equation" r:id="rId6" imgW="8686800" imgH="393480" progId="Equation.DSMT4">
                  <p:embed/>
                </p:oleObj>
              </mc:Choice>
              <mc:Fallback>
                <p:oleObj name="Equation" r:id="rId6" imgW="8686800" imgH="393480" progId="Equation.DSMT4">
                  <p:embed/>
                  <p:pic>
                    <p:nvPicPr>
                      <p:cNvPr id="0" name=""/>
                      <p:cNvPicPr/>
                      <p:nvPr/>
                    </p:nvPicPr>
                    <p:blipFill>
                      <a:blip r:embed="rId7"/>
                      <a:stretch>
                        <a:fillRect/>
                      </a:stretch>
                    </p:blipFill>
                    <p:spPr>
                      <a:xfrm>
                        <a:off x="236538" y="6165850"/>
                        <a:ext cx="8686800" cy="393700"/>
                      </a:xfrm>
                      <a:prstGeom prst="rect">
                        <a:avLst/>
                      </a:prstGeom>
                    </p:spPr>
                  </p:pic>
                </p:oleObj>
              </mc:Fallback>
            </mc:AlternateContent>
          </a:graphicData>
        </a:graphic>
      </p:graphicFrame>
      <p:sp>
        <p:nvSpPr>
          <p:cNvPr id="12" name="Rectangle 2051"/>
          <p:cNvSpPr>
            <a:spLocks noChangeArrowheads="1"/>
          </p:cNvSpPr>
          <p:nvPr/>
        </p:nvSpPr>
        <p:spPr bwMode="auto">
          <a:xfrm>
            <a:off x="323528" y="1666759"/>
            <a:ext cx="8784976"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30000"/>
              </a:spcBef>
              <a:buFontTx/>
              <a:buNone/>
            </a:pPr>
            <a:r>
              <a:rPr lang="zh-CN" altLang="en-US" sz="2400" b="1" dirty="0">
                <a:latin typeface="微软雅黑" panose="020B0503020204020204" pitchFamily="34" charset="-122"/>
                <a:ea typeface="微软雅黑" panose="020B0503020204020204" pitchFamily="34" charset="-122"/>
              </a:rPr>
              <a:t>在</a:t>
            </a:r>
            <a:r>
              <a:rPr lang="en-US" altLang="zh-CN" sz="2400" b="1" dirty="0">
                <a:latin typeface="微软雅黑" panose="020B0503020204020204" pitchFamily="34" charset="-122"/>
                <a:ea typeface="微软雅黑" panose="020B0503020204020204" pitchFamily="34" charset="-122"/>
              </a:rPr>
              <a:t>Prewitt</a:t>
            </a:r>
            <a:r>
              <a:rPr lang="zh-CN" altLang="en-US" sz="2400" b="1" dirty="0">
                <a:latin typeface="微软雅黑" panose="020B0503020204020204" pitchFamily="34" charset="-122"/>
                <a:ea typeface="微软雅黑" panose="020B0503020204020204" pitchFamily="34" charset="-122"/>
              </a:rPr>
              <a:t>算子的基础上，对</a:t>
            </a:r>
            <a:r>
              <a:rPr lang="en-US" altLang="zh-CN" sz="2400" b="1" dirty="0">
                <a:latin typeface="微软雅黑" panose="020B0503020204020204" pitchFamily="34" charset="-122"/>
                <a:ea typeface="微软雅黑" panose="020B0503020204020204" pitchFamily="34" charset="-122"/>
              </a:rPr>
              <a:t>4</a:t>
            </a:r>
            <a:r>
              <a:rPr lang="zh-CN" altLang="en-US" sz="2400" b="1" dirty="0">
                <a:latin typeface="微软雅黑" panose="020B0503020204020204" pitchFamily="34" charset="-122"/>
                <a:ea typeface="微软雅黑" panose="020B0503020204020204" pitchFamily="34" charset="-122"/>
              </a:rPr>
              <a:t>邻域采用</a:t>
            </a:r>
            <a:r>
              <a:rPr lang="zh-CN" altLang="en-US" sz="2400" b="1" dirty="0">
                <a:solidFill>
                  <a:srgbClr val="FF0000"/>
                </a:solidFill>
                <a:latin typeface="微软雅黑" panose="020B0503020204020204" pitchFamily="34" charset="-122"/>
                <a:ea typeface="微软雅黑" panose="020B0503020204020204" pitchFamily="34" charset="-122"/>
              </a:rPr>
              <a:t>加权</a:t>
            </a:r>
            <a:r>
              <a:rPr lang="zh-CN" altLang="en-US" sz="2400" b="1" dirty="0">
                <a:latin typeface="微软雅黑" panose="020B0503020204020204" pitchFamily="34" charset="-122"/>
                <a:ea typeface="微软雅黑" panose="020B0503020204020204" pitchFamily="34" charset="-122"/>
              </a:rPr>
              <a:t>的方法计算差分。同</a:t>
            </a:r>
            <a:r>
              <a:rPr lang="en-US" altLang="zh-CN" sz="2400" b="1" dirty="0">
                <a:latin typeface="微软雅黑" panose="020B0503020204020204" pitchFamily="34" charset="-122"/>
                <a:ea typeface="微软雅黑" panose="020B0503020204020204" pitchFamily="34" charset="-122"/>
              </a:rPr>
              <a:t>Prewitt</a:t>
            </a:r>
            <a:r>
              <a:rPr lang="zh-CN" altLang="en-US" sz="2400" b="1" dirty="0">
                <a:latin typeface="微软雅黑" panose="020B0503020204020204" pitchFamily="34" charset="-122"/>
                <a:ea typeface="微软雅黑" panose="020B0503020204020204" pitchFamily="34" charset="-122"/>
              </a:rPr>
              <a:t>算子相比，</a:t>
            </a:r>
            <a:r>
              <a:rPr lang="en-US" altLang="zh-CN" sz="2400" b="1" dirty="0" err="1">
                <a:latin typeface="微软雅黑" panose="020B0503020204020204" pitchFamily="34" charset="-122"/>
                <a:ea typeface="微软雅黑" panose="020B0503020204020204" pitchFamily="34" charset="-122"/>
              </a:rPr>
              <a:t>Sobel</a:t>
            </a:r>
            <a:r>
              <a:rPr lang="zh-CN" altLang="en-US" sz="2400" b="1" dirty="0">
                <a:latin typeface="微软雅黑" panose="020B0503020204020204" pitchFamily="34" charset="-122"/>
                <a:ea typeface="微软雅黑" panose="020B0503020204020204" pitchFamily="34" charset="-122"/>
              </a:rPr>
              <a:t>算子对于像素的位置的影响做了加权，因此效果更好。</a:t>
            </a:r>
          </a:p>
        </p:txBody>
      </p:sp>
      <p:graphicFrame>
        <p:nvGraphicFramePr>
          <p:cNvPr id="13" name="Object 2061"/>
          <p:cNvGraphicFramePr>
            <a:graphicFrameLocks noChangeAspect="1"/>
          </p:cNvGraphicFramePr>
          <p:nvPr>
            <p:extLst>
              <p:ext uri="{D42A27DB-BD31-4B8C-83A1-F6EECF244321}">
                <p14:modId xmlns:p14="http://schemas.microsoft.com/office/powerpoint/2010/main" val="3901772622"/>
              </p:ext>
            </p:extLst>
          </p:nvPr>
        </p:nvGraphicFramePr>
        <p:xfrm>
          <a:off x="7379890" y="3169717"/>
          <a:ext cx="1393825" cy="1195387"/>
        </p:xfrm>
        <a:graphic>
          <a:graphicData uri="http://schemas.openxmlformats.org/presentationml/2006/ole">
            <mc:AlternateContent xmlns:mc="http://schemas.openxmlformats.org/markup-compatibility/2006">
              <mc:Choice xmlns:v="urn:schemas-microsoft-com:vml" Requires="v">
                <p:oleObj name="位图图像" r:id="rId8" imgW="1533739" imgH="1314286" progId="Paint.Picture">
                  <p:embed/>
                </p:oleObj>
              </mc:Choice>
              <mc:Fallback>
                <p:oleObj name="位图图像" r:id="rId8" imgW="1533739" imgH="1314286" progId="Paint.Picture">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379890" y="3169717"/>
                        <a:ext cx="1393825" cy="1195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4" name="Object 2062"/>
          <p:cNvGraphicFramePr>
            <a:graphicFrameLocks noChangeAspect="1"/>
          </p:cNvGraphicFramePr>
          <p:nvPr>
            <p:extLst>
              <p:ext uri="{D42A27DB-BD31-4B8C-83A1-F6EECF244321}">
                <p14:modId xmlns:p14="http://schemas.microsoft.com/office/powerpoint/2010/main" val="1980020507"/>
              </p:ext>
            </p:extLst>
          </p:nvPr>
        </p:nvGraphicFramePr>
        <p:xfrm>
          <a:off x="5724128" y="3169717"/>
          <a:ext cx="1379537" cy="1173162"/>
        </p:xfrm>
        <a:graphic>
          <a:graphicData uri="http://schemas.openxmlformats.org/presentationml/2006/ole">
            <mc:AlternateContent xmlns:mc="http://schemas.openxmlformats.org/markup-compatibility/2006">
              <mc:Choice xmlns:v="urn:schemas-microsoft-com:vml" Requires="v">
                <p:oleObj name="位图图像" r:id="rId10" imgW="1533739" imgH="1305107" progId="Paint.Picture">
                  <p:embed/>
                </p:oleObj>
              </mc:Choice>
              <mc:Fallback>
                <p:oleObj name="位图图像" r:id="rId10" imgW="1533739" imgH="1305107" progId="Paint.Picture">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724128" y="3169717"/>
                        <a:ext cx="1379537" cy="1173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 name="对象 1"/>
          <p:cNvGraphicFramePr>
            <a:graphicFrameLocks noChangeAspect="1"/>
          </p:cNvGraphicFramePr>
          <p:nvPr>
            <p:extLst>
              <p:ext uri="{D42A27DB-BD31-4B8C-83A1-F6EECF244321}">
                <p14:modId xmlns:p14="http://schemas.microsoft.com/office/powerpoint/2010/main" val="3955348286"/>
              </p:ext>
            </p:extLst>
          </p:nvPr>
        </p:nvGraphicFramePr>
        <p:xfrm>
          <a:off x="2268650" y="5081488"/>
          <a:ext cx="4292600" cy="939800"/>
        </p:xfrm>
        <a:graphic>
          <a:graphicData uri="http://schemas.openxmlformats.org/presentationml/2006/ole">
            <mc:AlternateContent xmlns:mc="http://schemas.openxmlformats.org/markup-compatibility/2006">
              <mc:Choice xmlns:v="urn:schemas-microsoft-com:vml" Requires="v">
                <p:oleObj name="Equation" r:id="rId12" imgW="4292280" imgH="939600" progId="Equation.DSMT4">
                  <p:embed/>
                </p:oleObj>
              </mc:Choice>
              <mc:Fallback>
                <p:oleObj name="Equation" r:id="rId12" imgW="4292280" imgH="939600" progId="Equation.DSMT4">
                  <p:embed/>
                  <p:pic>
                    <p:nvPicPr>
                      <p:cNvPr id="0" name=""/>
                      <p:cNvPicPr/>
                      <p:nvPr/>
                    </p:nvPicPr>
                    <p:blipFill>
                      <a:blip r:embed="rId13"/>
                      <a:stretch>
                        <a:fillRect/>
                      </a:stretch>
                    </p:blipFill>
                    <p:spPr>
                      <a:xfrm>
                        <a:off x="2268650" y="5081488"/>
                        <a:ext cx="4292600" cy="939800"/>
                      </a:xfrm>
                      <a:prstGeom prst="rect">
                        <a:avLst/>
                      </a:prstGeom>
                    </p:spPr>
                  </p:pic>
                </p:oleObj>
              </mc:Fallback>
            </mc:AlternateContent>
          </a:graphicData>
        </a:graphic>
      </p:graphicFrame>
    </p:spTree>
    <p:extLst>
      <p:ext uri="{BB962C8B-B14F-4D97-AF65-F5344CB8AC3E}">
        <p14:creationId xmlns:p14="http://schemas.microsoft.com/office/powerpoint/2010/main" val="2226119571"/>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323850" y="188913"/>
            <a:ext cx="7704534" cy="836612"/>
          </a:xfrm>
        </p:spPr>
        <p:txBody>
          <a:bodyPr/>
          <a:lstStyle/>
          <a:p>
            <a:pPr eaLnBrk="1" hangingPunct="1"/>
            <a:r>
              <a:rPr lang="zh-CN" altLang="en-US" sz="4400" dirty="0">
                <a:ea typeface="微软雅黑" pitchFamily="34" charset="-122"/>
              </a:rPr>
              <a:t>空域滤波增强</a:t>
            </a:r>
            <a:r>
              <a:rPr lang="en-US" altLang="zh-CN" sz="4400" dirty="0">
                <a:ea typeface="微软雅黑" pitchFamily="34" charset="-122"/>
              </a:rPr>
              <a:t>—</a:t>
            </a:r>
            <a:r>
              <a:rPr lang="zh-CN" altLang="en-US" sz="3500" dirty="0">
                <a:ea typeface="微软雅黑" pitchFamily="34" charset="-122"/>
              </a:rPr>
              <a:t>非线性锐化滤波器</a:t>
            </a:r>
          </a:p>
        </p:txBody>
      </p:sp>
      <p:graphicFrame>
        <p:nvGraphicFramePr>
          <p:cNvPr id="15" name="Object 2"/>
          <p:cNvGraphicFramePr>
            <a:graphicFrameLocks noChangeAspect="1"/>
          </p:cNvGraphicFramePr>
          <p:nvPr>
            <p:extLst>
              <p:ext uri="{D42A27DB-BD31-4B8C-83A1-F6EECF244321}">
                <p14:modId xmlns:p14="http://schemas.microsoft.com/office/powerpoint/2010/main" val="2909743189"/>
              </p:ext>
            </p:extLst>
          </p:nvPr>
        </p:nvGraphicFramePr>
        <p:xfrm>
          <a:off x="1524000" y="1276698"/>
          <a:ext cx="2700320" cy="2030068"/>
        </p:xfrm>
        <a:graphic>
          <a:graphicData uri="http://schemas.openxmlformats.org/presentationml/2006/ole">
            <mc:AlternateContent xmlns:mc="http://schemas.openxmlformats.org/markup-compatibility/2006">
              <mc:Choice xmlns:v="urn:schemas-microsoft-com:vml" Requires="v">
                <p:oleObj name="位图图像" r:id="rId2" imgW="2914286" imgH="2190476" progId="Paint.Picture">
                  <p:embed/>
                </p:oleObj>
              </mc:Choice>
              <mc:Fallback>
                <p:oleObj name="位图图像" r:id="rId2" imgW="2914286" imgH="2190476" progId="Paint.Picture">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1276698"/>
                        <a:ext cx="2700320" cy="2030068"/>
                      </a:xfrm>
                      <a:prstGeom prst="rect">
                        <a:avLst/>
                      </a:prstGeom>
                      <a:noFill/>
                      <a:ln>
                        <a:noFill/>
                      </a:ln>
                      <a:effectLst/>
                    </p:spPr>
                  </p:pic>
                </p:oleObj>
              </mc:Fallback>
            </mc:AlternateContent>
          </a:graphicData>
        </a:graphic>
      </p:graphicFrame>
      <p:graphicFrame>
        <p:nvGraphicFramePr>
          <p:cNvPr id="16" name="Object 3"/>
          <p:cNvGraphicFramePr>
            <a:graphicFrameLocks/>
          </p:cNvGraphicFramePr>
          <p:nvPr>
            <p:extLst>
              <p:ext uri="{D42A27DB-BD31-4B8C-83A1-F6EECF244321}">
                <p14:modId xmlns:p14="http://schemas.microsoft.com/office/powerpoint/2010/main" val="4041017969"/>
              </p:ext>
            </p:extLst>
          </p:nvPr>
        </p:nvGraphicFramePr>
        <p:xfrm>
          <a:off x="4637541" y="1290551"/>
          <a:ext cx="2680182" cy="2032000"/>
        </p:xfrm>
        <a:graphic>
          <a:graphicData uri="http://schemas.openxmlformats.org/presentationml/2006/ole">
            <mc:AlternateContent xmlns:mc="http://schemas.openxmlformats.org/markup-compatibility/2006">
              <mc:Choice xmlns:v="urn:schemas-microsoft-com:vml" Requires="v">
                <p:oleObj name="位图图像" r:id="rId4" imgW="2886478" imgH="2152951" progId="Paint.Picture">
                  <p:embed/>
                </p:oleObj>
              </mc:Choice>
              <mc:Fallback>
                <p:oleObj name="位图图像" r:id="rId4" imgW="2886478" imgH="2152951" progId="Paint.Picture">
                  <p:embed/>
                  <p:pic>
                    <p:nvPicPr>
                      <p:cNvPr id="0" name=""/>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37541" y="1290551"/>
                        <a:ext cx="2680182" cy="2032000"/>
                      </a:xfrm>
                      <a:prstGeom prst="rect">
                        <a:avLst/>
                      </a:prstGeom>
                      <a:noFill/>
                      <a:ln>
                        <a:noFill/>
                      </a:ln>
                      <a:effectLst/>
                    </p:spPr>
                  </p:pic>
                </p:oleObj>
              </mc:Fallback>
            </mc:AlternateContent>
          </a:graphicData>
        </a:graphic>
      </p:graphicFrame>
      <p:graphicFrame>
        <p:nvGraphicFramePr>
          <p:cNvPr id="17" name="Object 4"/>
          <p:cNvGraphicFramePr>
            <a:graphicFrameLocks/>
          </p:cNvGraphicFramePr>
          <p:nvPr>
            <p:extLst>
              <p:ext uri="{D42A27DB-BD31-4B8C-83A1-F6EECF244321}">
                <p14:modId xmlns:p14="http://schemas.microsoft.com/office/powerpoint/2010/main" val="1792083555"/>
              </p:ext>
            </p:extLst>
          </p:nvPr>
        </p:nvGraphicFramePr>
        <p:xfrm>
          <a:off x="1503757" y="4221088"/>
          <a:ext cx="2697998" cy="2004664"/>
        </p:xfrm>
        <a:graphic>
          <a:graphicData uri="http://schemas.openxmlformats.org/presentationml/2006/ole">
            <mc:AlternateContent xmlns:mc="http://schemas.openxmlformats.org/markup-compatibility/2006">
              <mc:Choice xmlns:v="urn:schemas-microsoft-com:vml" Requires="v">
                <p:oleObj name="位图图像" r:id="rId6" imgW="2895238" imgH="2172003" progId="Paint.Picture">
                  <p:embed/>
                </p:oleObj>
              </mc:Choice>
              <mc:Fallback>
                <p:oleObj name="位图图像" r:id="rId6" imgW="2895238" imgH="2172003" progId="Paint.Picture">
                  <p:embed/>
                  <p:pic>
                    <p:nvPicPr>
                      <p:cNvPr id="0" name=""/>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03757" y="4221088"/>
                        <a:ext cx="2697998" cy="2004664"/>
                      </a:xfrm>
                      <a:prstGeom prst="rect">
                        <a:avLst/>
                      </a:prstGeom>
                      <a:noFill/>
                      <a:ln>
                        <a:noFill/>
                      </a:ln>
                      <a:effectLst/>
                    </p:spPr>
                  </p:pic>
                </p:oleObj>
              </mc:Fallback>
            </mc:AlternateContent>
          </a:graphicData>
        </a:graphic>
      </p:graphicFrame>
      <p:graphicFrame>
        <p:nvGraphicFramePr>
          <p:cNvPr id="22" name="Object 5"/>
          <p:cNvGraphicFramePr>
            <a:graphicFrameLocks/>
          </p:cNvGraphicFramePr>
          <p:nvPr>
            <p:extLst>
              <p:ext uri="{D42A27DB-BD31-4B8C-83A1-F6EECF244321}">
                <p14:modId xmlns:p14="http://schemas.microsoft.com/office/powerpoint/2010/main" val="3540526931"/>
              </p:ext>
            </p:extLst>
          </p:nvPr>
        </p:nvGraphicFramePr>
        <p:xfrm>
          <a:off x="4637541" y="4221137"/>
          <a:ext cx="2670763" cy="2032000"/>
        </p:xfrm>
        <a:graphic>
          <a:graphicData uri="http://schemas.openxmlformats.org/presentationml/2006/ole">
            <mc:AlternateContent xmlns:mc="http://schemas.openxmlformats.org/markup-compatibility/2006">
              <mc:Choice xmlns:v="urn:schemas-microsoft-com:vml" Requires="v">
                <p:oleObj name="位图图像" r:id="rId8" imgW="2886478" imgH="2161905" progId="Paint.Picture">
                  <p:embed/>
                </p:oleObj>
              </mc:Choice>
              <mc:Fallback>
                <p:oleObj name="位图图像" r:id="rId8" imgW="2886478" imgH="2161905" progId="Paint.Picture">
                  <p:embed/>
                  <p:pic>
                    <p:nvPicPr>
                      <p:cNvPr id="0" name=""/>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637541" y="4221137"/>
                        <a:ext cx="2670763" cy="2032000"/>
                      </a:xfrm>
                      <a:prstGeom prst="rect">
                        <a:avLst/>
                      </a:prstGeom>
                      <a:noFill/>
                      <a:ln>
                        <a:noFill/>
                      </a:ln>
                      <a:effectLst/>
                    </p:spPr>
                  </p:pic>
                </p:oleObj>
              </mc:Fallback>
            </mc:AlternateContent>
          </a:graphicData>
        </a:graphic>
      </p:graphicFrame>
      <p:sp>
        <p:nvSpPr>
          <p:cNvPr id="23" name="Text Box 6"/>
          <p:cNvSpPr txBox="1">
            <a:spLocks noChangeArrowheads="1"/>
          </p:cNvSpPr>
          <p:nvPr/>
        </p:nvSpPr>
        <p:spPr bwMode="auto">
          <a:xfrm>
            <a:off x="1981200" y="3276600"/>
            <a:ext cx="172670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2400" b="1" dirty="0">
                <a:solidFill>
                  <a:srgbClr val="008000"/>
                </a:solidFill>
                <a:latin typeface="微软雅黑" panose="020B0503020204020204" pitchFamily="34" charset="-122"/>
                <a:ea typeface="微软雅黑" panose="020B0503020204020204" pitchFamily="34" charset="-122"/>
              </a:rPr>
              <a:t>   (a) </a:t>
            </a:r>
            <a:r>
              <a:rPr lang="zh-CN" altLang="en-US" sz="2400" b="1" dirty="0">
                <a:solidFill>
                  <a:srgbClr val="008000"/>
                </a:solidFill>
                <a:latin typeface="微软雅黑" panose="020B0503020204020204" pitchFamily="34" charset="-122"/>
                <a:ea typeface="微软雅黑" panose="020B0503020204020204" pitchFamily="34" charset="-122"/>
              </a:rPr>
              <a:t>原图</a:t>
            </a:r>
          </a:p>
        </p:txBody>
      </p:sp>
      <p:sp>
        <p:nvSpPr>
          <p:cNvPr id="24" name="Text Box 7"/>
          <p:cNvSpPr txBox="1">
            <a:spLocks noChangeArrowheads="1"/>
          </p:cNvSpPr>
          <p:nvPr/>
        </p:nvSpPr>
        <p:spPr bwMode="auto">
          <a:xfrm>
            <a:off x="4716016" y="3276600"/>
            <a:ext cx="25922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2400" b="1" dirty="0">
                <a:solidFill>
                  <a:srgbClr val="008000"/>
                </a:solidFill>
                <a:latin typeface="微软雅黑" panose="020B0503020204020204" pitchFamily="34" charset="-122"/>
                <a:ea typeface="微软雅黑" panose="020B0503020204020204" pitchFamily="34" charset="-122"/>
              </a:rPr>
              <a:t>(b) Roberts</a:t>
            </a:r>
            <a:r>
              <a:rPr lang="zh-CN" altLang="en-US" sz="2400" b="1" dirty="0">
                <a:solidFill>
                  <a:srgbClr val="008000"/>
                </a:solidFill>
                <a:latin typeface="微软雅黑" panose="020B0503020204020204" pitchFamily="34" charset="-122"/>
                <a:ea typeface="微软雅黑" panose="020B0503020204020204" pitchFamily="34" charset="-122"/>
              </a:rPr>
              <a:t>算子</a:t>
            </a:r>
          </a:p>
        </p:txBody>
      </p:sp>
      <p:sp>
        <p:nvSpPr>
          <p:cNvPr id="25" name="Text Box 8"/>
          <p:cNvSpPr txBox="1">
            <a:spLocks noChangeArrowheads="1"/>
          </p:cNvSpPr>
          <p:nvPr/>
        </p:nvSpPr>
        <p:spPr bwMode="auto">
          <a:xfrm>
            <a:off x="4851486" y="6205325"/>
            <a:ext cx="230425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2000" dirty="0"/>
              <a:t> </a:t>
            </a:r>
            <a:r>
              <a:rPr lang="en-US" altLang="zh-CN" sz="2400" b="1" dirty="0">
                <a:solidFill>
                  <a:srgbClr val="008000"/>
                </a:solidFill>
                <a:latin typeface="微软雅黑" panose="020B0503020204020204" pitchFamily="34" charset="-122"/>
                <a:ea typeface="微软雅黑" panose="020B0503020204020204" pitchFamily="34" charset="-122"/>
              </a:rPr>
              <a:t>(d) </a:t>
            </a:r>
            <a:r>
              <a:rPr lang="en-US" altLang="zh-CN" sz="2400" b="1" dirty="0" err="1">
                <a:solidFill>
                  <a:srgbClr val="008000"/>
                </a:solidFill>
                <a:latin typeface="微软雅黑" panose="020B0503020204020204" pitchFamily="34" charset="-122"/>
                <a:ea typeface="微软雅黑" panose="020B0503020204020204" pitchFamily="34" charset="-122"/>
              </a:rPr>
              <a:t>Sobel</a:t>
            </a:r>
            <a:r>
              <a:rPr lang="zh-CN" altLang="en-US" sz="2400" b="1" dirty="0">
                <a:solidFill>
                  <a:srgbClr val="008000"/>
                </a:solidFill>
                <a:latin typeface="微软雅黑" panose="020B0503020204020204" pitchFamily="34" charset="-122"/>
                <a:ea typeface="微软雅黑" panose="020B0503020204020204" pitchFamily="34" charset="-122"/>
              </a:rPr>
              <a:t>算子</a:t>
            </a:r>
          </a:p>
        </p:txBody>
      </p:sp>
      <p:sp>
        <p:nvSpPr>
          <p:cNvPr id="26" name="Text Box 9"/>
          <p:cNvSpPr txBox="1">
            <a:spLocks noChangeArrowheads="1"/>
          </p:cNvSpPr>
          <p:nvPr/>
        </p:nvSpPr>
        <p:spPr bwMode="auto">
          <a:xfrm>
            <a:off x="1674797" y="6228568"/>
            <a:ext cx="239314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2400" b="1" dirty="0">
                <a:solidFill>
                  <a:srgbClr val="008000"/>
                </a:solidFill>
                <a:latin typeface="微软雅黑" panose="020B0503020204020204" pitchFamily="34" charset="-122"/>
                <a:ea typeface="微软雅黑" panose="020B0503020204020204" pitchFamily="34" charset="-122"/>
              </a:rPr>
              <a:t>(c) Prewitt</a:t>
            </a:r>
            <a:r>
              <a:rPr lang="zh-CN" altLang="en-US" sz="2400" b="1" dirty="0">
                <a:solidFill>
                  <a:srgbClr val="008000"/>
                </a:solidFill>
                <a:latin typeface="微软雅黑" panose="020B0503020204020204" pitchFamily="34" charset="-122"/>
                <a:ea typeface="微软雅黑" panose="020B0503020204020204" pitchFamily="34" charset="-122"/>
              </a:rPr>
              <a:t>算子</a:t>
            </a:r>
          </a:p>
        </p:txBody>
      </p:sp>
    </p:spTree>
    <p:extLst>
      <p:ext uri="{BB962C8B-B14F-4D97-AF65-F5344CB8AC3E}">
        <p14:creationId xmlns:p14="http://schemas.microsoft.com/office/powerpoint/2010/main" val="152443407"/>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323850" y="188913"/>
            <a:ext cx="7704534" cy="836612"/>
          </a:xfrm>
        </p:spPr>
        <p:txBody>
          <a:bodyPr/>
          <a:lstStyle/>
          <a:p>
            <a:pPr eaLnBrk="1" hangingPunct="1"/>
            <a:r>
              <a:rPr lang="zh-CN" altLang="en-US" sz="4400" dirty="0">
                <a:ea typeface="微软雅黑" pitchFamily="34" charset="-122"/>
              </a:rPr>
              <a:t>空域滤波增强</a:t>
            </a:r>
            <a:r>
              <a:rPr lang="en-US" altLang="zh-CN" sz="4400" dirty="0">
                <a:ea typeface="微软雅黑" pitchFamily="34" charset="-122"/>
              </a:rPr>
              <a:t>—</a:t>
            </a:r>
            <a:r>
              <a:rPr lang="zh-CN" altLang="en-US" sz="3500" dirty="0">
                <a:ea typeface="微软雅黑" pitchFamily="34" charset="-122"/>
              </a:rPr>
              <a:t>非线性锐化滤波器</a:t>
            </a:r>
          </a:p>
        </p:txBody>
      </p:sp>
      <p:sp>
        <p:nvSpPr>
          <p:cNvPr id="11" name="Rectangle 2"/>
          <p:cNvSpPr>
            <a:spLocks noChangeArrowheads="1"/>
          </p:cNvSpPr>
          <p:nvPr/>
        </p:nvSpPr>
        <p:spPr bwMode="auto">
          <a:xfrm>
            <a:off x="395536" y="1196752"/>
            <a:ext cx="8676456"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30000"/>
              </a:spcBef>
              <a:buFontTx/>
              <a:buNone/>
            </a:pPr>
            <a:r>
              <a:rPr lang="zh-CN" altLang="en-US" sz="3000" b="1" dirty="0">
                <a:latin typeface="微软雅黑" panose="020B0503020204020204" pitchFamily="34" charset="-122"/>
                <a:ea typeface="微软雅黑" panose="020B0503020204020204" pitchFamily="34" charset="-122"/>
              </a:rPr>
              <a:t>一旦梯度算出后，就可根据不同的需要生成不同的增强图像。</a:t>
            </a:r>
          </a:p>
        </p:txBody>
      </p:sp>
      <p:sp>
        <p:nvSpPr>
          <p:cNvPr id="2" name="矩形 1"/>
          <p:cNvSpPr/>
          <p:nvPr/>
        </p:nvSpPr>
        <p:spPr>
          <a:xfrm>
            <a:off x="395536" y="2388158"/>
            <a:ext cx="3196709" cy="477054"/>
          </a:xfrm>
          <a:prstGeom prst="rect">
            <a:avLst/>
          </a:prstGeom>
        </p:spPr>
        <p:txBody>
          <a:bodyPr wrap="none">
            <a:spAutoFit/>
          </a:bodyPr>
          <a:lstStyle/>
          <a:p>
            <a:pPr algn="just" eaLnBrk="1" hangingPunct="1">
              <a:spcBef>
                <a:spcPct val="30000"/>
              </a:spcBef>
              <a:buFontTx/>
              <a:buNone/>
            </a:pPr>
            <a:r>
              <a:rPr kumimoji="1" lang="en-US" altLang="zh-CN" sz="2500" b="1" dirty="0">
                <a:solidFill>
                  <a:srgbClr val="033BED"/>
                </a:solidFill>
                <a:latin typeface="微软雅黑" panose="020B0503020204020204" pitchFamily="34" charset="-122"/>
                <a:ea typeface="微软雅黑" panose="020B0503020204020204" pitchFamily="34" charset="-122"/>
              </a:rPr>
              <a:t>(1)</a:t>
            </a:r>
            <a:r>
              <a:rPr kumimoji="1" lang="zh-CN" altLang="en-US" sz="2500" b="1" dirty="0">
                <a:solidFill>
                  <a:srgbClr val="033BED"/>
                </a:solidFill>
                <a:latin typeface="微软雅黑" panose="020B0503020204020204" pitchFamily="34" charset="-122"/>
                <a:ea typeface="微软雅黑" panose="020B0503020204020204" pitchFamily="34" charset="-122"/>
              </a:rPr>
              <a:t>梯度图像直接输出</a:t>
            </a:r>
          </a:p>
        </p:txBody>
      </p:sp>
      <p:graphicFrame>
        <p:nvGraphicFramePr>
          <p:cNvPr id="3" name="对象 2"/>
          <p:cNvGraphicFramePr>
            <a:graphicFrameLocks noChangeAspect="1"/>
          </p:cNvGraphicFramePr>
          <p:nvPr>
            <p:extLst>
              <p:ext uri="{D42A27DB-BD31-4B8C-83A1-F6EECF244321}">
                <p14:modId xmlns:p14="http://schemas.microsoft.com/office/powerpoint/2010/main" val="4045853285"/>
              </p:ext>
            </p:extLst>
          </p:nvPr>
        </p:nvGraphicFramePr>
        <p:xfrm>
          <a:off x="2911639" y="2944118"/>
          <a:ext cx="2596465" cy="484882"/>
        </p:xfrm>
        <a:graphic>
          <a:graphicData uri="http://schemas.openxmlformats.org/presentationml/2006/ole">
            <mc:AlternateContent xmlns:mc="http://schemas.openxmlformats.org/markup-compatibility/2006">
              <mc:Choice xmlns:v="urn:schemas-microsoft-com:vml" Requires="v">
                <p:oleObj name="Equation" r:id="rId2" imgW="2108160" imgH="393480" progId="Equation.DSMT4">
                  <p:embed/>
                </p:oleObj>
              </mc:Choice>
              <mc:Fallback>
                <p:oleObj name="Equation" r:id="rId2" imgW="2108160" imgH="393480" progId="Equation.DSMT4">
                  <p:embed/>
                  <p:pic>
                    <p:nvPicPr>
                      <p:cNvPr id="0" name=""/>
                      <p:cNvPicPr/>
                      <p:nvPr/>
                    </p:nvPicPr>
                    <p:blipFill>
                      <a:blip r:embed="rId3"/>
                      <a:stretch>
                        <a:fillRect/>
                      </a:stretch>
                    </p:blipFill>
                    <p:spPr>
                      <a:xfrm>
                        <a:off x="2911639" y="2944118"/>
                        <a:ext cx="2596465" cy="484882"/>
                      </a:xfrm>
                      <a:prstGeom prst="rect">
                        <a:avLst/>
                      </a:prstGeom>
                    </p:spPr>
                  </p:pic>
                </p:oleObj>
              </mc:Fallback>
            </mc:AlternateContent>
          </a:graphicData>
        </a:graphic>
      </p:graphicFrame>
      <p:sp>
        <p:nvSpPr>
          <p:cNvPr id="4" name="矩形 3"/>
          <p:cNvSpPr/>
          <p:nvPr/>
        </p:nvSpPr>
        <p:spPr>
          <a:xfrm>
            <a:off x="408160" y="3429000"/>
            <a:ext cx="8663831" cy="1083374"/>
          </a:xfrm>
          <a:prstGeom prst="rect">
            <a:avLst/>
          </a:prstGeom>
        </p:spPr>
        <p:txBody>
          <a:bodyPr wrap="square">
            <a:spAutoFit/>
          </a:bodyPr>
          <a:lstStyle/>
          <a:p>
            <a:pPr algn="just" eaLnBrk="1" hangingPunct="1">
              <a:spcBef>
                <a:spcPct val="30000"/>
              </a:spcBef>
              <a:buFontTx/>
              <a:buNone/>
            </a:pPr>
            <a:r>
              <a:rPr kumimoji="1" lang="zh-CN" altLang="en-US" sz="2700" b="1" dirty="0">
                <a:latin typeface="微软雅黑" panose="020B0503020204020204" pitchFamily="34" charset="-122"/>
                <a:ea typeface="微软雅黑" panose="020B0503020204020204" pitchFamily="34" charset="-122"/>
              </a:rPr>
              <a:t>特点：增强的图像边缘轮廓比较突出，灰度平缓</a:t>
            </a:r>
          </a:p>
          <a:p>
            <a:pPr algn="just" eaLnBrk="1" hangingPunct="1">
              <a:spcBef>
                <a:spcPct val="30000"/>
              </a:spcBef>
              <a:buFontTx/>
              <a:buNone/>
            </a:pPr>
            <a:r>
              <a:rPr kumimoji="1" lang="zh-CN" altLang="en-US" sz="2700" b="1" dirty="0">
                <a:latin typeface="微软雅黑" panose="020B0503020204020204" pitchFamily="34" charset="-122"/>
                <a:ea typeface="微软雅黑" panose="020B0503020204020204" pitchFamily="34" charset="-122"/>
              </a:rPr>
              <a:t>          变化部分的梯度小，很黑。</a:t>
            </a:r>
          </a:p>
        </p:txBody>
      </p:sp>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43504" y="4625133"/>
            <a:ext cx="1916462" cy="2044227"/>
          </a:xfrm>
          <a:prstGeom prst="rect">
            <a:avLst/>
          </a:prstGeom>
        </p:spPr>
      </p:pic>
      <p:pic>
        <p:nvPicPr>
          <p:cNvPr id="6" name="图片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24190" y="4617582"/>
            <a:ext cx="1924074" cy="2051778"/>
          </a:xfrm>
          <a:prstGeom prst="rect">
            <a:avLst/>
          </a:prstGeom>
        </p:spPr>
      </p:pic>
    </p:spTree>
    <p:extLst>
      <p:ext uri="{BB962C8B-B14F-4D97-AF65-F5344CB8AC3E}">
        <p14:creationId xmlns:p14="http://schemas.microsoft.com/office/powerpoint/2010/main" val="3869223361"/>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323850" y="188913"/>
            <a:ext cx="7704534" cy="836612"/>
          </a:xfrm>
        </p:spPr>
        <p:txBody>
          <a:bodyPr/>
          <a:lstStyle/>
          <a:p>
            <a:pPr eaLnBrk="1" hangingPunct="1"/>
            <a:r>
              <a:rPr lang="zh-CN" altLang="en-US" sz="4400" dirty="0">
                <a:ea typeface="微软雅黑" pitchFamily="34" charset="-122"/>
              </a:rPr>
              <a:t>空域滤波增强</a:t>
            </a:r>
            <a:r>
              <a:rPr lang="en-US" altLang="zh-CN" sz="4400" dirty="0">
                <a:ea typeface="微软雅黑" pitchFamily="34" charset="-122"/>
              </a:rPr>
              <a:t>—</a:t>
            </a:r>
            <a:r>
              <a:rPr lang="zh-CN" altLang="en-US" sz="3500" dirty="0">
                <a:ea typeface="微软雅黑" pitchFamily="34" charset="-122"/>
              </a:rPr>
              <a:t>非线性锐化滤波器</a:t>
            </a:r>
          </a:p>
        </p:txBody>
      </p:sp>
      <p:sp>
        <p:nvSpPr>
          <p:cNvPr id="2" name="矩形 1"/>
          <p:cNvSpPr/>
          <p:nvPr/>
        </p:nvSpPr>
        <p:spPr>
          <a:xfrm>
            <a:off x="366544" y="1249596"/>
            <a:ext cx="3557384" cy="523220"/>
          </a:xfrm>
          <a:prstGeom prst="rect">
            <a:avLst/>
          </a:prstGeom>
        </p:spPr>
        <p:txBody>
          <a:bodyPr wrap="none">
            <a:spAutoFit/>
          </a:bodyPr>
          <a:lstStyle/>
          <a:p>
            <a:pPr algn="just" eaLnBrk="1" hangingPunct="1">
              <a:spcBef>
                <a:spcPct val="30000"/>
              </a:spcBef>
              <a:buFontTx/>
              <a:buNone/>
            </a:pPr>
            <a:r>
              <a:rPr kumimoji="1" lang="en-US" altLang="zh-CN" sz="2800" b="1" dirty="0">
                <a:solidFill>
                  <a:srgbClr val="033BED"/>
                </a:solidFill>
                <a:latin typeface="微软雅黑" panose="020B0503020204020204" pitchFamily="34" charset="-122"/>
                <a:ea typeface="微软雅黑" panose="020B0503020204020204" pitchFamily="34" charset="-122"/>
              </a:rPr>
              <a:t>(2)</a:t>
            </a:r>
            <a:r>
              <a:rPr kumimoji="1" lang="zh-CN" altLang="en-US" sz="2800" b="1" dirty="0">
                <a:solidFill>
                  <a:srgbClr val="033BED"/>
                </a:solidFill>
                <a:latin typeface="微软雅黑" panose="020B0503020204020204" pitchFamily="34" charset="-122"/>
                <a:ea typeface="微软雅黑" panose="020B0503020204020204" pitchFamily="34" charset="-122"/>
              </a:rPr>
              <a:t>加阈值的梯度输出</a:t>
            </a:r>
          </a:p>
        </p:txBody>
      </p:sp>
      <p:sp>
        <p:nvSpPr>
          <p:cNvPr id="4" name="矩形 3"/>
          <p:cNvSpPr/>
          <p:nvPr/>
        </p:nvSpPr>
        <p:spPr>
          <a:xfrm>
            <a:off x="408160" y="3209466"/>
            <a:ext cx="8663831" cy="1083630"/>
          </a:xfrm>
          <a:prstGeom prst="rect">
            <a:avLst/>
          </a:prstGeom>
        </p:spPr>
        <p:txBody>
          <a:bodyPr wrap="square">
            <a:spAutoFit/>
          </a:bodyPr>
          <a:lstStyle/>
          <a:p>
            <a:pPr algn="just" eaLnBrk="1" hangingPunct="1">
              <a:lnSpc>
                <a:spcPct val="125000"/>
              </a:lnSpc>
              <a:spcBef>
                <a:spcPct val="30000"/>
              </a:spcBef>
              <a:buFontTx/>
              <a:buNone/>
            </a:pPr>
            <a:r>
              <a:rPr kumimoji="1" lang="zh-CN" altLang="en-US" sz="2700" b="1" dirty="0">
                <a:latin typeface="微软雅黑" panose="020B0503020204020204" pitchFamily="34" charset="-122"/>
                <a:ea typeface="微软雅黑" panose="020B0503020204020204" pitchFamily="34" charset="-122"/>
              </a:rPr>
              <a:t>特点：适当选取阈值</a:t>
            </a:r>
            <a:r>
              <a:rPr kumimoji="1" lang="en-US" altLang="zh-CN" sz="2700" b="1" dirty="0">
                <a:latin typeface="微软雅黑" panose="020B0503020204020204" pitchFamily="34" charset="-122"/>
                <a:ea typeface="微软雅黑" panose="020B0503020204020204" pitchFamily="34" charset="-122"/>
              </a:rPr>
              <a:t>T</a:t>
            </a:r>
            <a:r>
              <a:rPr kumimoji="1" lang="zh-CN" altLang="en-US" sz="2700" b="1" dirty="0">
                <a:latin typeface="微软雅黑" panose="020B0503020204020204" pitchFamily="34" charset="-122"/>
                <a:ea typeface="微软雅黑" panose="020B0503020204020204" pitchFamily="34" charset="-122"/>
              </a:rPr>
              <a:t>，可使明显的边缘轮廓得到突出，又不会破坏原来灰度变化比较平缓的背景</a:t>
            </a:r>
            <a:r>
              <a:rPr lang="zh-CN" altLang="en-US" sz="2400" b="1" dirty="0"/>
              <a:t>。</a:t>
            </a:r>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43504" y="4625133"/>
            <a:ext cx="1916462" cy="2044227"/>
          </a:xfrm>
          <a:prstGeom prst="rect">
            <a:avLst/>
          </a:prstGeom>
        </p:spPr>
      </p:pic>
      <p:graphicFrame>
        <p:nvGraphicFramePr>
          <p:cNvPr id="7" name="对象 6"/>
          <p:cNvGraphicFramePr>
            <a:graphicFrameLocks noChangeAspect="1"/>
          </p:cNvGraphicFramePr>
          <p:nvPr>
            <p:extLst>
              <p:ext uri="{D42A27DB-BD31-4B8C-83A1-F6EECF244321}">
                <p14:modId xmlns:p14="http://schemas.microsoft.com/office/powerpoint/2010/main" val="3214371970"/>
              </p:ext>
            </p:extLst>
          </p:nvPr>
        </p:nvGraphicFramePr>
        <p:xfrm>
          <a:off x="2474913" y="2171700"/>
          <a:ext cx="3670300" cy="800100"/>
        </p:xfrm>
        <a:graphic>
          <a:graphicData uri="http://schemas.openxmlformats.org/presentationml/2006/ole">
            <mc:AlternateContent xmlns:mc="http://schemas.openxmlformats.org/markup-compatibility/2006">
              <mc:Choice xmlns:v="urn:schemas-microsoft-com:vml" Requires="v">
                <p:oleObj name="Equation" r:id="rId3" imgW="3670200" imgH="799920" progId="Equation.DSMT4">
                  <p:embed/>
                </p:oleObj>
              </mc:Choice>
              <mc:Fallback>
                <p:oleObj name="Equation" r:id="rId3" imgW="3670200" imgH="799920" progId="Equation.DSMT4">
                  <p:embed/>
                  <p:pic>
                    <p:nvPicPr>
                      <p:cNvPr id="0" name=""/>
                      <p:cNvPicPr/>
                      <p:nvPr/>
                    </p:nvPicPr>
                    <p:blipFill>
                      <a:blip r:embed="rId4"/>
                      <a:stretch>
                        <a:fillRect/>
                      </a:stretch>
                    </p:blipFill>
                    <p:spPr>
                      <a:xfrm>
                        <a:off x="2474913" y="2171700"/>
                        <a:ext cx="3670300" cy="800100"/>
                      </a:xfrm>
                      <a:prstGeom prst="rect">
                        <a:avLst/>
                      </a:prstGeom>
                    </p:spPr>
                  </p:pic>
                </p:oleObj>
              </mc:Fallback>
            </mc:AlternateContent>
          </a:graphicData>
        </a:graphic>
      </p:graphicFrame>
      <p:pic>
        <p:nvPicPr>
          <p:cNvPr id="10" name="图片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78256" y="4625133"/>
            <a:ext cx="1942016" cy="2044227"/>
          </a:xfrm>
          <a:prstGeom prst="rect">
            <a:avLst/>
          </a:prstGeom>
        </p:spPr>
      </p:pic>
    </p:spTree>
    <p:extLst>
      <p:ext uri="{BB962C8B-B14F-4D97-AF65-F5344CB8AC3E}">
        <p14:creationId xmlns:p14="http://schemas.microsoft.com/office/powerpoint/2010/main" val="1332414902"/>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323850" y="188913"/>
            <a:ext cx="7704534" cy="836612"/>
          </a:xfrm>
        </p:spPr>
        <p:txBody>
          <a:bodyPr/>
          <a:lstStyle/>
          <a:p>
            <a:pPr eaLnBrk="1" hangingPunct="1"/>
            <a:r>
              <a:rPr lang="zh-CN" altLang="en-US" sz="4400" dirty="0">
                <a:ea typeface="微软雅黑" pitchFamily="34" charset="-122"/>
              </a:rPr>
              <a:t>空域滤波增强</a:t>
            </a:r>
            <a:r>
              <a:rPr lang="en-US" altLang="zh-CN" sz="4400" dirty="0">
                <a:ea typeface="微软雅黑" pitchFamily="34" charset="-122"/>
              </a:rPr>
              <a:t>—</a:t>
            </a:r>
            <a:r>
              <a:rPr lang="zh-CN" altLang="en-US" sz="3500" dirty="0">
                <a:ea typeface="微软雅黑" pitchFamily="34" charset="-122"/>
              </a:rPr>
              <a:t>非线性锐化滤波器</a:t>
            </a:r>
          </a:p>
        </p:txBody>
      </p:sp>
      <p:sp>
        <p:nvSpPr>
          <p:cNvPr id="2" name="矩形 1"/>
          <p:cNvSpPr/>
          <p:nvPr/>
        </p:nvSpPr>
        <p:spPr>
          <a:xfrm>
            <a:off x="295503" y="1249596"/>
            <a:ext cx="3916457" cy="523220"/>
          </a:xfrm>
          <a:prstGeom prst="rect">
            <a:avLst/>
          </a:prstGeom>
        </p:spPr>
        <p:txBody>
          <a:bodyPr wrap="none">
            <a:spAutoFit/>
          </a:bodyPr>
          <a:lstStyle/>
          <a:p>
            <a:pPr algn="just" eaLnBrk="1" hangingPunct="1">
              <a:spcBef>
                <a:spcPct val="30000"/>
              </a:spcBef>
              <a:buFontTx/>
              <a:buNone/>
            </a:pPr>
            <a:r>
              <a:rPr kumimoji="1" lang="en-US" altLang="zh-CN" sz="2800" b="1" dirty="0">
                <a:solidFill>
                  <a:srgbClr val="033BED"/>
                </a:solidFill>
                <a:latin typeface="微软雅黑" panose="020B0503020204020204" pitchFamily="34" charset="-122"/>
                <a:ea typeface="微软雅黑" panose="020B0503020204020204" pitchFamily="34" charset="-122"/>
              </a:rPr>
              <a:t>(3)</a:t>
            </a:r>
            <a:r>
              <a:rPr kumimoji="1" lang="zh-CN" altLang="en-US" sz="2800" b="1" dirty="0">
                <a:solidFill>
                  <a:srgbClr val="033BED"/>
                </a:solidFill>
                <a:latin typeface="微软雅黑" panose="020B0503020204020204" pitchFamily="34" charset="-122"/>
                <a:ea typeface="微软雅黑" panose="020B0503020204020204" pitchFamily="34" charset="-122"/>
              </a:rPr>
              <a:t>边缘灰度规定化输出</a:t>
            </a:r>
          </a:p>
        </p:txBody>
      </p:sp>
      <mc:AlternateContent xmlns:mc="http://schemas.openxmlformats.org/markup-compatibility/2006" xmlns:a14="http://schemas.microsoft.com/office/drawing/2010/main">
        <mc:Choice Requires="a14">
          <p:sp>
            <p:nvSpPr>
              <p:cNvPr id="4" name="矩形 3"/>
              <p:cNvSpPr/>
              <p:nvPr/>
            </p:nvSpPr>
            <p:spPr>
              <a:xfrm>
                <a:off x="408160" y="3209466"/>
                <a:ext cx="8663831" cy="564257"/>
              </a:xfrm>
              <a:prstGeom prst="rect">
                <a:avLst/>
              </a:prstGeom>
            </p:spPr>
            <p:txBody>
              <a:bodyPr wrap="square">
                <a:spAutoFit/>
              </a:bodyPr>
              <a:lstStyle/>
              <a:p>
                <a:pPr algn="just" eaLnBrk="1" hangingPunct="1">
                  <a:lnSpc>
                    <a:spcPct val="125000"/>
                  </a:lnSpc>
                  <a:spcBef>
                    <a:spcPct val="30000"/>
                  </a:spcBef>
                  <a:buFontTx/>
                  <a:buNone/>
                </a:pPr>
                <a:r>
                  <a:rPr kumimoji="1" lang="zh-CN" altLang="en-US" sz="2700" b="1" dirty="0">
                    <a:latin typeface="微软雅黑" panose="020B0503020204020204" pitchFamily="34" charset="-122"/>
                    <a:ea typeface="微软雅黑" panose="020B0503020204020204" pitchFamily="34" charset="-122"/>
                  </a:rPr>
                  <a:t>特点：将明显边缘用一固定的灰度级</a:t>
                </a:r>
                <a14:m>
                  <m:oMath xmlns:m="http://schemas.openxmlformats.org/officeDocument/2006/math">
                    <m:sSub>
                      <m:sSubPr>
                        <m:ctrlPr>
                          <a:rPr kumimoji="1" lang="en-US" altLang="zh-CN" sz="2700" b="1" i="1" smtClean="0">
                            <a:latin typeface="Cambria Math" panose="02040503050406030204" pitchFamily="18" charset="0"/>
                            <a:ea typeface="微软雅黑" panose="020B0503020204020204" pitchFamily="34" charset="-122"/>
                          </a:rPr>
                        </m:ctrlPr>
                      </m:sSubPr>
                      <m:e>
                        <m:r>
                          <a:rPr kumimoji="1" lang="en-US" altLang="zh-CN" sz="2700" b="1" i="1">
                            <a:latin typeface="Cambria Math" panose="02040503050406030204" pitchFamily="18" charset="0"/>
                            <a:ea typeface="微软雅黑" panose="020B0503020204020204" pitchFamily="34" charset="-122"/>
                          </a:rPr>
                          <m:t>𝑳</m:t>
                        </m:r>
                      </m:e>
                      <m:sub>
                        <m:r>
                          <a:rPr kumimoji="1" lang="en-US" altLang="zh-CN" sz="2700" b="1" i="1" smtClean="0">
                            <a:latin typeface="Cambria Math" panose="02040503050406030204" pitchFamily="18" charset="0"/>
                            <a:ea typeface="微软雅黑" panose="020B0503020204020204" pitchFamily="34" charset="-122"/>
                          </a:rPr>
                          <m:t>𝑮</m:t>
                        </m:r>
                      </m:sub>
                    </m:sSub>
                  </m:oMath>
                </a14:m>
                <a:r>
                  <a:rPr kumimoji="1" lang="zh-CN" altLang="en-US" sz="2700" b="1" dirty="0">
                    <a:latin typeface="微软雅黑" panose="020B0503020204020204" pitchFamily="34" charset="-122"/>
                    <a:ea typeface="微软雅黑" panose="020B0503020204020204" pitchFamily="34" charset="-122"/>
                  </a:rPr>
                  <a:t>来表现</a:t>
                </a:r>
                <a:r>
                  <a:rPr lang="zh-CN" altLang="en-US" sz="2400" b="1" dirty="0"/>
                  <a:t>。</a:t>
                </a:r>
              </a:p>
            </p:txBody>
          </p:sp>
        </mc:Choice>
        <mc:Fallback xmlns="">
          <p:sp>
            <p:nvSpPr>
              <p:cNvPr id="4" name="矩形 3"/>
              <p:cNvSpPr>
                <a:spLocks noRot="1" noChangeAspect="1" noMove="1" noResize="1" noEditPoints="1" noAdjustHandles="1" noChangeArrowheads="1" noChangeShapeType="1" noTextEdit="1"/>
              </p:cNvSpPr>
              <p:nvPr/>
            </p:nvSpPr>
            <p:spPr>
              <a:xfrm>
                <a:off x="408160" y="3209466"/>
                <a:ext cx="8663831" cy="564257"/>
              </a:xfrm>
              <a:prstGeom prst="rect">
                <a:avLst/>
              </a:prstGeom>
              <a:blipFill rotWithShape="0">
                <a:blip r:embed="rId3"/>
                <a:stretch>
                  <a:fillRect l="-1337" b="-27957"/>
                </a:stretch>
              </a:blipFill>
            </p:spPr>
            <p:txBody>
              <a:bodyPr/>
              <a:lstStyle/>
              <a:p>
                <a:r>
                  <a:rPr lang="zh-CN" altLang="en-US">
                    <a:noFill/>
                  </a:rPr>
                  <a:t> </a:t>
                </a:r>
              </a:p>
            </p:txBody>
          </p:sp>
        </mc:Fallback>
      </mc:AlternateContent>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43504" y="4437112"/>
            <a:ext cx="1916462" cy="2044227"/>
          </a:xfrm>
          <a:prstGeom prst="rect">
            <a:avLst/>
          </a:prstGeom>
        </p:spPr>
      </p:pic>
      <p:graphicFrame>
        <p:nvGraphicFramePr>
          <p:cNvPr id="7" name="对象 6"/>
          <p:cNvGraphicFramePr>
            <a:graphicFrameLocks noChangeAspect="1"/>
          </p:cNvGraphicFramePr>
          <p:nvPr>
            <p:extLst>
              <p:ext uri="{D42A27DB-BD31-4B8C-83A1-F6EECF244321}">
                <p14:modId xmlns:p14="http://schemas.microsoft.com/office/powerpoint/2010/main" val="1919319441"/>
              </p:ext>
            </p:extLst>
          </p:nvPr>
        </p:nvGraphicFramePr>
        <p:xfrm>
          <a:off x="2328863" y="2023244"/>
          <a:ext cx="3962400" cy="901700"/>
        </p:xfrm>
        <a:graphic>
          <a:graphicData uri="http://schemas.openxmlformats.org/presentationml/2006/ole">
            <mc:AlternateContent xmlns:mc="http://schemas.openxmlformats.org/markup-compatibility/2006">
              <mc:Choice xmlns:v="urn:schemas-microsoft-com:vml" Requires="v">
                <p:oleObj name="Equation" r:id="rId5" imgW="3962160" imgH="901440" progId="Equation.DSMT4">
                  <p:embed/>
                </p:oleObj>
              </mc:Choice>
              <mc:Fallback>
                <p:oleObj name="Equation" r:id="rId5" imgW="3962160" imgH="901440" progId="Equation.DSMT4">
                  <p:embed/>
                  <p:pic>
                    <p:nvPicPr>
                      <p:cNvPr id="0" name=""/>
                      <p:cNvPicPr/>
                      <p:nvPr/>
                    </p:nvPicPr>
                    <p:blipFill>
                      <a:blip r:embed="rId6"/>
                      <a:stretch>
                        <a:fillRect/>
                      </a:stretch>
                    </p:blipFill>
                    <p:spPr>
                      <a:xfrm>
                        <a:off x="2328863" y="2023244"/>
                        <a:ext cx="3962400" cy="901700"/>
                      </a:xfrm>
                      <a:prstGeom prst="rect">
                        <a:avLst/>
                      </a:prstGeom>
                    </p:spPr>
                  </p:pic>
                </p:oleObj>
              </mc:Fallback>
            </mc:AlternateContent>
          </a:graphicData>
        </a:graphic>
      </p:graphicFrame>
      <p:pic>
        <p:nvPicPr>
          <p:cNvPr id="3" name="图片 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148064" y="4437112"/>
            <a:ext cx="1924981" cy="2044227"/>
          </a:xfrm>
          <a:prstGeom prst="rect">
            <a:avLst/>
          </a:prstGeom>
        </p:spPr>
      </p:pic>
    </p:spTree>
    <p:extLst>
      <p:ext uri="{BB962C8B-B14F-4D97-AF65-F5344CB8AC3E}">
        <p14:creationId xmlns:p14="http://schemas.microsoft.com/office/powerpoint/2010/main" val="955082488"/>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323850" y="188913"/>
            <a:ext cx="7704534" cy="836612"/>
          </a:xfrm>
        </p:spPr>
        <p:txBody>
          <a:bodyPr/>
          <a:lstStyle/>
          <a:p>
            <a:pPr eaLnBrk="1" hangingPunct="1"/>
            <a:r>
              <a:rPr lang="zh-CN" altLang="en-US" sz="4400" dirty="0">
                <a:ea typeface="微软雅黑" pitchFamily="34" charset="-122"/>
              </a:rPr>
              <a:t>空域滤波增强</a:t>
            </a:r>
            <a:r>
              <a:rPr lang="en-US" altLang="zh-CN" sz="4400" dirty="0">
                <a:ea typeface="微软雅黑" pitchFamily="34" charset="-122"/>
              </a:rPr>
              <a:t>—</a:t>
            </a:r>
            <a:r>
              <a:rPr lang="zh-CN" altLang="en-US" sz="3500" dirty="0">
                <a:ea typeface="微软雅黑" pitchFamily="34" charset="-122"/>
              </a:rPr>
              <a:t>非线性锐化滤波器</a:t>
            </a:r>
          </a:p>
        </p:txBody>
      </p:sp>
      <p:sp>
        <p:nvSpPr>
          <p:cNvPr id="2" name="矩形 1"/>
          <p:cNvSpPr/>
          <p:nvPr/>
        </p:nvSpPr>
        <p:spPr>
          <a:xfrm>
            <a:off x="295503" y="1249596"/>
            <a:ext cx="3916457" cy="523220"/>
          </a:xfrm>
          <a:prstGeom prst="rect">
            <a:avLst/>
          </a:prstGeom>
        </p:spPr>
        <p:txBody>
          <a:bodyPr wrap="none">
            <a:spAutoFit/>
          </a:bodyPr>
          <a:lstStyle/>
          <a:p>
            <a:pPr algn="just" eaLnBrk="1" hangingPunct="1">
              <a:spcBef>
                <a:spcPct val="30000"/>
              </a:spcBef>
              <a:buFontTx/>
              <a:buNone/>
            </a:pPr>
            <a:r>
              <a:rPr kumimoji="1" lang="en-US" altLang="zh-CN" sz="2800" b="1" dirty="0">
                <a:solidFill>
                  <a:srgbClr val="033BED"/>
                </a:solidFill>
                <a:latin typeface="微软雅黑" panose="020B0503020204020204" pitchFamily="34" charset="-122"/>
                <a:ea typeface="微软雅黑" panose="020B0503020204020204" pitchFamily="34" charset="-122"/>
              </a:rPr>
              <a:t>(4)</a:t>
            </a:r>
            <a:r>
              <a:rPr kumimoji="1" lang="zh-CN" altLang="en-US" sz="2800" b="1" dirty="0">
                <a:solidFill>
                  <a:srgbClr val="033BED"/>
                </a:solidFill>
                <a:latin typeface="微软雅黑" panose="020B0503020204020204" pitchFamily="34" charset="-122"/>
                <a:ea typeface="微软雅黑" panose="020B0503020204020204" pitchFamily="34" charset="-122"/>
              </a:rPr>
              <a:t>边缘灰度规定化输出</a:t>
            </a:r>
          </a:p>
        </p:txBody>
      </p:sp>
      <mc:AlternateContent xmlns:mc="http://schemas.openxmlformats.org/markup-compatibility/2006" xmlns:a14="http://schemas.microsoft.com/office/drawing/2010/main">
        <mc:Choice Requires="a14">
          <p:sp>
            <p:nvSpPr>
              <p:cNvPr id="4" name="矩形 3"/>
              <p:cNvSpPr/>
              <p:nvPr/>
            </p:nvSpPr>
            <p:spPr>
              <a:xfrm>
                <a:off x="408160" y="3209466"/>
                <a:ext cx="8663831" cy="564257"/>
              </a:xfrm>
              <a:prstGeom prst="rect">
                <a:avLst/>
              </a:prstGeom>
            </p:spPr>
            <p:txBody>
              <a:bodyPr wrap="square">
                <a:spAutoFit/>
              </a:bodyPr>
              <a:lstStyle/>
              <a:p>
                <a:pPr algn="just" eaLnBrk="1" hangingPunct="1">
                  <a:lnSpc>
                    <a:spcPct val="125000"/>
                  </a:lnSpc>
                  <a:spcBef>
                    <a:spcPct val="30000"/>
                  </a:spcBef>
                  <a:buFontTx/>
                  <a:buNone/>
                </a:pPr>
                <a:r>
                  <a:rPr kumimoji="1" lang="zh-CN" altLang="en-US" sz="2700" b="1" dirty="0">
                    <a:latin typeface="微软雅黑" panose="020B0503020204020204" pitchFamily="34" charset="-122"/>
                    <a:ea typeface="微软雅黑" panose="020B0503020204020204" pitchFamily="34" charset="-122"/>
                  </a:rPr>
                  <a:t>特点：将背景用一个固定的灰度级</a:t>
                </a:r>
                <a14:m>
                  <m:oMath xmlns:m="http://schemas.openxmlformats.org/officeDocument/2006/math">
                    <m:sSub>
                      <m:sSubPr>
                        <m:ctrlPr>
                          <a:rPr kumimoji="1" lang="en-US" altLang="zh-CN" sz="2700" b="1" i="1" smtClean="0">
                            <a:latin typeface="Cambria Math" panose="02040503050406030204" pitchFamily="18" charset="0"/>
                            <a:ea typeface="微软雅黑" panose="020B0503020204020204" pitchFamily="34" charset="-122"/>
                          </a:rPr>
                        </m:ctrlPr>
                      </m:sSubPr>
                      <m:e>
                        <m:r>
                          <a:rPr kumimoji="1" lang="en-US" altLang="zh-CN" sz="2700" b="1" i="1">
                            <a:latin typeface="Cambria Math" panose="02040503050406030204" pitchFamily="18" charset="0"/>
                            <a:ea typeface="微软雅黑" panose="020B0503020204020204" pitchFamily="34" charset="-122"/>
                          </a:rPr>
                          <m:t>𝑳</m:t>
                        </m:r>
                      </m:e>
                      <m:sub>
                        <m:r>
                          <a:rPr kumimoji="1" lang="en-US" altLang="zh-CN" sz="2700" b="1" i="1" smtClean="0">
                            <a:latin typeface="Cambria Math" panose="02040503050406030204" pitchFamily="18" charset="0"/>
                            <a:ea typeface="微软雅黑" panose="020B0503020204020204" pitchFamily="34" charset="-122"/>
                          </a:rPr>
                          <m:t>𝑩</m:t>
                        </m:r>
                      </m:sub>
                    </m:sSub>
                  </m:oMath>
                </a14:m>
                <a:r>
                  <a:rPr kumimoji="1" lang="zh-CN" altLang="en-US" sz="2700" b="1" dirty="0">
                    <a:latin typeface="微软雅黑" panose="020B0503020204020204" pitchFamily="34" charset="-122"/>
                    <a:ea typeface="微软雅黑" panose="020B0503020204020204" pitchFamily="34" charset="-122"/>
                  </a:rPr>
                  <a:t>来表现</a:t>
                </a:r>
                <a:r>
                  <a:rPr lang="zh-CN" altLang="en-US" sz="2400" b="1" dirty="0"/>
                  <a:t>。</a:t>
                </a:r>
              </a:p>
            </p:txBody>
          </p:sp>
        </mc:Choice>
        <mc:Fallback xmlns="">
          <p:sp>
            <p:nvSpPr>
              <p:cNvPr id="4" name="矩形 3"/>
              <p:cNvSpPr>
                <a:spLocks noRot="1" noChangeAspect="1" noMove="1" noResize="1" noEditPoints="1" noAdjustHandles="1" noChangeArrowheads="1" noChangeShapeType="1" noTextEdit="1"/>
              </p:cNvSpPr>
              <p:nvPr/>
            </p:nvSpPr>
            <p:spPr>
              <a:xfrm>
                <a:off x="408160" y="3209466"/>
                <a:ext cx="8663831" cy="564257"/>
              </a:xfrm>
              <a:prstGeom prst="rect">
                <a:avLst/>
              </a:prstGeom>
              <a:blipFill rotWithShape="0">
                <a:blip r:embed="rId3"/>
                <a:stretch>
                  <a:fillRect l="-1337" b="-27957"/>
                </a:stretch>
              </a:blipFill>
            </p:spPr>
            <p:txBody>
              <a:bodyPr/>
              <a:lstStyle/>
              <a:p>
                <a:r>
                  <a:rPr lang="zh-CN" altLang="en-US">
                    <a:noFill/>
                  </a:rPr>
                  <a:t> </a:t>
                </a:r>
              </a:p>
            </p:txBody>
          </p:sp>
        </mc:Fallback>
      </mc:AlternateContent>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79712" y="4293096"/>
            <a:ext cx="1916462" cy="2044227"/>
          </a:xfrm>
          <a:prstGeom prst="rect">
            <a:avLst/>
          </a:prstGeom>
        </p:spPr>
      </p:pic>
      <p:graphicFrame>
        <p:nvGraphicFramePr>
          <p:cNvPr id="7" name="对象 6"/>
          <p:cNvGraphicFramePr>
            <a:graphicFrameLocks noChangeAspect="1"/>
          </p:cNvGraphicFramePr>
          <p:nvPr>
            <p:extLst>
              <p:ext uri="{D42A27DB-BD31-4B8C-83A1-F6EECF244321}">
                <p14:modId xmlns:p14="http://schemas.microsoft.com/office/powerpoint/2010/main" val="905530809"/>
              </p:ext>
            </p:extLst>
          </p:nvPr>
        </p:nvGraphicFramePr>
        <p:xfrm>
          <a:off x="2233613" y="2016125"/>
          <a:ext cx="4152900" cy="914400"/>
        </p:xfrm>
        <a:graphic>
          <a:graphicData uri="http://schemas.openxmlformats.org/presentationml/2006/ole">
            <mc:AlternateContent xmlns:mc="http://schemas.openxmlformats.org/markup-compatibility/2006">
              <mc:Choice xmlns:v="urn:schemas-microsoft-com:vml" Requires="v">
                <p:oleObj name="Equation" r:id="rId5" imgW="4152600" imgH="914400" progId="Equation.DSMT4">
                  <p:embed/>
                </p:oleObj>
              </mc:Choice>
              <mc:Fallback>
                <p:oleObj name="Equation" r:id="rId5" imgW="4152600" imgH="914400" progId="Equation.DSMT4">
                  <p:embed/>
                  <p:pic>
                    <p:nvPicPr>
                      <p:cNvPr id="0" name=""/>
                      <p:cNvPicPr/>
                      <p:nvPr/>
                    </p:nvPicPr>
                    <p:blipFill>
                      <a:blip r:embed="rId6"/>
                      <a:stretch>
                        <a:fillRect/>
                      </a:stretch>
                    </p:blipFill>
                    <p:spPr>
                      <a:xfrm>
                        <a:off x="2233613" y="2016125"/>
                        <a:ext cx="4152900" cy="914400"/>
                      </a:xfrm>
                      <a:prstGeom prst="rect">
                        <a:avLst/>
                      </a:prstGeom>
                    </p:spPr>
                  </p:pic>
                </p:oleObj>
              </mc:Fallback>
            </mc:AlternateContent>
          </a:graphicData>
        </a:graphic>
      </p:graphicFrame>
      <p:pic>
        <p:nvPicPr>
          <p:cNvPr id="6" name="图片 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86774" y="4293096"/>
            <a:ext cx="1933498" cy="2044227"/>
          </a:xfrm>
          <a:prstGeom prst="rect">
            <a:avLst/>
          </a:prstGeom>
        </p:spPr>
      </p:pic>
    </p:spTree>
    <p:extLst>
      <p:ext uri="{BB962C8B-B14F-4D97-AF65-F5344CB8AC3E}">
        <p14:creationId xmlns:p14="http://schemas.microsoft.com/office/powerpoint/2010/main" val="3919999456"/>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323850" y="188913"/>
            <a:ext cx="7704534" cy="836612"/>
          </a:xfrm>
        </p:spPr>
        <p:txBody>
          <a:bodyPr/>
          <a:lstStyle/>
          <a:p>
            <a:pPr eaLnBrk="1" hangingPunct="1"/>
            <a:r>
              <a:rPr lang="zh-CN" altLang="en-US" sz="4400" dirty="0">
                <a:ea typeface="微软雅黑" pitchFamily="34" charset="-122"/>
              </a:rPr>
              <a:t>空域滤波增强</a:t>
            </a:r>
            <a:r>
              <a:rPr lang="en-US" altLang="zh-CN" sz="4400" dirty="0">
                <a:ea typeface="微软雅黑" pitchFamily="34" charset="-122"/>
              </a:rPr>
              <a:t>—</a:t>
            </a:r>
            <a:r>
              <a:rPr lang="zh-CN" altLang="en-US" sz="3500" dirty="0">
                <a:ea typeface="微软雅黑" pitchFamily="34" charset="-122"/>
              </a:rPr>
              <a:t>非线性锐化滤波器</a:t>
            </a:r>
          </a:p>
        </p:txBody>
      </p:sp>
      <p:sp>
        <p:nvSpPr>
          <p:cNvPr id="2" name="矩形 1"/>
          <p:cNvSpPr/>
          <p:nvPr/>
        </p:nvSpPr>
        <p:spPr>
          <a:xfrm>
            <a:off x="467544" y="1249596"/>
            <a:ext cx="2839239" cy="523220"/>
          </a:xfrm>
          <a:prstGeom prst="rect">
            <a:avLst/>
          </a:prstGeom>
        </p:spPr>
        <p:txBody>
          <a:bodyPr wrap="none">
            <a:spAutoFit/>
          </a:bodyPr>
          <a:lstStyle/>
          <a:p>
            <a:pPr algn="just" eaLnBrk="1" hangingPunct="1">
              <a:spcBef>
                <a:spcPct val="30000"/>
              </a:spcBef>
              <a:buFontTx/>
              <a:buNone/>
            </a:pPr>
            <a:r>
              <a:rPr kumimoji="1" lang="en-US" altLang="zh-CN" sz="2800" b="1" dirty="0">
                <a:solidFill>
                  <a:srgbClr val="033BED"/>
                </a:solidFill>
                <a:latin typeface="微软雅黑" panose="020B0503020204020204" pitchFamily="34" charset="-122"/>
                <a:ea typeface="微软雅黑" panose="020B0503020204020204" pitchFamily="34" charset="-122"/>
              </a:rPr>
              <a:t>(5)</a:t>
            </a:r>
            <a:r>
              <a:rPr kumimoji="1" lang="zh-CN" altLang="en-US" sz="2800" b="1" dirty="0">
                <a:solidFill>
                  <a:srgbClr val="033BED"/>
                </a:solidFill>
                <a:latin typeface="微软雅黑" panose="020B0503020204020204" pitchFamily="34" charset="-122"/>
                <a:ea typeface="微软雅黑" panose="020B0503020204020204" pitchFamily="34" charset="-122"/>
              </a:rPr>
              <a:t>二值图像输出</a:t>
            </a:r>
          </a:p>
        </p:txBody>
      </p:sp>
      <mc:AlternateContent xmlns:mc="http://schemas.openxmlformats.org/markup-compatibility/2006" xmlns:a14="http://schemas.microsoft.com/office/drawing/2010/main">
        <mc:Choice Requires="a14">
          <p:sp>
            <p:nvSpPr>
              <p:cNvPr id="4" name="矩形 3"/>
              <p:cNvSpPr/>
              <p:nvPr/>
            </p:nvSpPr>
            <p:spPr>
              <a:xfrm>
                <a:off x="408160" y="3209466"/>
                <a:ext cx="8663831" cy="564257"/>
              </a:xfrm>
              <a:prstGeom prst="rect">
                <a:avLst/>
              </a:prstGeom>
            </p:spPr>
            <p:txBody>
              <a:bodyPr wrap="square">
                <a:spAutoFit/>
              </a:bodyPr>
              <a:lstStyle/>
              <a:p>
                <a:pPr algn="just" eaLnBrk="1" hangingPunct="1">
                  <a:lnSpc>
                    <a:spcPct val="125000"/>
                  </a:lnSpc>
                  <a:spcBef>
                    <a:spcPct val="30000"/>
                  </a:spcBef>
                  <a:buFontTx/>
                  <a:buNone/>
                </a:pPr>
                <a:r>
                  <a:rPr kumimoji="1" lang="zh-CN" altLang="en-US" sz="2700" b="1" dirty="0">
                    <a:latin typeface="微软雅黑" panose="020B0503020204020204" pitchFamily="34" charset="-122"/>
                    <a:ea typeface="微软雅黑" panose="020B0503020204020204" pitchFamily="34" charset="-122"/>
                  </a:rPr>
                  <a:t>特点：将明显边缘和背景分别用灰度级</a:t>
                </a:r>
                <a14:m>
                  <m:oMath xmlns:m="http://schemas.openxmlformats.org/officeDocument/2006/math">
                    <m:sSub>
                      <m:sSubPr>
                        <m:ctrlPr>
                          <a:rPr kumimoji="1" lang="en-US" altLang="zh-CN" sz="2700" b="1" i="1">
                            <a:latin typeface="Cambria Math" panose="02040503050406030204" pitchFamily="18" charset="0"/>
                            <a:ea typeface="微软雅黑" panose="020B0503020204020204" pitchFamily="34" charset="-122"/>
                          </a:rPr>
                        </m:ctrlPr>
                      </m:sSubPr>
                      <m:e>
                        <m:r>
                          <a:rPr kumimoji="1" lang="en-US" altLang="zh-CN" sz="2700" b="1" i="1">
                            <a:latin typeface="Cambria Math" panose="02040503050406030204" pitchFamily="18" charset="0"/>
                            <a:ea typeface="微软雅黑" panose="020B0503020204020204" pitchFamily="34" charset="-122"/>
                          </a:rPr>
                          <m:t>𝑳</m:t>
                        </m:r>
                      </m:e>
                      <m:sub>
                        <m:r>
                          <a:rPr kumimoji="1" lang="en-US" altLang="zh-CN" sz="2700" b="1" i="1">
                            <a:latin typeface="Cambria Math" panose="02040503050406030204" pitchFamily="18" charset="0"/>
                            <a:ea typeface="微软雅黑" panose="020B0503020204020204" pitchFamily="34" charset="-122"/>
                          </a:rPr>
                          <m:t>𝑮</m:t>
                        </m:r>
                      </m:sub>
                    </m:sSub>
                  </m:oMath>
                </a14:m>
                <a:r>
                  <a:rPr kumimoji="1" lang="zh-CN" altLang="en-US" sz="2700" b="1" dirty="0">
                    <a:latin typeface="微软雅黑" panose="020B0503020204020204" pitchFamily="34" charset="-122"/>
                    <a:ea typeface="微软雅黑" panose="020B0503020204020204" pitchFamily="34" charset="-122"/>
                  </a:rPr>
                  <a:t>和</a:t>
                </a:r>
                <a14:m>
                  <m:oMath xmlns:m="http://schemas.openxmlformats.org/officeDocument/2006/math">
                    <m:sSub>
                      <m:sSubPr>
                        <m:ctrlPr>
                          <a:rPr kumimoji="1" lang="en-US" altLang="zh-CN" sz="2700" b="1" i="1" smtClean="0">
                            <a:latin typeface="Cambria Math" panose="02040503050406030204" pitchFamily="18" charset="0"/>
                            <a:ea typeface="微软雅黑" panose="020B0503020204020204" pitchFamily="34" charset="-122"/>
                          </a:rPr>
                        </m:ctrlPr>
                      </m:sSubPr>
                      <m:e>
                        <m:r>
                          <a:rPr kumimoji="1" lang="en-US" altLang="zh-CN" sz="2700" b="1" i="1">
                            <a:latin typeface="Cambria Math" panose="02040503050406030204" pitchFamily="18" charset="0"/>
                            <a:ea typeface="微软雅黑" panose="020B0503020204020204" pitchFamily="34" charset="-122"/>
                          </a:rPr>
                          <m:t>𝑳</m:t>
                        </m:r>
                      </m:e>
                      <m:sub>
                        <m:r>
                          <a:rPr kumimoji="1" lang="en-US" altLang="zh-CN" sz="2700" b="1" i="1" smtClean="0">
                            <a:latin typeface="Cambria Math" panose="02040503050406030204" pitchFamily="18" charset="0"/>
                            <a:ea typeface="微软雅黑" panose="020B0503020204020204" pitchFamily="34" charset="-122"/>
                          </a:rPr>
                          <m:t>𝑩</m:t>
                        </m:r>
                      </m:sub>
                    </m:sSub>
                  </m:oMath>
                </a14:m>
                <a:r>
                  <a:rPr lang="zh-CN" altLang="en-US" sz="2400" b="1" dirty="0"/>
                  <a:t>。</a:t>
                </a:r>
              </a:p>
            </p:txBody>
          </p:sp>
        </mc:Choice>
        <mc:Fallback xmlns="">
          <p:sp>
            <p:nvSpPr>
              <p:cNvPr id="4" name="矩形 3"/>
              <p:cNvSpPr>
                <a:spLocks noRot="1" noChangeAspect="1" noMove="1" noResize="1" noEditPoints="1" noAdjustHandles="1" noChangeArrowheads="1" noChangeShapeType="1" noTextEdit="1"/>
              </p:cNvSpPr>
              <p:nvPr/>
            </p:nvSpPr>
            <p:spPr>
              <a:xfrm>
                <a:off x="408160" y="3209466"/>
                <a:ext cx="8663831" cy="564257"/>
              </a:xfrm>
              <a:prstGeom prst="rect">
                <a:avLst/>
              </a:prstGeom>
              <a:blipFill rotWithShape="0">
                <a:blip r:embed="rId3"/>
                <a:stretch>
                  <a:fillRect l="-1337" b="-27957"/>
                </a:stretch>
              </a:blipFill>
            </p:spPr>
            <p:txBody>
              <a:bodyPr/>
              <a:lstStyle/>
              <a:p>
                <a:r>
                  <a:rPr lang="zh-CN" altLang="en-US">
                    <a:noFill/>
                  </a:rPr>
                  <a:t> </a:t>
                </a:r>
              </a:p>
            </p:txBody>
          </p:sp>
        </mc:Fallback>
      </mc:AlternateContent>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79712" y="4293096"/>
            <a:ext cx="1916462" cy="2044227"/>
          </a:xfrm>
          <a:prstGeom prst="rect">
            <a:avLst/>
          </a:prstGeom>
        </p:spPr>
      </p:pic>
      <p:graphicFrame>
        <p:nvGraphicFramePr>
          <p:cNvPr id="7" name="对象 6"/>
          <p:cNvGraphicFramePr>
            <a:graphicFrameLocks noChangeAspect="1"/>
          </p:cNvGraphicFramePr>
          <p:nvPr>
            <p:extLst>
              <p:ext uri="{D42A27DB-BD31-4B8C-83A1-F6EECF244321}">
                <p14:modId xmlns:p14="http://schemas.microsoft.com/office/powerpoint/2010/main" val="1412015522"/>
              </p:ext>
            </p:extLst>
          </p:nvPr>
        </p:nvGraphicFramePr>
        <p:xfrm>
          <a:off x="2595563" y="2016125"/>
          <a:ext cx="3429000" cy="914400"/>
        </p:xfrm>
        <a:graphic>
          <a:graphicData uri="http://schemas.openxmlformats.org/presentationml/2006/ole">
            <mc:AlternateContent xmlns:mc="http://schemas.openxmlformats.org/markup-compatibility/2006">
              <mc:Choice xmlns:v="urn:schemas-microsoft-com:vml" Requires="v">
                <p:oleObj name="Equation" r:id="rId5" imgW="3429000" imgH="914400" progId="Equation.DSMT4">
                  <p:embed/>
                </p:oleObj>
              </mc:Choice>
              <mc:Fallback>
                <p:oleObj name="Equation" r:id="rId5" imgW="3429000" imgH="914400" progId="Equation.DSMT4">
                  <p:embed/>
                  <p:pic>
                    <p:nvPicPr>
                      <p:cNvPr id="0" name=""/>
                      <p:cNvPicPr/>
                      <p:nvPr/>
                    </p:nvPicPr>
                    <p:blipFill>
                      <a:blip r:embed="rId6"/>
                      <a:stretch>
                        <a:fillRect/>
                      </a:stretch>
                    </p:blipFill>
                    <p:spPr>
                      <a:xfrm>
                        <a:off x="2595563" y="2016125"/>
                        <a:ext cx="3429000" cy="914400"/>
                      </a:xfrm>
                      <a:prstGeom prst="rect">
                        <a:avLst/>
                      </a:prstGeom>
                    </p:spPr>
                  </p:pic>
                </p:oleObj>
              </mc:Fallback>
            </mc:AlternateContent>
          </a:graphicData>
        </a:graphic>
      </p:graphicFrame>
      <p:pic>
        <p:nvPicPr>
          <p:cNvPr id="3" name="图片 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148064" y="4293096"/>
            <a:ext cx="1916993" cy="2044227"/>
          </a:xfrm>
          <a:prstGeom prst="rect">
            <a:avLst/>
          </a:prstGeom>
        </p:spPr>
      </p:pic>
    </p:spTree>
    <p:extLst>
      <p:ext uri="{BB962C8B-B14F-4D97-AF65-F5344CB8AC3E}">
        <p14:creationId xmlns:p14="http://schemas.microsoft.com/office/powerpoint/2010/main" val="2283960941"/>
      </p:ext>
    </p:extLst>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323850" y="188913"/>
            <a:ext cx="7704534" cy="836612"/>
          </a:xfrm>
        </p:spPr>
        <p:txBody>
          <a:bodyPr/>
          <a:lstStyle/>
          <a:p>
            <a:pPr eaLnBrk="1" hangingPunct="1"/>
            <a:r>
              <a:rPr lang="zh-CN" altLang="en-US" sz="4400" dirty="0">
                <a:ea typeface="微软雅黑" pitchFamily="34" charset="-122"/>
              </a:rPr>
              <a:t>空域滤波增强</a:t>
            </a:r>
            <a:r>
              <a:rPr lang="en-US" altLang="zh-CN" sz="4400" dirty="0">
                <a:ea typeface="微软雅黑" pitchFamily="34" charset="-122"/>
              </a:rPr>
              <a:t>—</a:t>
            </a:r>
            <a:r>
              <a:rPr lang="zh-CN" altLang="en-US" sz="3500" dirty="0">
                <a:ea typeface="微软雅黑" pitchFamily="34" charset="-122"/>
              </a:rPr>
              <a:t>非线性锐化滤波器</a:t>
            </a:r>
          </a:p>
        </p:txBody>
      </p:sp>
      <p:sp>
        <p:nvSpPr>
          <p:cNvPr id="2" name="矩形 1"/>
          <p:cNvSpPr/>
          <p:nvPr/>
        </p:nvSpPr>
        <p:spPr>
          <a:xfrm>
            <a:off x="398654" y="1249596"/>
            <a:ext cx="2589170" cy="523220"/>
          </a:xfrm>
          <a:prstGeom prst="rect">
            <a:avLst/>
          </a:prstGeom>
        </p:spPr>
        <p:txBody>
          <a:bodyPr wrap="none">
            <a:spAutoFit/>
          </a:bodyPr>
          <a:lstStyle/>
          <a:p>
            <a:pPr algn="just" eaLnBrk="1" hangingPunct="1">
              <a:spcBef>
                <a:spcPct val="30000"/>
              </a:spcBef>
              <a:buFontTx/>
              <a:buNone/>
            </a:pPr>
            <a:r>
              <a:rPr kumimoji="1" lang="en-US" altLang="zh-CN" sz="2800" b="1" dirty="0" err="1">
                <a:solidFill>
                  <a:srgbClr val="033BED"/>
                </a:solidFill>
                <a:latin typeface="微软雅黑" panose="020B0503020204020204" pitchFamily="34" charset="-122"/>
                <a:ea typeface="微软雅黑" panose="020B0503020204020204" pitchFamily="34" charset="-122"/>
              </a:rPr>
              <a:t>Laplacian</a:t>
            </a:r>
            <a:r>
              <a:rPr kumimoji="1" lang="zh-CN" altLang="en-US" sz="2800" b="1" dirty="0">
                <a:solidFill>
                  <a:srgbClr val="033BED"/>
                </a:solidFill>
                <a:latin typeface="微软雅黑" panose="020B0503020204020204" pitchFamily="34" charset="-122"/>
                <a:ea typeface="微软雅黑" panose="020B0503020204020204" pitchFamily="34" charset="-122"/>
              </a:rPr>
              <a:t>算子</a:t>
            </a:r>
          </a:p>
        </p:txBody>
      </p:sp>
      <p:sp>
        <p:nvSpPr>
          <p:cNvPr id="8" name="Text Box 2"/>
          <p:cNvSpPr txBox="1">
            <a:spLocks noChangeArrowheads="1"/>
          </p:cNvSpPr>
          <p:nvPr/>
        </p:nvSpPr>
        <p:spPr bwMode="auto">
          <a:xfrm>
            <a:off x="398654" y="1748296"/>
            <a:ext cx="8745346" cy="11028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849313" indent="-849313">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marL="0" eaLnBrk="1" hangingPunct="1">
              <a:lnSpc>
                <a:spcPct val="125000"/>
              </a:lnSpc>
              <a:spcBef>
                <a:spcPct val="30000"/>
              </a:spcBef>
              <a:buFontTx/>
              <a:buNone/>
            </a:pPr>
            <a:r>
              <a:rPr lang="en-US" altLang="zh-CN" sz="2800" b="1" dirty="0">
                <a:latin typeface="宋体" panose="02010600030101010101" pitchFamily="2" charset="-122"/>
              </a:rPr>
              <a:t>    </a:t>
            </a:r>
            <a:r>
              <a:rPr lang="en-US" altLang="zh-CN" sz="2700" b="1" dirty="0" err="1">
                <a:latin typeface="微软雅黑" panose="020B0503020204020204" pitchFamily="34" charset="-122"/>
                <a:ea typeface="微软雅黑" panose="020B0503020204020204" pitchFamily="34" charset="-122"/>
              </a:rPr>
              <a:t>Laplacian</a:t>
            </a:r>
            <a:r>
              <a:rPr lang="zh-CN" altLang="en-US" sz="2700" b="1" dirty="0">
                <a:latin typeface="微软雅黑" panose="020B0503020204020204" pitchFamily="34" charset="-122"/>
                <a:ea typeface="微软雅黑" panose="020B0503020204020204" pitchFamily="34" charset="-122"/>
              </a:rPr>
              <a:t>算子是一个</a:t>
            </a:r>
            <a:r>
              <a:rPr lang="zh-CN" altLang="en-US" sz="2700" b="1" dirty="0">
                <a:solidFill>
                  <a:srgbClr val="FF0000"/>
                </a:solidFill>
                <a:latin typeface="微软雅黑" panose="020B0503020204020204" pitchFamily="34" charset="-122"/>
                <a:ea typeface="微软雅黑" panose="020B0503020204020204" pitchFamily="34" charset="-122"/>
              </a:rPr>
              <a:t>二阶微分</a:t>
            </a:r>
            <a:r>
              <a:rPr lang="zh-CN" altLang="en-US" sz="2700" b="1" dirty="0">
                <a:latin typeface="微软雅黑" panose="020B0503020204020204" pitchFamily="34" charset="-122"/>
                <a:ea typeface="微软雅黑" panose="020B0503020204020204" pitchFamily="34" charset="-122"/>
              </a:rPr>
              <a:t>算子，采用二阶微分能够获得更丰富的景物细节。</a:t>
            </a:r>
          </a:p>
        </p:txBody>
      </p:sp>
      <p:graphicFrame>
        <p:nvGraphicFramePr>
          <p:cNvPr id="6" name="对象 5"/>
          <p:cNvGraphicFramePr>
            <a:graphicFrameLocks noChangeAspect="1"/>
          </p:cNvGraphicFramePr>
          <p:nvPr>
            <p:extLst>
              <p:ext uri="{D42A27DB-BD31-4B8C-83A1-F6EECF244321}">
                <p14:modId xmlns:p14="http://schemas.microsoft.com/office/powerpoint/2010/main" val="2135082692"/>
              </p:ext>
            </p:extLst>
          </p:nvPr>
        </p:nvGraphicFramePr>
        <p:xfrm>
          <a:off x="2566988" y="2924944"/>
          <a:ext cx="3721100" cy="609600"/>
        </p:xfrm>
        <a:graphic>
          <a:graphicData uri="http://schemas.openxmlformats.org/presentationml/2006/ole">
            <mc:AlternateContent xmlns:mc="http://schemas.openxmlformats.org/markup-compatibility/2006">
              <mc:Choice xmlns:v="urn:schemas-microsoft-com:vml" Requires="v">
                <p:oleObj name="Equation" r:id="rId2" imgW="3720960" imgH="609480" progId="Equation.DSMT4">
                  <p:embed/>
                </p:oleObj>
              </mc:Choice>
              <mc:Fallback>
                <p:oleObj name="Equation" r:id="rId2" imgW="3720960" imgH="609480" progId="Equation.DSMT4">
                  <p:embed/>
                  <p:pic>
                    <p:nvPicPr>
                      <p:cNvPr id="0" name=""/>
                      <p:cNvPicPr/>
                      <p:nvPr/>
                    </p:nvPicPr>
                    <p:blipFill>
                      <a:blip r:embed="rId3"/>
                      <a:stretch>
                        <a:fillRect/>
                      </a:stretch>
                    </p:blipFill>
                    <p:spPr>
                      <a:xfrm>
                        <a:off x="2566988" y="2924944"/>
                        <a:ext cx="3721100" cy="609600"/>
                      </a:xfrm>
                      <a:prstGeom prst="rect">
                        <a:avLst/>
                      </a:prstGeom>
                    </p:spPr>
                  </p:pic>
                </p:oleObj>
              </mc:Fallback>
            </mc:AlternateContent>
          </a:graphicData>
        </a:graphic>
      </p:graphicFrame>
      <p:sp>
        <p:nvSpPr>
          <p:cNvPr id="10" name="Text Box 5"/>
          <p:cNvSpPr txBox="1">
            <a:spLocks noChangeArrowheads="1"/>
          </p:cNvSpPr>
          <p:nvPr/>
        </p:nvSpPr>
        <p:spPr bwMode="auto">
          <a:xfrm>
            <a:off x="468313" y="3557960"/>
            <a:ext cx="86423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849313" indent="-849313">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30000"/>
              </a:spcBef>
              <a:buFontTx/>
              <a:buNone/>
            </a:pPr>
            <a:r>
              <a:rPr lang="zh-CN" altLang="en-US" sz="2700" b="1" dirty="0">
                <a:latin typeface="微软雅黑" panose="020B0503020204020204" pitchFamily="34" charset="-122"/>
                <a:ea typeface="微软雅黑" panose="020B0503020204020204" pitchFamily="34" charset="-122"/>
              </a:rPr>
              <a:t>对数字图像而言，二阶偏导数用二阶差分近似，有：</a:t>
            </a:r>
          </a:p>
        </p:txBody>
      </p:sp>
      <p:graphicFrame>
        <p:nvGraphicFramePr>
          <p:cNvPr id="9" name="对象 8"/>
          <p:cNvGraphicFramePr>
            <a:graphicFrameLocks noChangeAspect="1"/>
          </p:cNvGraphicFramePr>
          <p:nvPr>
            <p:extLst>
              <p:ext uri="{D42A27DB-BD31-4B8C-83A1-F6EECF244321}">
                <p14:modId xmlns:p14="http://schemas.microsoft.com/office/powerpoint/2010/main" val="3536364352"/>
              </p:ext>
            </p:extLst>
          </p:nvPr>
        </p:nvGraphicFramePr>
        <p:xfrm>
          <a:off x="946150" y="4265613"/>
          <a:ext cx="7443788" cy="336550"/>
        </p:xfrm>
        <a:graphic>
          <a:graphicData uri="http://schemas.openxmlformats.org/presentationml/2006/ole">
            <mc:AlternateContent xmlns:mc="http://schemas.openxmlformats.org/markup-compatibility/2006">
              <mc:Choice xmlns:v="urn:schemas-microsoft-com:vml" Requires="v">
                <p:oleObj name="Equation" r:id="rId4" imgW="11772720" imgH="533160" progId="Equation.DSMT4">
                  <p:embed/>
                </p:oleObj>
              </mc:Choice>
              <mc:Fallback>
                <p:oleObj name="Equation" r:id="rId4" imgW="11772720" imgH="533160" progId="Equation.DSMT4">
                  <p:embed/>
                  <p:pic>
                    <p:nvPicPr>
                      <p:cNvPr id="0" name=""/>
                      <p:cNvPicPr/>
                      <p:nvPr/>
                    </p:nvPicPr>
                    <p:blipFill>
                      <a:blip r:embed="rId5"/>
                      <a:stretch>
                        <a:fillRect/>
                      </a:stretch>
                    </p:blipFill>
                    <p:spPr>
                      <a:xfrm>
                        <a:off x="946150" y="4265613"/>
                        <a:ext cx="7443788" cy="336550"/>
                      </a:xfrm>
                      <a:prstGeom prst="rect">
                        <a:avLst/>
                      </a:prstGeom>
                    </p:spPr>
                  </p:pic>
                </p:oleObj>
              </mc:Fallback>
            </mc:AlternateContent>
          </a:graphicData>
        </a:graphic>
      </p:graphicFrame>
      <p:sp>
        <p:nvSpPr>
          <p:cNvPr id="12" name="Text Box 9"/>
          <p:cNvSpPr txBox="1">
            <a:spLocks noChangeArrowheads="1"/>
          </p:cNvSpPr>
          <p:nvPr/>
        </p:nvSpPr>
        <p:spPr bwMode="auto">
          <a:xfrm>
            <a:off x="3059832" y="6207695"/>
            <a:ext cx="26765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2000" dirty="0"/>
              <a:t>      </a:t>
            </a:r>
            <a:r>
              <a:rPr lang="en-US" altLang="zh-CN" sz="2400" b="1" dirty="0" err="1">
                <a:solidFill>
                  <a:srgbClr val="008000"/>
                </a:solidFill>
                <a:latin typeface="微软雅黑" panose="020B0503020204020204" pitchFamily="34" charset="-122"/>
                <a:ea typeface="微软雅黑" panose="020B0503020204020204" pitchFamily="34" charset="-122"/>
              </a:rPr>
              <a:t>Laplacian</a:t>
            </a:r>
            <a:r>
              <a:rPr lang="zh-CN" altLang="en-US" sz="2400" b="1" dirty="0">
                <a:solidFill>
                  <a:srgbClr val="008000"/>
                </a:solidFill>
                <a:latin typeface="微软雅黑" panose="020B0503020204020204" pitchFamily="34" charset="-122"/>
                <a:ea typeface="微软雅黑" panose="020B0503020204020204" pitchFamily="34" charset="-122"/>
              </a:rPr>
              <a:t>算子</a:t>
            </a:r>
          </a:p>
        </p:txBody>
      </p:sp>
      <p:graphicFrame>
        <p:nvGraphicFramePr>
          <p:cNvPr id="13" name="Object 10"/>
          <p:cNvGraphicFramePr>
            <a:graphicFrameLocks noChangeAspect="1"/>
          </p:cNvGraphicFramePr>
          <p:nvPr>
            <p:extLst>
              <p:ext uri="{D42A27DB-BD31-4B8C-83A1-F6EECF244321}">
                <p14:modId xmlns:p14="http://schemas.microsoft.com/office/powerpoint/2010/main" val="2058732308"/>
              </p:ext>
            </p:extLst>
          </p:nvPr>
        </p:nvGraphicFramePr>
        <p:xfrm>
          <a:off x="3629798" y="4783870"/>
          <a:ext cx="1662282" cy="1432391"/>
        </p:xfrm>
        <a:graphic>
          <a:graphicData uri="http://schemas.openxmlformats.org/presentationml/2006/ole">
            <mc:AlternateContent xmlns:mc="http://schemas.openxmlformats.org/markup-compatibility/2006">
              <mc:Choice xmlns:v="urn:schemas-microsoft-com:vml" Requires="v">
                <p:oleObj name="位图图像" r:id="rId6" imgW="1514686" imgH="1305107" progId="Paint.Picture">
                  <p:embed/>
                </p:oleObj>
              </mc:Choice>
              <mc:Fallback>
                <p:oleObj name="位图图像" r:id="rId6" imgW="1514686" imgH="1305107" progId="Paint.Picture">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629798" y="4783870"/>
                        <a:ext cx="1662282" cy="1432391"/>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28812574"/>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323850" y="188913"/>
            <a:ext cx="7704534" cy="836612"/>
          </a:xfrm>
        </p:spPr>
        <p:txBody>
          <a:bodyPr/>
          <a:lstStyle/>
          <a:p>
            <a:pPr eaLnBrk="1" hangingPunct="1"/>
            <a:r>
              <a:rPr lang="zh-CN" altLang="en-US" sz="4400" dirty="0">
                <a:ea typeface="微软雅黑" pitchFamily="34" charset="-122"/>
              </a:rPr>
              <a:t>空域变换增强</a:t>
            </a:r>
            <a:r>
              <a:rPr lang="en-US" altLang="zh-CN" sz="4400" dirty="0">
                <a:ea typeface="微软雅黑" pitchFamily="34" charset="-122"/>
              </a:rPr>
              <a:t>—</a:t>
            </a:r>
            <a:r>
              <a:rPr lang="zh-CN" altLang="en-US" sz="3500" dirty="0">
                <a:ea typeface="微软雅黑" pitchFamily="34" charset="-122"/>
              </a:rPr>
              <a:t>直接灰度变换</a:t>
            </a:r>
          </a:p>
        </p:txBody>
      </p:sp>
      <p:sp>
        <p:nvSpPr>
          <p:cNvPr id="2" name="矩形 1"/>
          <p:cNvSpPr/>
          <p:nvPr/>
        </p:nvSpPr>
        <p:spPr>
          <a:xfrm>
            <a:off x="323850" y="1196752"/>
            <a:ext cx="2082621" cy="523220"/>
          </a:xfrm>
          <a:prstGeom prst="rect">
            <a:avLst/>
          </a:prstGeom>
        </p:spPr>
        <p:txBody>
          <a:bodyPr wrap="none">
            <a:spAutoFit/>
          </a:bodyPr>
          <a:lstStyle/>
          <a:p>
            <a:pPr marL="457200" indent="-457200">
              <a:buFont typeface="Wingdings" panose="05000000000000000000" pitchFamily="2" charset="2"/>
              <a:buChar char="Ø"/>
            </a:pPr>
            <a:r>
              <a:rPr lang="zh-CN" altLang="en-US" sz="2800" b="1" dirty="0">
                <a:ea typeface="微软雅黑" pitchFamily="34" charset="-122"/>
              </a:rPr>
              <a:t>对数变换</a:t>
            </a:r>
            <a:endParaRPr lang="zh-CN" altLang="en-US" sz="2800" b="1" dirty="0"/>
          </a:p>
        </p:txBody>
      </p:sp>
      <p:sp>
        <p:nvSpPr>
          <p:cNvPr id="4" name="矩形 3"/>
          <p:cNvSpPr/>
          <p:nvPr/>
        </p:nvSpPr>
        <p:spPr>
          <a:xfrm>
            <a:off x="323850" y="1988840"/>
            <a:ext cx="8820150" cy="830997"/>
          </a:xfrm>
          <a:prstGeom prst="rect">
            <a:avLst/>
          </a:prstGeom>
        </p:spPr>
        <p:txBody>
          <a:bodyPr wrap="square">
            <a:spAutoFit/>
          </a:bodyPr>
          <a:lstStyle/>
          <a:p>
            <a:r>
              <a:rPr lang="zh-CN" altLang="en-US" sz="2400" b="1" dirty="0">
                <a:ea typeface="微软雅黑" pitchFamily="34" charset="-122"/>
              </a:rPr>
              <a:t>图像灰度的对数变换将扩张数值较小的灰度范围，压缩数值较大的灰度范围。这种变换符合人的视觉特性。其映射方式为：</a:t>
            </a:r>
            <a:endParaRPr lang="zh-CN" altLang="en-US" sz="2400" b="1" dirty="0"/>
          </a:p>
        </p:txBody>
      </p:sp>
      <p:sp>
        <p:nvSpPr>
          <p:cNvPr id="19" name="矩形 18"/>
          <p:cNvSpPr/>
          <p:nvPr/>
        </p:nvSpPr>
        <p:spPr>
          <a:xfrm>
            <a:off x="4199024" y="6296825"/>
            <a:ext cx="1107996" cy="369332"/>
          </a:xfrm>
          <a:prstGeom prst="rect">
            <a:avLst/>
          </a:prstGeom>
        </p:spPr>
        <p:txBody>
          <a:bodyPr wrap="none">
            <a:spAutoFit/>
          </a:bodyPr>
          <a:lstStyle/>
          <a:p>
            <a:r>
              <a:rPr lang="zh-CN" altLang="en-US" b="1" dirty="0">
                <a:ea typeface="微软雅黑" pitchFamily="34" charset="-122"/>
              </a:rPr>
              <a:t>原始图像</a:t>
            </a:r>
          </a:p>
        </p:txBody>
      </p:sp>
      <p:sp>
        <p:nvSpPr>
          <p:cNvPr id="20" name="矩形 19"/>
          <p:cNvSpPr/>
          <p:nvPr/>
        </p:nvSpPr>
        <p:spPr>
          <a:xfrm>
            <a:off x="7195046" y="6296825"/>
            <a:ext cx="1107996" cy="369332"/>
          </a:xfrm>
          <a:prstGeom prst="rect">
            <a:avLst/>
          </a:prstGeom>
        </p:spPr>
        <p:txBody>
          <a:bodyPr wrap="none">
            <a:spAutoFit/>
          </a:bodyPr>
          <a:lstStyle/>
          <a:p>
            <a:r>
              <a:rPr lang="zh-CN" altLang="en-US" b="1" dirty="0">
                <a:ea typeface="微软雅黑" pitchFamily="34" charset="-122"/>
              </a:rPr>
              <a:t>增强图像</a:t>
            </a:r>
          </a:p>
        </p:txBody>
      </p:sp>
      <p:graphicFrame>
        <p:nvGraphicFramePr>
          <p:cNvPr id="5" name="对象 4"/>
          <p:cNvGraphicFramePr>
            <a:graphicFrameLocks noChangeAspect="1"/>
          </p:cNvGraphicFramePr>
          <p:nvPr>
            <p:extLst>
              <p:ext uri="{D42A27DB-BD31-4B8C-83A1-F6EECF244321}">
                <p14:modId xmlns:p14="http://schemas.microsoft.com/office/powerpoint/2010/main" val="2768938710"/>
              </p:ext>
            </p:extLst>
          </p:nvPr>
        </p:nvGraphicFramePr>
        <p:xfrm>
          <a:off x="2483768" y="2875187"/>
          <a:ext cx="3841472" cy="537155"/>
        </p:xfrm>
        <a:graphic>
          <a:graphicData uri="http://schemas.openxmlformats.org/presentationml/2006/ole">
            <mc:AlternateContent xmlns:mc="http://schemas.openxmlformats.org/markup-compatibility/2006">
              <mc:Choice xmlns:v="urn:schemas-microsoft-com:vml" Requires="v">
                <p:oleObj name="Equation" r:id="rId2" imgW="2997000" imgH="419040" progId="Equation.DSMT4">
                  <p:embed/>
                </p:oleObj>
              </mc:Choice>
              <mc:Fallback>
                <p:oleObj name="Equation" r:id="rId2" imgW="2997000" imgH="419040" progId="Equation.DSMT4">
                  <p:embed/>
                  <p:pic>
                    <p:nvPicPr>
                      <p:cNvPr id="0" name=""/>
                      <p:cNvPicPr/>
                      <p:nvPr/>
                    </p:nvPicPr>
                    <p:blipFill>
                      <a:blip r:embed="rId3"/>
                      <a:stretch>
                        <a:fillRect/>
                      </a:stretch>
                    </p:blipFill>
                    <p:spPr>
                      <a:xfrm>
                        <a:off x="2483768" y="2875187"/>
                        <a:ext cx="3841472" cy="537155"/>
                      </a:xfrm>
                      <a:prstGeom prst="rect">
                        <a:avLst/>
                      </a:prstGeom>
                    </p:spPr>
                  </p:pic>
                </p:oleObj>
              </mc:Fallback>
            </mc:AlternateContent>
          </a:graphicData>
        </a:graphic>
      </p:graphicFrame>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77615" y="4000469"/>
            <a:ext cx="2142857" cy="2295238"/>
          </a:xfrm>
          <a:prstGeom prst="rect">
            <a:avLst/>
          </a:prstGeom>
        </p:spPr>
      </p:pic>
      <p:pic>
        <p:nvPicPr>
          <p:cNvPr id="18" name="图片 1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50836" y="4000469"/>
            <a:ext cx="2152382" cy="2295238"/>
          </a:xfrm>
          <a:prstGeom prst="rect">
            <a:avLst/>
          </a:prstGeom>
        </p:spPr>
      </p:pic>
      <p:graphicFrame>
        <p:nvGraphicFramePr>
          <p:cNvPr id="9" name="对象 8"/>
          <p:cNvGraphicFramePr>
            <a:graphicFrameLocks noChangeAspect="1"/>
          </p:cNvGraphicFramePr>
          <p:nvPr>
            <p:extLst>
              <p:ext uri="{D42A27DB-BD31-4B8C-83A1-F6EECF244321}">
                <p14:modId xmlns:p14="http://schemas.microsoft.com/office/powerpoint/2010/main" val="3937419204"/>
              </p:ext>
            </p:extLst>
          </p:nvPr>
        </p:nvGraphicFramePr>
        <p:xfrm>
          <a:off x="117610" y="4000768"/>
          <a:ext cx="2589213" cy="2665389"/>
        </p:xfrm>
        <a:graphic>
          <a:graphicData uri="http://schemas.openxmlformats.org/presentationml/2006/ole">
            <mc:AlternateContent xmlns:mc="http://schemas.openxmlformats.org/markup-compatibility/2006">
              <mc:Choice xmlns:v="urn:schemas-microsoft-com:vml" Requires="v">
                <p:oleObj name="Image" r:id="rId6" imgW="5180760" imgH="5333040" progId="Photoshop.Image.12">
                  <p:embed/>
                </p:oleObj>
              </mc:Choice>
              <mc:Fallback>
                <p:oleObj name="Image" r:id="rId6" imgW="5180760" imgH="5333040" progId="Photoshop.Image.12">
                  <p:embed/>
                  <p:pic>
                    <p:nvPicPr>
                      <p:cNvPr id="0" name=""/>
                      <p:cNvPicPr/>
                      <p:nvPr/>
                    </p:nvPicPr>
                    <p:blipFill>
                      <a:blip r:embed="rId7"/>
                      <a:stretch>
                        <a:fillRect/>
                      </a:stretch>
                    </p:blipFill>
                    <p:spPr>
                      <a:xfrm>
                        <a:off x="117610" y="4000768"/>
                        <a:ext cx="2589213" cy="2665389"/>
                      </a:xfrm>
                      <a:prstGeom prst="rect">
                        <a:avLst/>
                      </a:prstGeom>
                    </p:spPr>
                  </p:pic>
                </p:oleObj>
              </mc:Fallback>
            </mc:AlternateContent>
          </a:graphicData>
        </a:graphic>
      </p:graphicFrame>
    </p:spTree>
    <p:extLst>
      <p:ext uri="{BB962C8B-B14F-4D97-AF65-F5344CB8AC3E}">
        <p14:creationId xmlns:p14="http://schemas.microsoft.com/office/powerpoint/2010/main" val="3717819647"/>
      </p:ext>
    </p:extLst>
  </p:cSld>
  <p:clrMapOvr>
    <a:masterClrMapping/>
  </p:clrMapOvr>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323850" y="188913"/>
            <a:ext cx="7704534" cy="836612"/>
          </a:xfrm>
        </p:spPr>
        <p:txBody>
          <a:bodyPr/>
          <a:lstStyle/>
          <a:p>
            <a:pPr eaLnBrk="1" hangingPunct="1"/>
            <a:r>
              <a:rPr lang="zh-CN" altLang="en-US" sz="4400" dirty="0">
                <a:ea typeface="微软雅黑" pitchFamily="34" charset="-122"/>
              </a:rPr>
              <a:t>空域滤波增强</a:t>
            </a:r>
            <a:r>
              <a:rPr lang="en-US" altLang="zh-CN" sz="4400" dirty="0">
                <a:ea typeface="微软雅黑" pitchFamily="34" charset="-122"/>
              </a:rPr>
              <a:t>—</a:t>
            </a:r>
            <a:r>
              <a:rPr lang="zh-CN" altLang="en-US" sz="3500" dirty="0">
                <a:ea typeface="微软雅黑" pitchFamily="34" charset="-122"/>
              </a:rPr>
              <a:t>非线性锐化滤波器</a:t>
            </a:r>
          </a:p>
        </p:txBody>
      </p:sp>
      <p:pic>
        <p:nvPicPr>
          <p:cNvPr id="11" name="Picture 9" descr="00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388" y="2638772"/>
            <a:ext cx="4318000" cy="32385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15" name="Rectangle 11"/>
          <p:cNvSpPr>
            <a:spLocks noChangeArrowheads="1"/>
          </p:cNvSpPr>
          <p:nvPr/>
        </p:nvSpPr>
        <p:spPr bwMode="auto">
          <a:xfrm>
            <a:off x="1476375" y="1712293"/>
            <a:ext cx="6192838"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en-US" altLang="zh-CN" b="1" dirty="0" err="1">
                <a:solidFill>
                  <a:schemeClr val="accent1"/>
                </a:solidFill>
                <a:latin typeface="微软雅黑" panose="020B0503020204020204" pitchFamily="34" charset="-122"/>
                <a:ea typeface="微软雅黑" panose="020B0503020204020204" pitchFamily="34" charset="-122"/>
              </a:rPr>
              <a:t>Laplacian</a:t>
            </a:r>
            <a:r>
              <a:rPr lang="zh-CN" altLang="en-US" b="1" dirty="0">
                <a:solidFill>
                  <a:schemeClr val="accent1"/>
                </a:solidFill>
                <a:latin typeface="微软雅黑" panose="020B0503020204020204" pitchFamily="34" charset="-122"/>
                <a:ea typeface="微软雅黑" panose="020B0503020204020204" pitchFamily="34" charset="-122"/>
              </a:rPr>
              <a:t>算子锐化效果示例</a:t>
            </a:r>
          </a:p>
        </p:txBody>
      </p:sp>
      <p:pic>
        <p:nvPicPr>
          <p:cNvPr id="2" name="图片 1"/>
          <p:cNvPicPr>
            <a:picLocks noChangeAspect="1"/>
          </p:cNvPicPr>
          <p:nvPr/>
        </p:nvPicPr>
        <p:blipFill>
          <a:blip r:embed="rId4"/>
          <a:stretch>
            <a:fillRect/>
          </a:stretch>
        </p:blipFill>
        <p:spPr>
          <a:xfrm>
            <a:off x="4716016" y="2638773"/>
            <a:ext cx="4308531" cy="3238500"/>
          </a:xfrm>
          <a:prstGeom prst="rect">
            <a:avLst/>
          </a:prstGeom>
        </p:spPr>
      </p:pic>
    </p:spTree>
    <p:extLst>
      <p:ext uri="{BB962C8B-B14F-4D97-AF65-F5344CB8AC3E}">
        <p14:creationId xmlns:p14="http://schemas.microsoft.com/office/powerpoint/2010/main" val="3357733945"/>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323850" y="188913"/>
            <a:ext cx="7704534" cy="836612"/>
          </a:xfrm>
        </p:spPr>
        <p:txBody>
          <a:bodyPr/>
          <a:lstStyle/>
          <a:p>
            <a:pPr eaLnBrk="1" hangingPunct="1"/>
            <a:r>
              <a:rPr lang="zh-CN" altLang="en-US" sz="4400" dirty="0">
                <a:ea typeface="微软雅黑" pitchFamily="34" charset="-122"/>
              </a:rPr>
              <a:t>空域滤波增强</a:t>
            </a:r>
            <a:r>
              <a:rPr lang="en-US" altLang="zh-CN" sz="4400" dirty="0">
                <a:ea typeface="微软雅黑" pitchFamily="34" charset="-122"/>
              </a:rPr>
              <a:t>—</a:t>
            </a:r>
            <a:r>
              <a:rPr lang="zh-CN" altLang="en-US" sz="3500" dirty="0">
                <a:ea typeface="微软雅黑" pitchFamily="34" charset="-122"/>
              </a:rPr>
              <a:t>非线性锐化滤波器</a:t>
            </a:r>
          </a:p>
        </p:txBody>
      </p:sp>
      <p:sp>
        <p:nvSpPr>
          <p:cNvPr id="6" name="Text Box 2"/>
          <p:cNvSpPr txBox="1">
            <a:spLocks noChangeArrowheads="1"/>
          </p:cNvSpPr>
          <p:nvPr/>
        </p:nvSpPr>
        <p:spPr bwMode="auto">
          <a:xfrm>
            <a:off x="398654" y="1484784"/>
            <a:ext cx="8745346" cy="6117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849313" indent="-849313">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marL="0" indent="0" eaLnBrk="1" hangingPunct="1">
              <a:lnSpc>
                <a:spcPct val="125000"/>
              </a:lnSpc>
              <a:spcBef>
                <a:spcPct val="30000"/>
              </a:spcBef>
              <a:buFontTx/>
              <a:buNone/>
            </a:pPr>
            <a:r>
              <a:rPr lang="en-US" altLang="zh-CN" sz="2700" b="1" dirty="0" err="1">
                <a:latin typeface="微软雅黑" panose="020B0503020204020204" pitchFamily="34" charset="-122"/>
                <a:ea typeface="微软雅黑" panose="020B0503020204020204" pitchFamily="34" charset="-122"/>
              </a:rPr>
              <a:t>Laplacian</a:t>
            </a:r>
            <a:r>
              <a:rPr lang="zh-CN" altLang="en-US" sz="2700" b="1" dirty="0">
                <a:latin typeface="微软雅黑" panose="020B0503020204020204" pitchFamily="34" charset="-122"/>
                <a:ea typeface="微软雅黑" panose="020B0503020204020204" pitchFamily="34" charset="-122"/>
              </a:rPr>
              <a:t>增强算子为：</a:t>
            </a:r>
          </a:p>
        </p:txBody>
      </p:sp>
      <p:graphicFrame>
        <p:nvGraphicFramePr>
          <p:cNvPr id="2" name="对象 1"/>
          <p:cNvGraphicFramePr>
            <a:graphicFrameLocks noChangeAspect="1"/>
          </p:cNvGraphicFramePr>
          <p:nvPr>
            <p:extLst>
              <p:ext uri="{D42A27DB-BD31-4B8C-83A1-F6EECF244321}">
                <p14:modId xmlns:p14="http://schemas.microsoft.com/office/powerpoint/2010/main" val="425160043"/>
              </p:ext>
            </p:extLst>
          </p:nvPr>
        </p:nvGraphicFramePr>
        <p:xfrm>
          <a:off x="281192" y="2211388"/>
          <a:ext cx="8611288" cy="857572"/>
        </p:xfrm>
        <a:graphic>
          <a:graphicData uri="http://schemas.openxmlformats.org/presentationml/2006/ole">
            <mc:AlternateContent xmlns:mc="http://schemas.openxmlformats.org/markup-compatibility/2006">
              <mc:Choice xmlns:v="urn:schemas-microsoft-com:vml" Requires="v">
                <p:oleObj name="Equation" r:id="rId3" imgW="12610800" imgH="1257120" progId="Equation.DSMT4">
                  <p:embed/>
                </p:oleObj>
              </mc:Choice>
              <mc:Fallback>
                <p:oleObj name="Equation" r:id="rId3" imgW="12610800" imgH="1257120" progId="Equation.DSMT4">
                  <p:embed/>
                  <p:pic>
                    <p:nvPicPr>
                      <p:cNvPr id="0" name=""/>
                      <p:cNvPicPr/>
                      <p:nvPr/>
                    </p:nvPicPr>
                    <p:blipFill>
                      <a:blip r:embed="rId4"/>
                      <a:stretch>
                        <a:fillRect/>
                      </a:stretch>
                    </p:blipFill>
                    <p:spPr>
                      <a:xfrm>
                        <a:off x="281192" y="2211388"/>
                        <a:ext cx="8611288" cy="857572"/>
                      </a:xfrm>
                      <a:prstGeom prst="rect">
                        <a:avLst/>
                      </a:prstGeom>
                    </p:spPr>
                  </p:pic>
                </p:oleObj>
              </mc:Fallback>
            </mc:AlternateContent>
          </a:graphicData>
        </a:graphic>
      </p:graphicFrame>
      <p:sp>
        <p:nvSpPr>
          <p:cNvPr id="8" name="Text Box 3"/>
          <p:cNvSpPr txBox="1">
            <a:spLocks noChangeArrowheads="1"/>
          </p:cNvSpPr>
          <p:nvPr/>
        </p:nvSpPr>
        <p:spPr bwMode="auto">
          <a:xfrm>
            <a:off x="395536" y="3284538"/>
            <a:ext cx="6986587"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849313" indent="-849313">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30000"/>
              </a:spcBef>
              <a:buFontTx/>
              <a:buNone/>
            </a:pPr>
            <a:r>
              <a:rPr lang="zh-CN" altLang="en-US" sz="2700" b="1" dirty="0">
                <a:latin typeface="微软雅黑" panose="020B0503020204020204" pitchFamily="34" charset="-122"/>
                <a:ea typeface="微软雅黑" panose="020B0503020204020204" pitchFamily="34" charset="-122"/>
              </a:rPr>
              <a:t>其对应的模板为：</a:t>
            </a:r>
          </a:p>
        </p:txBody>
      </p:sp>
      <p:sp>
        <p:nvSpPr>
          <p:cNvPr id="9" name="Text Box 5"/>
          <p:cNvSpPr txBox="1">
            <a:spLocks noChangeArrowheads="1"/>
          </p:cNvSpPr>
          <p:nvPr/>
        </p:nvSpPr>
        <p:spPr bwMode="auto">
          <a:xfrm>
            <a:off x="2627784" y="5733256"/>
            <a:ext cx="374441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FontTx/>
              <a:buNone/>
            </a:pPr>
            <a:r>
              <a:rPr lang="en-US" altLang="zh-CN" sz="2800" b="1" dirty="0" err="1">
                <a:solidFill>
                  <a:schemeClr val="accent1"/>
                </a:solidFill>
                <a:latin typeface="微软雅黑" panose="020B0503020204020204" pitchFamily="34" charset="-122"/>
                <a:ea typeface="微软雅黑" panose="020B0503020204020204" pitchFamily="34" charset="-122"/>
              </a:rPr>
              <a:t>Laplacian</a:t>
            </a:r>
            <a:r>
              <a:rPr lang="zh-CN" altLang="en-US" sz="2800" b="1" dirty="0">
                <a:solidFill>
                  <a:schemeClr val="accent1"/>
                </a:solidFill>
                <a:latin typeface="微软雅黑" panose="020B0503020204020204" pitchFamily="34" charset="-122"/>
                <a:ea typeface="微软雅黑" panose="020B0503020204020204" pitchFamily="34" charset="-122"/>
              </a:rPr>
              <a:t>增强算子</a:t>
            </a:r>
          </a:p>
        </p:txBody>
      </p:sp>
      <p:graphicFrame>
        <p:nvGraphicFramePr>
          <p:cNvPr id="10" name="Object 6"/>
          <p:cNvGraphicFramePr>
            <a:graphicFrameLocks noChangeAspect="1"/>
          </p:cNvGraphicFramePr>
          <p:nvPr>
            <p:extLst>
              <p:ext uri="{D42A27DB-BD31-4B8C-83A1-F6EECF244321}">
                <p14:modId xmlns:p14="http://schemas.microsoft.com/office/powerpoint/2010/main" val="3263795672"/>
              </p:ext>
            </p:extLst>
          </p:nvPr>
        </p:nvGraphicFramePr>
        <p:xfrm>
          <a:off x="3491880" y="4077072"/>
          <a:ext cx="1843981" cy="1598895"/>
        </p:xfrm>
        <a:graphic>
          <a:graphicData uri="http://schemas.openxmlformats.org/presentationml/2006/ole">
            <mc:AlternateContent xmlns:mc="http://schemas.openxmlformats.org/markup-compatibility/2006">
              <mc:Choice xmlns:v="urn:schemas-microsoft-com:vml" Requires="v">
                <p:oleObj name="位图图像" r:id="rId5" imgW="1504762" imgH="1305107" progId="Paint.Picture">
                  <p:embed/>
                </p:oleObj>
              </mc:Choice>
              <mc:Fallback>
                <p:oleObj name="位图图像" r:id="rId5" imgW="1504762" imgH="1305107" progId="Paint.Picture">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91880" y="4077072"/>
                        <a:ext cx="1843981" cy="1598895"/>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1699873572"/>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323850" y="188913"/>
            <a:ext cx="7704534" cy="836612"/>
          </a:xfrm>
        </p:spPr>
        <p:txBody>
          <a:bodyPr/>
          <a:lstStyle/>
          <a:p>
            <a:pPr eaLnBrk="1" hangingPunct="1"/>
            <a:r>
              <a:rPr lang="zh-CN" altLang="en-US" sz="4400" dirty="0">
                <a:ea typeface="微软雅黑" pitchFamily="34" charset="-122"/>
              </a:rPr>
              <a:t>空域滤波增强</a:t>
            </a:r>
            <a:r>
              <a:rPr lang="en-US" altLang="zh-CN" sz="4400" dirty="0">
                <a:ea typeface="微软雅黑" pitchFamily="34" charset="-122"/>
              </a:rPr>
              <a:t>—</a:t>
            </a:r>
            <a:r>
              <a:rPr lang="zh-CN" altLang="en-US" sz="3500" dirty="0">
                <a:ea typeface="微软雅黑" pitchFamily="34" charset="-122"/>
              </a:rPr>
              <a:t>非线性锐化滤波器</a:t>
            </a:r>
          </a:p>
        </p:txBody>
      </p:sp>
      <mc:AlternateContent xmlns:mc="http://schemas.openxmlformats.org/markup-compatibility/2006" xmlns:a14="http://schemas.microsoft.com/office/drawing/2010/main">
        <mc:Choice Requires="a14">
          <p:sp>
            <p:nvSpPr>
              <p:cNvPr id="11" name="Text Box 7"/>
              <p:cNvSpPr txBox="1">
                <a:spLocks noChangeArrowheads="1"/>
              </p:cNvSpPr>
              <p:nvPr/>
            </p:nvSpPr>
            <p:spPr bwMode="auto">
              <a:xfrm>
                <a:off x="179512" y="4077072"/>
                <a:ext cx="8964488" cy="2671244"/>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marL="849313" indent="-849313">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25000"/>
                  </a:lnSpc>
                  <a:spcBef>
                    <a:spcPct val="30000"/>
                  </a:spcBef>
                  <a:buFontTx/>
                  <a:buNone/>
                </a:pPr>
                <a:r>
                  <a:rPr lang="en-US" altLang="zh-CN" sz="2400" b="1" dirty="0" err="1">
                    <a:latin typeface="微软雅黑" panose="020B0503020204020204" pitchFamily="34" charset="-122"/>
                    <a:ea typeface="微软雅黑" panose="020B0503020204020204" pitchFamily="34" charset="-122"/>
                  </a:rPr>
                  <a:t>Laplacian</a:t>
                </a:r>
                <a:r>
                  <a:rPr lang="zh-CN" altLang="en-US" sz="2400" b="1" dirty="0">
                    <a:latin typeface="微软雅黑" panose="020B0503020204020204" pitchFamily="34" charset="-122"/>
                    <a:ea typeface="微软雅黑" panose="020B0503020204020204" pitchFamily="34" charset="-122"/>
                  </a:rPr>
                  <a:t>增强算子的特点：</a:t>
                </a:r>
                <a:endParaRPr lang="en-US" altLang="zh-CN" sz="2400" b="1" dirty="0">
                  <a:latin typeface="微软雅黑" panose="020B0503020204020204" pitchFamily="34" charset="-122"/>
                  <a:ea typeface="微软雅黑" panose="020B0503020204020204" pitchFamily="34" charset="-122"/>
                </a:endParaRPr>
              </a:p>
              <a:p>
                <a:pPr marL="0" indent="457200" algn="just" eaLnBrk="1" hangingPunct="1">
                  <a:lnSpc>
                    <a:spcPct val="125000"/>
                  </a:lnSpc>
                  <a:spcBef>
                    <a:spcPct val="30000"/>
                  </a:spcBef>
                  <a:buFontTx/>
                  <a:buNone/>
                </a:pPr>
                <a:r>
                  <a:rPr lang="en-US" altLang="zh-CN" sz="2400" b="1" dirty="0">
                    <a:latin typeface="微软雅黑" panose="020B0503020204020204" pitchFamily="34" charset="-122"/>
                    <a:ea typeface="微软雅黑" panose="020B0503020204020204" pitchFamily="34" charset="-122"/>
                  </a:rPr>
                  <a:t>(1)</a:t>
                </a:r>
                <a:r>
                  <a:rPr lang="zh-CN" altLang="en-US" sz="2400" b="1" dirty="0">
                    <a:latin typeface="微软雅黑" panose="020B0503020204020204" pitchFamily="34" charset="-122"/>
                    <a:ea typeface="微软雅黑" panose="020B0503020204020204" pitchFamily="34" charset="-122"/>
                  </a:rPr>
                  <a:t>由于在灰度</a:t>
                </a:r>
                <a:r>
                  <a:rPr lang="zh-CN" altLang="en-US" sz="2400" b="1" dirty="0">
                    <a:solidFill>
                      <a:srgbClr val="FF0000"/>
                    </a:solidFill>
                    <a:latin typeface="微软雅黑" panose="020B0503020204020204" pitchFamily="34" charset="-122"/>
                    <a:ea typeface="微软雅黑" panose="020B0503020204020204" pitchFamily="34" charset="-122"/>
                  </a:rPr>
                  <a:t>均匀</a:t>
                </a:r>
                <a:r>
                  <a:rPr lang="zh-CN" altLang="en-US" sz="2400" b="1" dirty="0">
                    <a:latin typeface="微软雅黑" panose="020B0503020204020204" pitchFamily="34" charset="-122"/>
                    <a:ea typeface="微软雅黑" panose="020B0503020204020204" pitchFamily="34" charset="-122"/>
                  </a:rPr>
                  <a:t>的区域或</a:t>
                </a:r>
                <a:r>
                  <a:rPr lang="zh-CN" altLang="en-US" sz="2400" b="1" dirty="0">
                    <a:solidFill>
                      <a:srgbClr val="FF0000"/>
                    </a:solidFill>
                    <a:latin typeface="微软雅黑" panose="020B0503020204020204" pitchFamily="34" charset="-122"/>
                    <a:ea typeface="微软雅黑" panose="020B0503020204020204" pitchFamily="34" charset="-122"/>
                  </a:rPr>
                  <a:t>斜坡中间</a:t>
                </a:r>
                <a14:m>
                  <m:oMath xmlns:m="http://schemas.openxmlformats.org/officeDocument/2006/math">
                    <m:sSup>
                      <m:sSupPr>
                        <m:ctrlPr>
                          <a:rPr lang="en-US" altLang="zh-CN" sz="2400" b="1" i="1">
                            <a:latin typeface="Cambria Math" panose="02040503050406030204" pitchFamily="18" charset="0"/>
                            <a:ea typeface="微软雅黑" panose="020B0503020204020204" pitchFamily="34" charset="-122"/>
                          </a:rPr>
                        </m:ctrlPr>
                      </m:sSupPr>
                      <m:e>
                        <m:r>
                          <a:rPr lang="en-US" altLang="zh-CN" sz="2400" b="1" i="1">
                            <a:latin typeface="Cambria Math" panose="02040503050406030204" pitchFamily="18" charset="0"/>
                            <a:ea typeface="微软雅黑" panose="020B0503020204020204" pitchFamily="34" charset="-122"/>
                          </a:rPr>
                          <m:t>𝜵</m:t>
                        </m:r>
                      </m:e>
                      <m:sup>
                        <m:r>
                          <a:rPr lang="en-US" altLang="zh-CN" sz="2400" b="1" i="1">
                            <a:latin typeface="Cambria Math" panose="02040503050406030204" pitchFamily="18" charset="0"/>
                            <a:ea typeface="微软雅黑" panose="020B0503020204020204" pitchFamily="34" charset="-122"/>
                          </a:rPr>
                          <m:t>𝟐</m:t>
                        </m:r>
                      </m:sup>
                    </m:sSup>
                    <m:r>
                      <a:rPr lang="en-US" altLang="zh-CN" sz="2400" b="1" i="1">
                        <a:latin typeface="Cambria Math" panose="02040503050406030204" pitchFamily="18" charset="0"/>
                        <a:ea typeface="微软雅黑" panose="020B0503020204020204" pitchFamily="34" charset="-122"/>
                      </a:rPr>
                      <m:t>𝒇</m:t>
                    </m:r>
                    <m:d>
                      <m:dPr>
                        <m:ctrlPr>
                          <a:rPr lang="en-US" altLang="zh-CN" sz="2400" b="1" i="1">
                            <a:latin typeface="Cambria Math" panose="02040503050406030204" pitchFamily="18" charset="0"/>
                            <a:ea typeface="微软雅黑" panose="020B0503020204020204" pitchFamily="34" charset="-122"/>
                          </a:rPr>
                        </m:ctrlPr>
                      </m:dPr>
                      <m:e>
                        <m:r>
                          <a:rPr lang="en-US" altLang="zh-CN" sz="2400" b="1" i="1">
                            <a:latin typeface="Cambria Math" panose="02040503050406030204" pitchFamily="18" charset="0"/>
                            <a:ea typeface="微软雅黑" panose="020B0503020204020204" pitchFamily="34" charset="-122"/>
                          </a:rPr>
                          <m:t>𝒙</m:t>
                        </m:r>
                        <m:r>
                          <a:rPr lang="en-US" altLang="zh-CN" sz="2400" b="1">
                            <a:latin typeface="Cambria Math" panose="02040503050406030204" pitchFamily="18" charset="0"/>
                            <a:ea typeface="微软雅黑" panose="020B0503020204020204" pitchFamily="34" charset="-122"/>
                          </a:rPr>
                          <m:t>,</m:t>
                        </m:r>
                        <m:r>
                          <a:rPr lang="en-US" altLang="zh-CN" sz="2400" b="1" i="1">
                            <a:latin typeface="Cambria Math" panose="02040503050406030204" pitchFamily="18" charset="0"/>
                            <a:ea typeface="微软雅黑" panose="020B0503020204020204" pitchFamily="34" charset="-122"/>
                          </a:rPr>
                          <m:t>𝒚</m:t>
                        </m:r>
                      </m:e>
                    </m:d>
                  </m:oMath>
                </a14:m>
                <a:r>
                  <a:rPr lang="zh-CN" altLang="en-US" sz="2400" b="1" dirty="0">
                    <a:latin typeface="微软雅黑" panose="020B0503020204020204" pitchFamily="34" charset="-122"/>
                    <a:ea typeface="微软雅黑" panose="020B0503020204020204" pitchFamily="34" charset="-122"/>
                  </a:rPr>
                  <a:t>为</a:t>
                </a:r>
                <a:r>
                  <a:rPr lang="en-US" altLang="zh-CN" sz="2400" b="1" dirty="0">
                    <a:latin typeface="微软雅黑" panose="020B0503020204020204" pitchFamily="34" charset="-122"/>
                    <a:ea typeface="微软雅黑" panose="020B0503020204020204" pitchFamily="34" charset="-122"/>
                  </a:rPr>
                  <a:t>0</a:t>
                </a:r>
                <a:r>
                  <a:rPr lang="zh-CN" altLang="en-US" sz="2400" b="1" dirty="0">
                    <a:latin typeface="微软雅黑" panose="020B0503020204020204" pitchFamily="34" charset="-122"/>
                    <a:ea typeface="微软雅黑" panose="020B0503020204020204" pitchFamily="34" charset="-122"/>
                  </a:rPr>
                  <a:t>，</a:t>
                </a:r>
                <a:r>
                  <a:rPr lang="en-US" altLang="zh-CN" sz="2400" b="1" dirty="0" err="1">
                    <a:latin typeface="微软雅黑" panose="020B0503020204020204" pitchFamily="34" charset="-122"/>
                    <a:ea typeface="微软雅黑" panose="020B0503020204020204" pitchFamily="34" charset="-122"/>
                  </a:rPr>
                  <a:t>Laplacian</a:t>
                </a:r>
                <a:r>
                  <a:rPr lang="zh-CN" altLang="en-US" sz="2400" b="1" dirty="0">
                    <a:latin typeface="微软雅黑" panose="020B0503020204020204" pitchFamily="34" charset="-122"/>
                    <a:ea typeface="微软雅黑" panose="020B0503020204020204" pitchFamily="34" charset="-122"/>
                  </a:rPr>
                  <a:t>增强算子不起作用，增强图像上像素的灰度不变；</a:t>
                </a:r>
                <a:endParaRPr lang="en-US" altLang="zh-CN" sz="2400" b="1" dirty="0">
                  <a:latin typeface="微软雅黑" panose="020B0503020204020204" pitchFamily="34" charset="-122"/>
                  <a:ea typeface="微软雅黑" panose="020B0503020204020204" pitchFamily="34" charset="-122"/>
                </a:endParaRPr>
              </a:p>
              <a:p>
                <a:pPr marL="0" indent="457200" algn="just" eaLnBrk="1" hangingPunct="1">
                  <a:lnSpc>
                    <a:spcPct val="125000"/>
                  </a:lnSpc>
                  <a:spcBef>
                    <a:spcPct val="30000"/>
                  </a:spcBef>
                  <a:buFontTx/>
                  <a:buNone/>
                </a:pPr>
                <a:r>
                  <a:rPr lang="en-US" altLang="zh-CN" sz="2400" b="1" dirty="0">
                    <a:latin typeface="微软雅黑" panose="020B0503020204020204" pitchFamily="34" charset="-122"/>
                    <a:ea typeface="微软雅黑" panose="020B0503020204020204" pitchFamily="34" charset="-122"/>
                  </a:rPr>
                  <a:t>(2)</a:t>
                </a:r>
                <a:r>
                  <a:rPr lang="zh-CN" altLang="en-US" sz="2400" b="1" dirty="0">
                    <a:latin typeface="微软雅黑" panose="020B0503020204020204" pitchFamily="34" charset="-122"/>
                    <a:ea typeface="微软雅黑" panose="020B0503020204020204" pitchFamily="34" charset="-122"/>
                  </a:rPr>
                  <a:t>在斜坡底或低灰度侧形成</a:t>
                </a:r>
                <a:r>
                  <a:rPr lang="zh-CN" altLang="en-US" sz="2400" b="1" dirty="0">
                    <a:solidFill>
                      <a:srgbClr val="FF0000"/>
                    </a:solidFill>
                    <a:latin typeface="微软雅黑" panose="020B0503020204020204" pitchFamily="34" charset="-122"/>
                    <a:ea typeface="微软雅黑" panose="020B0503020204020204" pitchFamily="34" charset="-122"/>
                  </a:rPr>
                  <a:t>“下冲”</a:t>
                </a:r>
                <a:r>
                  <a:rPr lang="zh-CN" altLang="en-US" sz="2400" b="1" dirty="0">
                    <a:latin typeface="微软雅黑" panose="020B0503020204020204" pitchFamily="34" charset="-122"/>
                    <a:ea typeface="微软雅黑" panose="020B0503020204020204" pitchFamily="34" charset="-122"/>
                  </a:rPr>
                  <a:t>；而在斜坡顶或高灰度侧形成</a:t>
                </a:r>
                <a:r>
                  <a:rPr lang="zh-CN" altLang="en-US" sz="2400" b="1" dirty="0">
                    <a:solidFill>
                      <a:srgbClr val="FF0000"/>
                    </a:solidFill>
                    <a:latin typeface="微软雅黑" panose="020B0503020204020204" pitchFamily="34" charset="-122"/>
                    <a:ea typeface="微软雅黑" panose="020B0503020204020204" pitchFamily="34" charset="-122"/>
                  </a:rPr>
                  <a:t>“上冲”</a:t>
                </a:r>
                <a:r>
                  <a:rPr lang="zh-CN" altLang="en-US" sz="2400" b="1" dirty="0">
                    <a:latin typeface="微软雅黑" panose="020B0503020204020204" pitchFamily="34" charset="-122"/>
                    <a:ea typeface="微软雅黑" panose="020B0503020204020204" pitchFamily="34" charset="-122"/>
                  </a:rPr>
                  <a:t>，说明</a:t>
                </a:r>
                <a:r>
                  <a:rPr lang="en-US" altLang="zh-CN" sz="2400" b="1" dirty="0" err="1">
                    <a:latin typeface="微软雅黑" panose="020B0503020204020204" pitchFamily="34" charset="-122"/>
                    <a:ea typeface="微软雅黑" panose="020B0503020204020204" pitchFamily="34" charset="-122"/>
                  </a:rPr>
                  <a:t>Laplacian</a:t>
                </a:r>
                <a:r>
                  <a:rPr lang="zh-CN" altLang="en-US" sz="2400" b="1" dirty="0">
                    <a:latin typeface="微软雅黑" panose="020B0503020204020204" pitchFamily="34" charset="-122"/>
                    <a:ea typeface="微软雅黑" panose="020B0503020204020204" pitchFamily="34" charset="-122"/>
                  </a:rPr>
                  <a:t>增强算子具有突出边缘的特点。</a:t>
                </a:r>
              </a:p>
            </p:txBody>
          </p:sp>
        </mc:Choice>
        <mc:Fallback xmlns="">
          <p:sp>
            <p:nvSpPr>
              <p:cNvPr id="11" name="Text Box 7"/>
              <p:cNvSpPr txBox="1">
                <a:spLocks noRot="1" noChangeAspect="1" noMove="1" noResize="1" noEditPoints="1" noAdjustHandles="1" noChangeArrowheads="1" noChangeShapeType="1" noTextEdit="1"/>
              </p:cNvSpPr>
              <p:nvPr/>
            </p:nvSpPr>
            <p:spPr bwMode="auto">
              <a:xfrm>
                <a:off x="179512" y="4077072"/>
                <a:ext cx="8964488" cy="2671244"/>
              </a:xfrm>
              <a:prstGeom prst="rect">
                <a:avLst/>
              </a:prstGeom>
              <a:blipFill rotWithShape="0">
                <a:blip r:embed="rId2"/>
                <a:stretch>
                  <a:fillRect l="-1020" r="-1020" b="-2740"/>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95736" y="1211197"/>
            <a:ext cx="4601404" cy="2721859"/>
          </a:xfrm>
          <a:prstGeom prst="rect">
            <a:avLst/>
          </a:prstGeom>
        </p:spPr>
      </p:pic>
    </p:spTree>
    <p:extLst>
      <p:ext uri="{BB962C8B-B14F-4D97-AF65-F5344CB8AC3E}">
        <p14:creationId xmlns:p14="http://schemas.microsoft.com/office/powerpoint/2010/main" val="214735883"/>
      </p:ext>
    </p:ext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323850" y="188913"/>
            <a:ext cx="7704534" cy="836612"/>
          </a:xfrm>
        </p:spPr>
        <p:txBody>
          <a:bodyPr/>
          <a:lstStyle/>
          <a:p>
            <a:pPr eaLnBrk="1" hangingPunct="1"/>
            <a:r>
              <a:rPr lang="zh-CN" altLang="en-US" sz="4400" dirty="0">
                <a:ea typeface="微软雅黑" pitchFamily="34" charset="-122"/>
              </a:rPr>
              <a:t>空域滤波增强</a:t>
            </a:r>
            <a:r>
              <a:rPr lang="en-US" altLang="zh-CN" sz="4400" dirty="0">
                <a:ea typeface="微软雅黑" pitchFamily="34" charset="-122"/>
              </a:rPr>
              <a:t>—</a:t>
            </a:r>
            <a:r>
              <a:rPr lang="zh-CN" altLang="en-US" sz="3500" dirty="0">
                <a:ea typeface="微软雅黑" pitchFamily="34" charset="-122"/>
              </a:rPr>
              <a:t>非线性锐化滤波器</a:t>
            </a:r>
          </a:p>
        </p:txBody>
      </p:sp>
      <p:pic>
        <p:nvPicPr>
          <p:cNvPr id="5" name="Picture 9" descr="jg04laplacian0h4">
            <a:hlinkClick r:id="rId2" action="ppaction://hlinksldjump"/>
          </p:cNvPr>
          <p:cNvPicPr>
            <a:picLocks noChangeArrowheads="1"/>
          </p:cNvPicPr>
          <p:nvPr/>
        </p:nvPicPr>
        <p:blipFill>
          <a:blip r:embed="rId3">
            <a:lum contrast="80000"/>
            <a:extLst>
              <a:ext uri="{28A0092B-C50C-407E-A947-70E740481C1C}">
                <a14:useLocalDpi xmlns:a14="http://schemas.microsoft.com/office/drawing/2010/main" val="0"/>
              </a:ext>
            </a:extLst>
          </a:blip>
          <a:srcRect/>
          <a:stretch>
            <a:fillRect/>
          </a:stretch>
        </p:blipFill>
        <p:spPr bwMode="auto">
          <a:xfrm>
            <a:off x="4860925" y="2744887"/>
            <a:ext cx="3598863" cy="269875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6" name="Picture 10" descr="00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9750" y="2744887"/>
            <a:ext cx="3600450" cy="270033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7" name="Rectangle 11"/>
          <p:cNvSpPr>
            <a:spLocks noChangeArrowheads="1"/>
          </p:cNvSpPr>
          <p:nvPr/>
        </p:nvSpPr>
        <p:spPr bwMode="auto">
          <a:xfrm>
            <a:off x="1403648" y="1928316"/>
            <a:ext cx="6192837" cy="636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en-US" altLang="zh-CN" b="1" dirty="0" err="1">
                <a:solidFill>
                  <a:schemeClr val="accent1"/>
                </a:solidFill>
                <a:latin typeface="微软雅黑" panose="020B0503020204020204" pitchFamily="34" charset="-122"/>
                <a:ea typeface="微软雅黑" panose="020B0503020204020204" pitchFamily="34" charset="-122"/>
              </a:rPr>
              <a:t>Laplacian</a:t>
            </a:r>
            <a:r>
              <a:rPr lang="zh-CN" altLang="en-US" b="1" dirty="0">
                <a:solidFill>
                  <a:schemeClr val="accent1"/>
                </a:solidFill>
                <a:latin typeface="微软雅黑" panose="020B0503020204020204" pitchFamily="34" charset="-122"/>
                <a:ea typeface="微软雅黑" panose="020B0503020204020204" pitchFamily="34" charset="-122"/>
              </a:rPr>
              <a:t>增强算子锐化效果示例</a:t>
            </a:r>
          </a:p>
        </p:txBody>
      </p:sp>
    </p:spTree>
    <p:extLst>
      <p:ext uri="{BB962C8B-B14F-4D97-AF65-F5344CB8AC3E}">
        <p14:creationId xmlns:p14="http://schemas.microsoft.com/office/powerpoint/2010/main" val="3164047221"/>
      </p:ext>
    </p:extLst>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323850" y="188913"/>
            <a:ext cx="7704534" cy="836612"/>
          </a:xfrm>
        </p:spPr>
        <p:txBody>
          <a:bodyPr/>
          <a:lstStyle/>
          <a:p>
            <a:pPr eaLnBrk="1" hangingPunct="1"/>
            <a:r>
              <a:rPr lang="zh-CN" altLang="en-US" sz="4400" dirty="0">
                <a:ea typeface="微软雅黑" pitchFamily="34" charset="-122"/>
              </a:rPr>
              <a:t>课堂练习</a:t>
            </a:r>
            <a:endParaRPr lang="zh-CN" altLang="en-US" sz="3600" dirty="0">
              <a:ea typeface="微软雅黑" pitchFamily="34" charset="-122"/>
            </a:endParaRPr>
          </a:p>
        </p:txBody>
      </p:sp>
      <p:sp>
        <p:nvSpPr>
          <p:cNvPr id="11" name="Text Box 6"/>
          <p:cNvSpPr txBox="1">
            <a:spLocks noChangeArrowheads="1"/>
          </p:cNvSpPr>
          <p:nvPr/>
        </p:nvSpPr>
        <p:spPr bwMode="auto">
          <a:xfrm>
            <a:off x="34925" y="1052513"/>
            <a:ext cx="561657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lgn="ctr">
                <a:solidFill>
                  <a:srgbClr val="000000"/>
                </a:solidFill>
                <a:miter lim="800000"/>
                <a:headEnd/>
                <a:tailEnd/>
              </a14:hiddenLine>
            </a:ext>
          </a:extLst>
        </p:spPr>
        <p:txBody>
          <a:bodyPr>
            <a:spAutoFit/>
          </a:bodyPr>
          <a:lstStyle>
            <a:lvl1pPr marL="342900" indent="-381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
                <a:schemeClr val="tx2"/>
              </a:buClr>
              <a:buSzPct val="90000"/>
              <a:buFont typeface="Symbol" panose="05050102010706020507" pitchFamily="18" charset="2"/>
              <a:buNone/>
            </a:pPr>
            <a:r>
              <a:rPr lang="en-US" altLang="zh-CN" sz="2800" b="1" dirty="0">
                <a:latin typeface="微软雅黑" panose="020B0503020204020204" pitchFamily="34" charset="-122"/>
                <a:ea typeface="微软雅黑" panose="020B0503020204020204" pitchFamily="34" charset="-122"/>
              </a:rPr>
              <a:t>1. </a:t>
            </a:r>
            <a:r>
              <a:rPr lang="zh-CN" altLang="en-US" sz="2800" b="1" dirty="0">
                <a:latin typeface="微软雅黑" panose="020B0503020204020204" pitchFamily="34" charset="-122"/>
                <a:ea typeface="微软雅黑" panose="020B0503020204020204" pitchFamily="34" charset="-122"/>
              </a:rPr>
              <a:t>已知一幅数字图像为： </a:t>
            </a:r>
          </a:p>
        </p:txBody>
      </p:sp>
      <p:graphicFrame>
        <p:nvGraphicFramePr>
          <p:cNvPr id="12" name="Object 8"/>
          <p:cNvGraphicFramePr>
            <a:graphicFrameLocks noChangeAspect="1"/>
          </p:cNvGraphicFramePr>
          <p:nvPr/>
        </p:nvGraphicFramePr>
        <p:xfrm>
          <a:off x="2852738" y="1743075"/>
          <a:ext cx="3278187" cy="2613025"/>
        </p:xfrm>
        <a:graphic>
          <a:graphicData uri="http://schemas.openxmlformats.org/presentationml/2006/ole">
            <mc:AlternateContent xmlns:mc="http://schemas.openxmlformats.org/markup-compatibility/2006">
              <mc:Choice xmlns:v="urn:schemas-microsoft-com:vml" Requires="v">
                <p:oleObj name="Equation" r:id="rId3" imgW="2133360" imgH="1688760" progId="Equation.DSMT4">
                  <p:embed/>
                </p:oleObj>
              </mc:Choice>
              <mc:Fallback>
                <p:oleObj name="Equation" r:id="rId3" imgW="2133360" imgH="1688760" progId="Equation.DSMT4">
                  <p:embed/>
                  <p:pic>
                    <p:nvPicPr>
                      <p:cNvPr id="12" name="Object 8"/>
                      <p:cNvPicPr>
                        <a:picLocks noChangeAspect="1" noChangeArrowheads="1"/>
                      </p:cNvPicPr>
                      <p:nvPr/>
                    </p:nvPicPr>
                    <p:blipFill>
                      <a:blip r:embed="rId4"/>
                      <a:srcRect/>
                      <a:stretch>
                        <a:fillRect/>
                      </a:stretch>
                    </p:blipFill>
                    <p:spPr bwMode="auto">
                      <a:xfrm>
                        <a:off x="2852738" y="1743075"/>
                        <a:ext cx="3278187" cy="2613025"/>
                      </a:xfrm>
                      <a:prstGeom prst="rect">
                        <a:avLst/>
                      </a:prstGeom>
                      <a:noFill/>
                      <a:ln>
                        <a:noFill/>
                      </a:ln>
                    </p:spPr>
                  </p:pic>
                </p:oleObj>
              </mc:Fallback>
            </mc:AlternateContent>
          </a:graphicData>
        </a:graphic>
      </p:graphicFrame>
      <p:sp>
        <p:nvSpPr>
          <p:cNvPr id="13" name="Text Box 9"/>
          <p:cNvSpPr txBox="1">
            <a:spLocks noChangeArrowheads="1"/>
          </p:cNvSpPr>
          <p:nvPr/>
        </p:nvSpPr>
        <p:spPr bwMode="auto">
          <a:xfrm>
            <a:off x="1042988" y="4292600"/>
            <a:ext cx="8101012" cy="23544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FontTx/>
              <a:buNone/>
            </a:pPr>
            <a:r>
              <a:rPr lang="zh-CN" altLang="en-US" sz="2800" b="1" dirty="0">
                <a:solidFill>
                  <a:srgbClr val="FF33CC"/>
                </a:solidFill>
                <a:latin typeface="微软雅黑" panose="020B0503020204020204" pitchFamily="34" charset="-122"/>
                <a:ea typeface="微软雅黑" panose="020B0503020204020204" pitchFamily="34" charset="-122"/>
              </a:rPr>
              <a:t>要求：</a:t>
            </a:r>
          </a:p>
          <a:p>
            <a:pPr algn="just" eaLnBrk="1" hangingPunct="1">
              <a:lnSpc>
                <a:spcPct val="125000"/>
              </a:lnSpc>
              <a:spcBef>
                <a:spcPct val="50000"/>
              </a:spcBef>
              <a:buFontTx/>
              <a:buNone/>
            </a:pPr>
            <a:r>
              <a:rPr lang="zh-CN" altLang="en-US" sz="2400" b="1" dirty="0">
                <a:solidFill>
                  <a:srgbClr val="FF33CC"/>
                </a:solidFill>
                <a:latin typeface="微软雅黑" panose="020B0503020204020204" pitchFamily="34" charset="-122"/>
                <a:ea typeface="微软雅黑" panose="020B0503020204020204" pitchFamily="34" charset="-122"/>
              </a:rPr>
              <a:t>         </a:t>
            </a:r>
            <a:r>
              <a:rPr lang="zh-CN" altLang="en-US" sz="2800" b="1" dirty="0">
                <a:latin typeface="微软雅黑" panose="020B0503020204020204" pitchFamily="34" charset="-122"/>
                <a:ea typeface="微软雅黑" panose="020B0503020204020204" pitchFamily="34" charset="-122"/>
              </a:rPr>
              <a:t>分别用</a:t>
            </a:r>
            <a:r>
              <a:rPr lang="en-US" altLang="zh-CN" sz="2800" b="1" dirty="0">
                <a:solidFill>
                  <a:srgbClr val="FF0000"/>
                </a:solidFill>
                <a:latin typeface="微软雅黑" panose="020B0503020204020204" pitchFamily="34" charset="-122"/>
                <a:ea typeface="微软雅黑" panose="020B0503020204020204" pitchFamily="34" charset="-122"/>
              </a:rPr>
              <a:t>3×3</a:t>
            </a:r>
            <a:r>
              <a:rPr lang="zh-CN" altLang="en-US" sz="2800" b="1" dirty="0">
                <a:latin typeface="微软雅黑" panose="020B0503020204020204" pitchFamily="34" charset="-122"/>
                <a:ea typeface="微软雅黑" panose="020B0503020204020204" pitchFamily="34" charset="-122"/>
              </a:rPr>
              <a:t>大小的</a:t>
            </a:r>
            <a:r>
              <a:rPr lang="zh-CN" altLang="en-US" sz="2800" b="1" dirty="0">
                <a:solidFill>
                  <a:srgbClr val="FF0000"/>
                </a:solidFill>
                <a:latin typeface="微软雅黑" panose="020B0503020204020204" pitchFamily="34" charset="-122"/>
                <a:ea typeface="微软雅黑" panose="020B0503020204020204" pitchFamily="34" charset="-122"/>
              </a:rPr>
              <a:t>均值</a:t>
            </a:r>
            <a:r>
              <a:rPr lang="zh-CN" altLang="en-US" sz="2800" b="1" dirty="0">
                <a:latin typeface="微软雅黑" panose="020B0503020204020204" pitchFamily="34" charset="-122"/>
                <a:ea typeface="微软雅黑" panose="020B0503020204020204" pitchFamily="34" charset="-122"/>
              </a:rPr>
              <a:t>滤波器和</a:t>
            </a:r>
            <a:r>
              <a:rPr lang="zh-CN" altLang="en-US" sz="2800" b="1" dirty="0">
                <a:solidFill>
                  <a:srgbClr val="FF0000"/>
                </a:solidFill>
                <a:latin typeface="微软雅黑" panose="020B0503020204020204" pitchFamily="34" charset="-122"/>
                <a:ea typeface="微软雅黑" panose="020B0503020204020204" pitchFamily="34" charset="-122"/>
              </a:rPr>
              <a:t>中值</a:t>
            </a:r>
            <a:r>
              <a:rPr lang="zh-CN" altLang="en-US" sz="2800" b="1" dirty="0">
                <a:latin typeface="微软雅黑" panose="020B0503020204020204" pitchFamily="34" charset="-122"/>
                <a:ea typeface="微软雅黑" panose="020B0503020204020204" pitchFamily="34" charset="-122"/>
              </a:rPr>
              <a:t>滤波器对图像进行平滑处理，给出处理步骤及结果图像。（注：图像边框像素保留不变）</a:t>
            </a:r>
          </a:p>
        </p:txBody>
      </p:sp>
    </p:spTree>
    <p:extLst>
      <p:ext uri="{BB962C8B-B14F-4D97-AF65-F5344CB8AC3E}">
        <p14:creationId xmlns:p14="http://schemas.microsoft.com/office/powerpoint/2010/main" val="3221866356"/>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323850" y="188913"/>
            <a:ext cx="7704534" cy="836612"/>
          </a:xfrm>
        </p:spPr>
        <p:txBody>
          <a:bodyPr/>
          <a:lstStyle/>
          <a:p>
            <a:pPr eaLnBrk="1" hangingPunct="1"/>
            <a:r>
              <a:rPr lang="zh-CN" altLang="en-US" sz="4400" dirty="0">
                <a:ea typeface="微软雅黑" pitchFamily="34" charset="-122"/>
              </a:rPr>
              <a:t>频域增强</a:t>
            </a:r>
            <a:endParaRPr lang="zh-CN" altLang="en-US" sz="3500" dirty="0">
              <a:ea typeface="微软雅黑" pitchFamily="34" charset="-122"/>
            </a:endParaRPr>
          </a:p>
        </p:txBody>
      </p:sp>
      <mc:AlternateContent xmlns:mc="http://schemas.openxmlformats.org/markup-compatibility/2006" xmlns:a14="http://schemas.microsoft.com/office/drawing/2010/main">
        <mc:Choice Requires="a14">
          <p:sp>
            <p:nvSpPr>
              <p:cNvPr id="8" name="Text Box 3"/>
              <p:cNvSpPr txBox="1">
                <a:spLocks noChangeArrowheads="1"/>
              </p:cNvSpPr>
              <p:nvPr/>
            </p:nvSpPr>
            <p:spPr bwMode="auto">
              <a:xfrm>
                <a:off x="467544" y="1474789"/>
                <a:ext cx="8676455" cy="2157412"/>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a:lstStyle/>
              <a:p>
                <a:pPr>
                  <a:lnSpc>
                    <a:spcPct val="120000"/>
                  </a:lnSpc>
                  <a:spcBef>
                    <a:spcPct val="20000"/>
                  </a:spcBef>
                  <a:defRPr/>
                </a:pPr>
                <a:endParaRPr lang="zh-CN" altLang="en-US" sz="1000" dirty="0">
                  <a:effectLst>
                    <a:outerShdw blurRad="38100" dist="38100" dir="2700000" algn="tl">
                      <a:srgbClr val="000000"/>
                    </a:outerShdw>
                  </a:effectLst>
                  <a:latin typeface="Lucida Sans" pitchFamily="34" charset="0"/>
                  <a:sym typeface="Wingdings" panose="05000000000000000000" pitchFamily="2" charset="2"/>
                </a:endParaRPr>
              </a:p>
              <a:p>
                <a:pPr indent="-342000">
                  <a:lnSpc>
                    <a:spcPct val="120000"/>
                  </a:lnSpc>
                  <a:spcBef>
                    <a:spcPct val="20000"/>
                  </a:spcBef>
                  <a:buFontTx/>
                  <a:buChar char="•"/>
                  <a:defRPr/>
                </a:pPr>
                <a:r>
                  <a:rPr kumimoji="1" lang="zh-CN" altLang="en-US" sz="2600" b="1" dirty="0">
                    <a:solidFill>
                      <a:srgbClr val="FF0000"/>
                    </a:solidFill>
                    <a:latin typeface="微软雅黑" panose="020B0503020204020204" pitchFamily="34" charset="-122"/>
                    <a:ea typeface="微软雅黑" panose="020B0503020204020204" pitchFamily="34" charset="-122"/>
                  </a:rPr>
                  <a:t>卷积</a:t>
                </a:r>
                <a:r>
                  <a:rPr kumimoji="1" lang="zh-CN" altLang="en-US" sz="2600" b="1" dirty="0">
                    <a:latin typeface="微软雅黑" panose="020B0503020204020204" pitchFamily="34" charset="-122"/>
                    <a:ea typeface="微软雅黑" panose="020B0503020204020204" pitchFamily="34" charset="-122"/>
                  </a:rPr>
                  <a:t>理论是频域技术的基础</a:t>
                </a:r>
              </a:p>
              <a:p>
                <a:pPr indent="-342000">
                  <a:lnSpc>
                    <a:spcPct val="120000"/>
                  </a:lnSpc>
                  <a:spcBef>
                    <a:spcPct val="20000"/>
                  </a:spcBef>
                  <a:buFontTx/>
                  <a:buChar char="•"/>
                  <a:defRPr/>
                </a:pPr>
                <a:r>
                  <a:rPr kumimoji="1" lang="zh-CN" altLang="en-US" sz="2600" b="1" dirty="0">
                    <a:latin typeface="微软雅黑" panose="020B0503020204020204" pitchFamily="34" charset="-122"/>
                    <a:ea typeface="微软雅黑" panose="020B0503020204020204" pitchFamily="34" charset="-122"/>
                  </a:rPr>
                  <a:t>设函数</a:t>
                </a:r>
                <a14:m>
                  <m:oMath xmlns:m="http://schemas.openxmlformats.org/officeDocument/2006/math">
                    <m:r>
                      <a:rPr kumimoji="1" lang="en-US" altLang="zh-CN" sz="2600" b="1" i="1" smtClean="0">
                        <a:latin typeface="Cambria Math" panose="02040503050406030204" pitchFamily="18" charset="0"/>
                        <a:ea typeface="微软雅黑" panose="020B0503020204020204" pitchFamily="34" charset="-122"/>
                      </a:rPr>
                      <m:t>𝒇</m:t>
                    </m:r>
                    <m:d>
                      <m:dPr>
                        <m:ctrlPr>
                          <a:rPr kumimoji="1" lang="en-US" altLang="zh-CN" sz="2600" b="1" i="1" smtClean="0">
                            <a:latin typeface="Cambria Math" panose="02040503050406030204" pitchFamily="18" charset="0"/>
                            <a:ea typeface="微软雅黑" panose="020B0503020204020204" pitchFamily="34" charset="-122"/>
                          </a:rPr>
                        </m:ctrlPr>
                      </m:dPr>
                      <m:e>
                        <m:r>
                          <a:rPr kumimoji="1" lang="en-US" altLang="zh-CN" sz="2600" b="1" i="1" smtClean="0">
                            <a:latin typeface="Cambria Math" panose="02040503050406030204" pitchFamily="18" charset="0"/>
                            <a:ea typeface="微软雅黑" panose="020B0503020204020204" pitchFamily="34" charset="-122"/>
                          </a:rPr>
                          <m:t>𝒙</m:t>
                        </m:r>
                        <m:r>
                          <a:rPr kumimoji="1" lang="en-US" altLang="zh-CN" sz="2600" b="1" i="1" smtClean="0">
                            <a:latin typeface="Cambria Math" panose="02040503050406030204" pitchFamily="18" charset="0"/>
                            <a:ea typeface="微软雅黑" panose="020B0503020204020204" pitchFamily="34" charset="-122"/>
                          </a:rPr>
                          <m:t>,</m:t>
                        </m:r>
                        <m:r>
                          <a:rPr kumimoji="1" lang="en-US" altLang="zh-CN" sz="2600" b="1" i="1" smtClean="0">
                            <a:latin typeface="Cambria Math" panose="02040503050406030204" pitchFamily="18" charset="0"/>
                            <a:ea typeface="微软雅黑" panose="020B0503020204020204" pitchFamily="34" charset="-122"/>
                          </a:rPr>
                          <m:t>𝒚</m:t>
                        </m:r>
                      </m:e>
                    </m:d>
                  </m:oMath>
                </a14:m>
                <a:r>
                  <a:rPr kumimoji="1" lang="zh-CN" altLang="en-US" sz="2600" b="1" dirty="0">
                    <a:latin typeface="微软雅黑" panose="020B0503020204020204" pitchFamily="34" charset="-122"/>
                    <a:ea typeface="微软雅黑" panose="020B0503020204020204" pitchFamily="34" charset="-122"/>
                  </a:rPr>
                  <a:t>与线性位不变算子</a:t>
                </a:r>
                <a14:m>
                  <m:oMath xmlns:m="http://schemas.openxmlformats.org/officeDocument/2006/math">
                    <m:r>
                      <a:rPr kumimoji="1" lang="en-US" altLang="zh-CN" sz="2600" b="1" i="1">
                        <a:latin typeface="Cambria Math" panose="02040503050406030204" pitchFamily="18" charset="0"/>
                        <a:ea typeface="微软雅黑" panose="020B0503020204020204" pitchFamily="34" charset="-122"/>
                      </a:rPr>
                      <m:t>𝒇</m:t>
                    </m:r>
                    <m:d>
                      <m:dPr>
                        <m:ctrlPr>
                          <a:rPr kumimoji="1" lang="en-US" altLang="zh-CN" sz="2600" b="1" i="1">
                            <a:latin typeface="Cambria Math" panose="02040503050406030204" pitchFamily="18" charset="0"/>
                            <a:ea typeface="微软雅黑" panose="020B0503020204020204" pitchFamily="34" charset="-122"/>
                          </a:rPr>
                        </m:ctrlPr>
                      </m:dPr>
                      <m:e>
                        <m:r>
                          <a:rPr kumimoji="1" lang="en-US" altLang="zh-CN" sz="2600" b="1" i="1">
                            <a:latin typeface="Cambria Math" panose="02040503050406030204" pitchFamily="18" charset="0"/>
                            <a:ea typeface="微软雅黑" panose="020B0503020204020204" pitchFamily="34" charset="-122"/>
                          </a:rPr>
                          <m:t>𝒙</m:t>
                        </m:r>
                        <m:r>
                          <a:rPr kumimoji="1" lang="en-US" altLang="zh-CN" sz="2600" b="1" i="1">
                            <a:latin typeface="Cambria Math" panose="02040503050406030204" pitchFamily="18" charset="0"/>
                            <a:ea typeface="微软雅黑" panose="020B0503020204020204" pitchFamily="34" charset="-122"/>
                          </a:rPr>
                          <m:t>,</m:t>
                        </m:r>
                        <m:r>
                          <a:rPr kumimoji="1" lang="en-US" altLang="zh-CN" sz="2600" b="1" i="1">
                            <a:latin typeface="Cambria Math" panose="02040503050406030204" pitchFamily="18" charset="0"/>
                            <a:ea typeface="微软雅黑" panose="020B0503020204020204" pitchFamily="34" charset="-122"/>
                          </a:rPr>
                          <m:t>𝒚</m:t>
                        </m:r>
                      </m:e>
                    </m:d>
                  </m:oMath>
                </a14:m>
                <a:r>
                  <a:rPr kumimoji="1" lang="zh-CN" altLang="en-US" sz="2600" b="1" dirty="0">
                    <a:latin typeface="微软雅黑" panose="020B0503020204020204" pitchFamily="34" charset="-122"/>
                    <a:ea typeface="微软雅黑" panose="020B0503020204020204" pitchFamily="34" charset="-122"/>
                  </a:rPr>
                  <a:t>的卷积结果是</a:t>
                </a:r>
                <a14:m>
                  <m:oMath xmlns:m="http://schemas.openxmlformats.org/officeDocument/2006/math">
                    <m:r>
                      <a:rPr kumimoji="1" lang="en-US" altLang="zh-CN" sz="2600" b="1" i="1">
                        <a:latin typeface="Cambria Math" panose="02040503050406030204" pitchFamily="18" charset="0"/>
                        <a:ea typeface="微软雅黑" panose="020B0503020204020204" pitchFamily="34" charset="-122"/>
                      </a:rPr>
                      <m:t>𝒈</m:t>
                    </m:r>
                    <m:d>
                      <m:dPr>
                        <m:ctrlPr>
                          <a:rPr kumimoji="1" lang="en-US" altLang="zh-CN" sz="2600" b="1" i="1">
                            <a:latin typeface="Cambria Math" panose="02040503050406030204" pitchFamily="18" charset="0"/>
                            <a:ea typeface="微软雅黑" panose="020B0503020204020204" pitchFamily="34" charset="-122"/>
                          </a:rPr>
                        </m:ctrlPr>
                      </m:dPr>
                      <m:e>
                        <m:r>
                          <a:rPr kumimoji="1" lang="en-US" altLang="zh-CN" sz="2600" b="1" i="1">
                            <a:latin typeface="Cambria Math" panose="02040503050406030204" pitchFamily="18" charset="0"/>
                            <a:ea typeface="微软雅黑" panose="020B0503020204020204" pitchFamily="34" charset="-122"/>
                          </a:rPr>
                          <m:t>𝒙</m:t>
                        </m:r>
                        <m:r>
                          <a:rPr kumimoji="1" lang="en-US" altLang="zh-CN" sz="2600" b="1" i="1">
                            <a:latin typeface="Cambria Math" panose="02040503050406030204" pitchFamily="18" charset="0"/>
                            <a:ea typeface="微软雅黑" panose="020B0503020204020204" pitchFamily="34" charset="-122"/>
                          </a:rPr>
                          <m:t>,</m:t>
                        </m:r>
                        <m:r>
                          <a:rPr kumimoji="1" lang="en-US" altLang="zh-CN" sz="2600" b="1" i="1">
                            <a:latin typeface="Cambria Math" panose="02040503050406030204" pitchFamily="18" charset="0"/>
                            <a:ea typeface="微软雅黑" panose="020B0503020204020204" pitchFamily="34" charset="-122"/>
                          </a:rPr>
                          <m:t>𝒚</m:t>
                        </m:r>
                      </m:e>
                    </m:d>
                  </m:oMath>
                </a14:m>
                <a:r>
                  <a:rPr kumimoji="1" lang="zh-CN" altLang="en-US" sz="2600" b="1" dirty="0">
                    <a:latin typeface="微软雅黑" panose="020B0503020204020204" pitchFamily="34" charset="-122"/>
                    <a:ea typeface="微软雅黑" panose="020B0503020204020204" pitchFamily="34" charset="-122"/>
                  </a:rPr>
                  <a:t>，即</a:t>
                </a:r>
                <a14:m>
                  <m:oMath xmlns:m="http://schemas.openxmlformats.org/officeDocument/2006/math">
                    <m:r>
                      <a:rPr kumimoji="1" lang="en-US" altLang="zh-CN" sz="2600" b="1" i="1">
                        <a:latin typeface="Cambria Math" panose="02040503050406030204" pitchFamily="18" charset="0"/>
                        <a:ea typeface="微软雅黑" panose="020B0503020204020204" pitchFamily="34" charset="-122"/>
                      </a:rPr>
                      <m:t>𝒈</m:t>
                    </m:r>
                    <m:d>
                      <m:dPr>
                        <m:ctrlPr>
                          <a:rPr kumimoji="1" lang="en-US" altLang="zh-CN" sz="2600" b="1" i="1">
                            <a:latin typeface="Cambria Math" panose="02040503050406030204" pitchFamily="18" charset="0"/>
                            <a:ea typeface="微软雅黑" panose="020B0503020204020204" pitchFamily="34" charset="-122"/>
                          </a:rPr>
                        </m:ctrlPr>
                      </m:dPr>
                      <m:e>
                        <m:r>
                          <a:rPr kumimoji="1" lang="en-US" altLang="zh-CN" sz="2600" b="1" i="1">
                            <a:latin typeface="Cambria Math" panose="02040503050406030204" pitchFamily="18" charset="0"/>
                            <a:ea typeface="微软雅黑" panose="020B0503020204020204" pitchFamily="34" charset="-122"/>
                          </a:rPr>
                          <m:t>𝒙</m:t>
                        </m:r>
                        <m:r>
                          <a:rPr kumimoji="1" lang="en-US" altLang="zh-CN" sz="2600" b="1" i="1">
                            <a:latin typeface="Cambria Math" panose="02040503050406030204" pitchFamily="18" charset="0"/>
                            <a:ea typeface="微软雅黑" panose="020B0503020204020204" pitchFamily="34" charset="-122"/>
                          </a:rPr>
                          <m:t>,</m:t>
                        </m:r>
                        <m:r>
                          <a:rPr kumimoji="1" lang="en-US" altLang="zh-CN" sz="2600" b="1" i="1">
                            <a:latin typeface="Cambria Math" panose="02040503050406030204" pitchFamily="18" charset="0"/>
                            <a:ea typeface="微软雅黑" panose="020B0503020204020204" pitchFamily="34" charset="-122"/>
                          </a:rPr>
                          <m:t>𝒚</m:t>
                        </m:r>
                      </m:e>
                    </m:d>
                    <m:r>
                      <a:rPr kumimoji="1" lang="en-US" altLang="zh-CN" sz="2600" b="1" i="0" smtClean="0">
                        <a:latin typeface="Cambria Math" panose="02040503050406030204" pitchFamily="18" charset="0"/>
                        <a:ea typeface="微软雅黑" panose="020B0503020204020204" pitchFamily="34" charset="-122"/>
                      </a:rPr>
                      <m:t>=</m:t>
                    </m:r>
                    <m:r>
                      <a:rPr kumimoji="1" lang="en-US" altLang="zh-CN" sz="2600" b="1" i="1">
                        <a:latin typeface="Cambria Math" panose="02040503050406030204" pitchFamily="18" charset="0"/>
                        <a:ea typeface="微软雅黑" panose="020B0503020204020204" pitchFamily="34" charset="-122"/>
                      </a:rPr>
                      <m:t>𝒉</m:t>
                    </m:r>
                    <m:d>
                      <m:dPr>
                        <m:ctrlPr>
                          <a:rPr kumimoji="1" lang="en-US" altLang="zh-CN" sz="2600" b="1" i="1">
                            <a:latin typeface="Cambria Math" panose="02040503050406030204" pitchFamily="18" charset="0"/>
                            <a:ea typeface="微软雅黑" panose="020B0503020204020204" pitchFamily="34" charset="-122"/>
                          </a:rPr>
                        </m:ctrlPr>
                      </m:dPr>
                      <m:e>
                        <m:r>
                          <a:rPr kumimoji="1" lang="en-US" altLang="zh-CN" sz="2600" b="1" i="1">
                            <a:latin typeface="Cambria Math" panose="02040503050406030204" pitchFamily="18" charset="0"/>
                            <a:ea typeface="微软雅黑" panose="020B0503020204020204" pitchFamily="34" charset="-122"/>
                          </a:rPr>
                          <m:t>𝒙</m:t>
                        </m:r>
                        <m:r>
                          <a:rPr kumimoji="1" lang="en-US" altLang="zh-CN" sz="2600" b="1" i="1">
                            <a:latin typeface="Cambria Math" panose="02040503050406030204" pitchFamily="18" charset="0"/>
                            <a:ea typeface="微软雅黑" panose="020B0503020204020204" pitchFamily="34" charset="-122"/>
                          </a:rPr>
                          <m:t>,</m:t>
                        </m:r>
                        <m:r>
                          <a:rPr kumimoji="1" lang="en-US" altLang="zh-CN" sz="2600" b="1" i="1">
                            <a:latin typeface="Cambria Math" panose="02040503050406030204" pitchFamily="18" charset="0"/>
                            <a:ea typeface="微软雅黑" panose="020B0503020204020204" pitchFamily="34" charset="-122"/>
                          </a:rPr>
                          <m:t>𝒚</m:t>
                        </m:r>
                      </m:e>
                    </m:d>
                    <m:r>
                      <a:rPr kumimoji="1" lang="en-US" altLang="zh-CN" sz="2600" b="1" i="1" smtClean="0">
                        <a:latin typeface="Cambria Math" panose="02040503050406030204" pitchFamily="18" charset="0"/>
                        <a:ea typeface="微软雅黑" panose="020B0503020204020204" pitchFamily="34" charset="-122"/>
                      </a:rPr>
                      <m:t>∗</m:t>
                    </m:r>
                    <m:r>
                      <a:rPr kumimoji="1" lang="en-US" altLang="zh-CN" sz="2600" b="1" i="1">
                        <a:latin typeface="Cambria Math" panose="02040503050406030204" pitchFamily="18" charset="0"/>
                        <a:ea typeface="微软雅黑" panose="020B0503020204020204" pitchFamily="34" charset="-122"/>
                      </a:rPr>
                      <m:t>𝒇</m:t>
                    </m:r>
                    <m:d>
                      <m:dPr>
                        <m:ctrlPr>
                          <a:rPr kumimoji="1" lang="en-US" altLang="zh-CN" sz="2600" b="1" i="1">
                            <a:latin typeface="Cambria Math" panose="02040503050406030204" pitchFamily="18" charset="0"/>
                            <a:ea typeface="微软雅黑" panose="020B0503020204020204" pitchFamily="34" charset="-122"/>
                          </a:rPr>
                        </m:ctrlPr>
                      </m:dPr>
                      <m:e>
                        <m:r>
                          <a:rPr kumimoji="1" lang="en-US" altLang="zh-CN" sz="2600" b="1" i="1">
                            <a:latin typeface="Cambria Math" panose="02040503050406030204" pitchFamily="18" charset="0"/>
                            <a:ea typeface="微软雅黑" panose="020B0503020204020204" pitchFamily="34" charset="-122"/>
                          </a:rPr>
                          <m:t>𝒙</m:t>
                        </m:r>
                        <m:r>
                          <a:rPr kumimoji="1" lang="en-US" altLang="zh-CN" sz="2600" b="1" i="1">
                            <a:latin typeface="Cambria Math" panose="02040503050406030204" pitchFamily="18" charset="0"/>
                            <a:ea typeface="微软雅黑" panose="020B0503020204020204" pitchFamily="34" charset="-122"/>
                          </a:rPr>
                          <m:t>,</m:t>
                        </m:r>
                        <m:r>
                          <a:rPr kumimoji="1" lang="en-US" altLang="zh-CN" sz="2600" b="1" i="1">
                            <a:latin typeface="Cambria Math" panose="02040503050406030204" pitchFamily="18" charset="0"/>
                            <a:ea typeface="微软雅黑" panose="020B0503020204020204" pitchFamily="34" charset="-122"/>
                          </a:rPr>
                          <m:t>𝒚</m:t>
                        </m:r>
                      </m:e>
                    </m:d>
                  </m:oMath>
                </a14:m>
                <a:r>
                  <a:rPr kumimoji="1" lang="zh-CN" altLang="en-US" sz="2600" b="1" dirty="0">
                    <a:latin typeface="微软雅黑" panose="020B0503020204020204" pitchFamily="34" charset="-122"/>
                    <a:ea typeface="微软雅黑" panose="020B0503020204020204" pitchFamily="34" charset="-122"/>
                  </a:rPr>
                  <a:t>，那么根据卷积定理在频域有：</a:t>
                </a:r>
              </a:p>
              <a:p>
                <a:pPr>
                  <a:lnSpc>
                    <a:spcPct val="120000"/>
                  </a:lnSpc>
                  <a:spcBef>
                    <a:spcPct val="20000"/>
                  </a:spcBef>
                  <a:defRPr/>
                </a:pPr>
                <a:r>
                  <a:rPr kumimoji="1" lang="zh-CN" altLang="en-US" sz="2400" b="1" dirty="0">
                    <a:latin typeface="微软雅黑" panose="020B0503020204020204" pitchFamily="34" charset="-122"/>
                    <a:ea typeface="微软雅黑" panose="020B0503020204020204" pitchFamily="34" charset="-122"/>
                  </a:rPr>
                  <a:t>		</a:t>
                </a:r>
                <a:r>
                  <a:rPr lang="zh-CN" altLang="en-US" sz="2800" dirty="0"/>
                  <a:t>	</a:t>
                </a:r>
                <a:endParaRPr lang="en-US" altLang="zh-CN" sz="2800" dirty="0"/>
              </a:p>
            </p:txBody>
          </p:sp>
        </mc:Choice>
        <mc:Fallback xmlns="">
          <p:sp>
            <p:nvSpPr>
              <p:cNvPr id="8" name="Text Box 3"/>
              <p:cNvSpPr txBox="1">
                <a:spLocks noRot="1" noChangeAspect="1" noMove="1" noResize="1" noEditPoints="1" noAdjustHandles="1" noChangeArrowheads="1" noChangeShapeType="1" noTextEdit="1"/>
              </p:cNvSpPr>
              <p:nvPr/>
            </p:nvSpPr>
            <p:spPr bwMode="auto">
              <a:xfrm>
                <a:off x="467544" y="1474789"/>
                <a:ext cx="8676455" cy="2157412"/>
              </a:xfrm>
              <a:prstGeom prst="rect">
                <a:avLst/>
              </a:prstGeom>
              <a:blipFill rotWithShape="0">
                <a:blip r:embed="rId3"/>
                <a:stretch>
                  <a:fillRect l="-1476" b="-13559"/>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graphicFrame>
        <p:nvGraphicFramePr>
          <p:cNvPr id="2" name="对象 1"/>
          <p:cNvGraphicFramePr>
            <a:graphicFrameLocks noChangeAspect="1"/>
          </p:cNvGraphicFramePr>
          <p:nvPr>
            <p:extLst>
              <p:ext uri="{D42A27DB-BD31-4B8C-83A1-F6EECF244321}">
                <p14:modId xmlns:p14="http://schemas.microsoft.com/office/powerpoint/2010/main" val="1840236285"/>
              </p:ext>
            </p:extLst>
          </p:nvPr>
        </p:nvGraphicFramePr>
        <p:xfrm>
          <a:off x="2339752" y="4001120"/>
          <a:ext cx="4584700" cy="508000"/>
        </p:xfrm>
        <a:graphic>
          <a:graphicData uri="http://schemas.openxmlformats.org/presentationml/2006/ole">
            <mc:AlternateContent xmlns:mc="http://schemas.openxmlformats.org/markup-compatibility/2006">
              <mc:Choice xmlns:v="urn:schemas-microsoft-com:vml" Requires="v">
                <p:oleObj name="Equation" r:id="rId4" imgW="4584600" imgH="507960" progId="Equation.DSMT4">
                  <p:embed/>
                </p:oleObj>
              </mc:Choice>
              <mc:Fallback>
                <p:oleObj name="Equation" r:id="rId4" imgW="4584600" imgH="507960" progId="Equation.DSMT4">
                  <p:embed/>
                  <p:pic>
                    <p:nvPicPr>
                      <p:cNvPr id="0" name=""/>
                      <p:cNvPicPr/>
                      <p:nvPr/>
                    </p:nvPicPr>
                    <p:blipFill>
                      <a:blip r:embed="rId5"/>
                      <a:stretch>
                        <a:fillRect/>
                      </a:stretch>
                    </p:blipFill>
                    <p:spPr>
                      <a:xfrm>
                        <a:off x="2339752" y="4001120"/>
                        <a:ext cx="4584700" cy="508000"/>
                      </a:xfrm>
                      <a:prstGeom prst="rect">
                        <a:avLst/>
                      </a:prstGeom>
                      <a:solidFill>
                        <a:srgbClr val="FFFF00"/>
                      </a:solidFill>
                    </p:spPr>
                  </p:pic>
                </p:oleObj>
              </mc:Fallback>
            </mc:AlternateContent>
          </a:graphicData>
        </a:graphic>
      </p:graphicFrame>
      <mc:AlternateContent xmlns:mc="http://schemas.openxmlformats.org/markup-compatibility/2006" xmlns:a14="http://schemas.microsoft.com/office/drawing/2010/main">
        <mc:Choice Requires="a14">
          <p:sp>
            <p:nvSpPr>
              <p:cNvPr id="4" name="矩形 3"/>
              <p:cNvSpPr/>
              <p:nvPr/>
            </p:nvSpPr>
            <p:spPr>
              <a:xfrm>
                <a:off x="467544" y="4912132"/>
                <a:ext cx="8676455" cy="1592744"/>
              </a:xfrm>
              <a:prstGeom prst="rect">
                <a:avLst/>
              </a:prstGeom>
            </p:spPr>
            <p:txBody>
              <a:bodyPr wrap="square">
                <a:spAutoFit/>
              </a:bodyPr>
              <a:lstStyle/>
              <a:p>
                <a:pPr indent="-342900">
                  <a:lnSpc>
                    <a:spcPct val="125000"/>
                  </a:lnSpc>
                  <a:buFont typeface="Arial" panose="020B0604020202020204" pitchFamily="34" charset="0"/>
                  <a:buChar char="•"/>
                </a:pPr>
                <a:r>
                  <a:rPr kumimoji="1" lang="zh-CN" altLang="en-US" sz="2600" b="1" dirty="0">
                    <a:latin typeface="微软雅黑" panose="020B0503020204020204" pitchFamily="34" charset="-122"/>
                    <a:ea typeface="微软雅黑" panose="020B0503020204020204" pitchFamily="34" charset="-122"/>
                  </a:rPr>
                  <a:t>其中</a:t>
                </a:r>
                <a14:m>
                  <m:oMath xmlns:m="http://schemas.openxmlformats.org/officeDocument/2006/math">
                    <m:r>
                      <a:rPr kumimoji="1" lang="en-US" altLang="zh-CN" sz="2600" b="1" i="1" smtClean="0">
                        <a:latin typeface="Cambria Math" panose="02040503050406030204" pitchFamily="18" charset="0"/>
                        <a:ea typeface="微软雅黑" panose="020B0503020204020204" pitchFamily="34" charset="-122"/>
                      </a:rPr>
                      <m:t>𝑮</m:t>
                    </m:r>
                    <m:d>
                      <m:dPr>
                        <m:ctrlPr>
                          <a:rPr kumimoji="1" lang="en-US" altLang="zh-CN" sz="2600" b="1" i="1">
                            <a:latin typeface="Cambria Math" panose="02040503050406030204" pitchFamily="18" charset="0"/>
                            <a:ea typeface="微软雅黑" panose="020B0503020204020204" pitchFamily="34" charset="-122"/>
                          </a:rPr>
                        </m:ctrlPr>
                      </m:dPr>
                      <m:e>
                        <m:r>
                          <a:rPr kumimoji="1" lang="en-US" altLang="zh-CN" sz="2600" b="1" i="1" smtClean="0">
                            <a:latin typeface="Cambria Math" panose="02040503050406030204" pitchFamily="18" charset="0"/>
                            <a:ea typeface="微软雅黑" panose="020B0503020204020204" pitchFamily="34" charset="-122"/>
                          </a:rPr>
                          <m:t>𝒖</m:t>
                        </m:r>
                        <m:r>
                          <a:rPr kumimoji="1" lang="en-US" altLang="zh-CN" sz="2600" b="1" i="1">
                            <a:latin typeface="Cambria Math" panose="02040503050406030204" pitchFamily="18" charset="0"/>
                            <a:ea typeface="微软雅黑" panose="020B0503020204020204" pitchFamily="34" charset="-122"/>
                          </a:rPr>
                          <m:t>,</m:t>
                        </m:r>
                        <m:r>
                          <a:rPr kumimoji="1" lang="en-US" altLang="zh-CN" sz="2600" b="1" i="1" smtClean="0">
                            <a:latin typeface="Cambria Math" panose="02040503050406030204" pitchFamily="18" charset="0"/>
                            <a:ea typeface="微软雅黑" panose="020B0503020204020204" pitchFamily="34" charset="-122"/>
                          </a:rPr>
                          <m:t>𝒗</m:t>
                        </m:r>
                      </m:e>
                    </m:d>
                  </m:oMath>
                </a14:m>
                <a:r>
                  <a:rPr kumimoji="1" lang="zh-CN" altLang="en-US" sz="2600" b="1" dirty="0">
                    <a:latin typeface="微软雅黑" panose="020B0503020204020204" pitchFamily="34" charset="-122"/>
                    <a:ea typeface="微软雅黑" panose="020B0503020204020204" pitchFamily="34" charset="-122"/>
                  </a:rPr>
                  <a:t>，</a:t>
                </a:r>
                <a14:m>
                  <m:oMath xmlns:m="http://schemas.openxmlformats.org/officeDocument/2006/math">
                    <m:r>
                      <a:rPr kumimoji="1" lang="en-US" altLang="zh-CN" sz="2600" b="1" i="1" smtClean="0">
                        <a:latin typeface="Cambria Math" panose="02040503050406030204" pitchFamily="18" charset="0"/>
                        <a:ea typeface="微软雅黑" panose="020B0503020204020204" pitchFamily="34" charset="-122"/>
                      </a:rPr>
                      <m:t>𝑯</m:t>
                    </m:r>
                    <m:d>
                      <m:dPr>
                        <m:ctrlPr>
                          <a:rPr kumimoji="1" lang="en-US" altLang="zh-CN" sz="2600" b="1" i="1">
                            <a:latin typeface="Cambria Math" panose="02040503050406030204" pitchFamily="18" charset="0"/>
                            <a:ea typeface="微软雅黑" panose="020B0503020204020204" pitchFamily="34" charset="-122"/>
                          </a:rPr>
                        </m:ctrlPr>
                      </m:dPr>
                      <m:e>
                        <m:r>
                          <a:rPr kumimoji="1" lang="en-US" altLang="zh-CN" sz="2600" b="1" i="1">
                            <a:latin typeface="Cambria Math" panose="02040503050406030204" pitchFamily="18" charset="0"/>
                            <a:ea typeface="微软雅黑" panose="020B0503020204020204" pitchFamily="34" charset="-122"/>
                          </a:rPr>
                          <m:t>𝒖</m:t>
                        </m:r>
                        <m:r>
                          <a:rPr kumimoji="1" lang="en-US" altLang="zh-CN" sz="2600" b="1" i="1">
                            <a:latin typeface="Cambria Math" panose="02040503050406030204" pitchFamily="18" charset="0"/>
                            <a:ea typeface="微软雅黑" panose="020B0503020204020204" pitchFamily="34" charset="-122"/>
                          </a:rPr>
                          <m:t>,</m:t>
                        </m:r>
                        <m:r>
                          <a:rPr kumimoji="1" lang="en-US" altLang="zh-CN" sz="2600" b="1" i="1">
                            <a:latin typeface="Cambria Math" panose="02040503050406030204" pitchFamily="18" charset="0"/>
                            <a:ea typeface="微软雅黑" panose="020B0503020204020204" pitchFamily="34" charset="-122"/>
                          </a:rPr>
                          <m:t>𝒗</m:t>
                        </m:r>
                      </m:e>
                    </m:d>
                  </m:oMath>
                </a14:m>
                <a:r>
                  <a:rPr kumimoji="1" lang="zh-CN" altLang="en-US" sz="2600" b="1" dirty="0">
                    <a:latin typeface="微软雅黑" panose="020B0503020204020204" pitchFamily="34" charset="-122"/>
                    <a:ea typeface="微软雅黑" panose="020B0503020204020204" pitchFamily="34" charset="-122"/>
                  </a:rPr>
                  <a:t>，</a:t>
                </a:r>
                <a14:m>
                  <m:oMath xmlns:m="http://schemas.openxmlformats.org/officeDocument/2006/math">
                    <m:r>
                      <a:rPr kumimoji="1" lang="en-US" altLang="zh-CN" sz="2600" b="1" i="1" smtClean="0">
                        <a:latin typeface="Cambria Math" panose="02040503050406030204" pitchFamily="18" charset="0"/>
                        <a:ea typeface="微软雅黑" panose="020B0503020204020204" pitchFamily="34" charset="-122"/>
                      </a:rPr>
                      <m:t>𝑭</m:t>
                    </m:r>
                    <m:d>
                      <m:dPr>
                        <m:ctrlPr>
                          <a:rPr kumimoji="1" lang="en-US" altLang="zh-CN" sz="2600" b="1" i="1">
                            <a:latin typeface="Cambria Math" panose="02040503050406030204" pitchFamily="18" charset="0"/>
                            <a:ea typeface="微软雅黑" panose="020B0503020204020204" pitchFamily="34" charset="-122"/>
                          </a:rPr>
                        </m:ctrlPr>
                      </m:dPr>
                      <m:e>
                        <m:r>
                          <a:rPr kumimoji="1" lang="en-US" altLang="zh-CN" sz="2600" b="1" i="1">
                            <a:latin typeface="Cambria Math" panose="02040503050406030204" pitchFamily="18" charset="0"/>
                            <a:ea typeface="微软雅黑" panose="020B0503020204020204" pitchFamily="34" charset="-122"/>
                          </a:rPr>
                          <m:t>𝒖</m:t>
                        </m:r>
                        <m:r>
                          <a:rPr kumimoji="1" lang="en-US" altLang="zh-CN" sz="2600" b="1" i="1">
                            <a:latin typeface="Cambria Math" panose="02040503050406030204" pitchFamily="18" charset="0"/>
                            <a:ea typeface="微软雅黑" panose="020B0503020204020204" pitchFamily="34" charset="-122"/>
                          </a:rPr>
                          <m:t>,</m:t>
                        </m:r>
                        <m:r>
                          <a:rPr kumimoji="1" lang="en-US" altLang="zh-CN" sz="2600" b="1" i="1">
                            <a:latin typeface="Cambria Math" panose="02040503050406030204" pitchFamily="18" charset="0"/>
                            <a:ea typeface="微软雅黑" panose="020B0503020204020204" pitchFamily="34" charset="-122"/>
                          </a:rPr>
                          <m:t>𝒗</m:t>
                        </m:r>
                      </m:e>
                    </m:d>
                  </m:oMath>
                </a14:m>
                <a:r>
                  <a:rPr kumimoji="1" lang="zh-CN" altLang="en-US" sz="2600" b="1" dirty="0">
                    <a:latin typeface="微软雅黑" panose="020B0503020204020204" pitchFamily="34" charset="-122"/>
                    <a:ea typeface="微软雅黑" panose="020B0503020204020204" pitchFamily="34" charset="-122"/>
                  </a:rPr>
                  <a:t>分别是</a:t>
                </a:r>
                <a14:m>
                  <m:oMath xmlns:m="http://schemas.openxmlformats.org/officeDocument/2006/math">
                    <m:r>
                      <a:rPr kumimoji="1" lang="en-US" altLang="zh-CN" sz="2600" b="1" i="1">
                        <a:latin typeface="Cambria Math" panose="02040503050406030204" pitchFamily="18" charset="0"/>
                        <a:ea typeface="微软雅黑" panose="020B0503020204020204" pitchFamily="34" charset="-122"/>
                      </a:rPr>
                      <m:t>𝒈</m:t>
                    </m:r>
                    <m:d>
                      <m:dPr>
                        <m:ctrlPr>
                          <a:rPr kumimoji="1" lang="en-US" altLang="zh-CN" sz="2600" b="1" i="1">
                            <a:latin typeface="Cambria Math" panose="02040503050406030204" pitchFamily="18" charset="0"/>
                            <a:ea typeface="微软雅黑" panose="020B0503020204020204" pitchFamily="34" charset="-122"/>
                          </a:rPr>
                        </m:ctrlPr>
                      </m:dPr>
                      <m:e>
                        <m:r>
                          <a:rPr kumimoji="1" lang="en-US" altLang="zh-CN" sz="2600" b="1" i="1">
                            <a:latin typeface="Cambria Math" panose="02040503050406030204" pitchFamily="18" charset="0"/>
                            <a:ea typeface="微软雅黑" panose="020B0503020204020204" pitchFamily="34" charset="-122"/>
                          </a:rPr>
                          <m:t>𝒙</m:t>
                        </m:r>
                        <m:r>
                          <a:rPr kumimoji="1" lang="en-US" altLang="zh-CN" sz="2600" b="1" i="1">
                            <a:latin typeface="Cambria Math" panose="02040503050406030204" pitchFamily="18" charset="0"/>
                            <a:ea typeface="微软雅黑" panose="020B0503020204020204" pitchFamily="34" charset="-122"/>
                          </a:rPr>
                          <m:t>,</m:t>
                        </m:r>
                        <m:r>
                          <a:rPr kumimoji="1" lang="en-US" altLang="zh-CN" sz="2600" b="1" i="1">
                            <a:latin typeface="Cambria Math" panose="02040503050406030204" pitchFamily="18" charset="0"/>
                            <a:ea typeface="微软雅黑" panose="020B0503020204020204" pitchFamily="34" charset="-122"/>
                          </a:rPr>
                          <m:t>𝒚</m:t>
                        </m:r>
                      </m:e>
                    </m:d>
                  </m:oMath>
                </a14:m>
                <a:r>
                  <a:rPr kumimoji="1" lang="zh-CN" altLang="en-US" sz="2600" b="1" dirty="0">
                    <a:latin typeface="微软雅黑" panose="020B0503020204020204" pitchFamily="34" charset="-122"/>
                    <a:ea typeface="微软雅黑" panose="020B0503020204020204" pitchFamily="34" charset="-122"/>
                  </a:rPr>
                  <a:t>，</a:t>
                </a:r>
                <a14:m>
                  <m:oMath xmlns:m="http://schemas.openxmlformats.org/officeDocument/2006/math">
                    <m:r>
                      <a:rPr kumimoji="1" lang="en-US" altLang="zh-CN" sz="2600" b="1" i="1">
                        <a:latin typeface="Cambria Math" panose="02040503050406030204" pitchFamily="18" charset="0"/>
                        <a:ea typeface="微软雅黑" panose="020B0503020204020204" pitchFamily="34" charset="-122"/>
                      </a:rPr>
                      <m:t>𝒉</m:t>
                    </m:r>
                    <m:d>
                      <m:dPr>
                        <m:ctrlPr>
                          <a:rPr kumimoji="1" lang="en-US" altLang="zh-CN" sz="2600" b="1" i="1">
                            <a:latin typeface="Cambria Math" panose="02040503050406030204" pitchFamily="18" charset="0"/>
                            <a:ea typeface="微软雅黑" panose="020B0503020204020204" pitchFamily="34" charset="-122"/>
                          </a:rPr>
                        </m:ctrlPr>
                      </m:dPr>
                      <m:e>
                        <m:r>
                          <a:rPr kumimoji="1" lang="en-US" altLang="zh-CN" sz="2600" b="1" i="1">
                            <a:latin typeface="Cambria Math" panose="02040503050406030204" pitchFamily="18" charset="0"/>
                            <a:ea typeface="微软雅黑" panose="020B0503020204020204" pitchFamily="34" charset="-122"/>
                          </a:rPr>
                          <m:t>𝒙</m:t>
                        </m:r>
                        <m:r>
                          <a:rPr kumimoji="1" lang="en-US" altLang="zh-CN" sz="2600" b="1" i="1">
                            <a:latin typeface="Cambria Math" panose="02040503050406030204" pitchFamily="18" charset="0"/>
                            <a:ea typeface="微软雅黑" panose="020B0503020204020204" pitchFamily="34" charset="-122"/>
                          </a:rPr>
                          <m:t>,</m:t>
                        </m:r>
                        <m:r>
                          <a:rPr kumimoji="1" lang="en-US" altLang="zh-CN" sz="2600" b="1" i="1">
                            <a:latin typeface="Cambria Math" panose="02040503050406030204" pitchFamily="18" charset="0"/>
                            <a:ea typeface="微软雅黑" panose="020B0503020204020204" pitchFamily="34" charset="-122"/>
                          </a:rPr>
                          <m:t>𝒚</m:t>
                        </m:r>
                      </m:e>
                    </m:d>
                  </m:oMath>
                </a14:m>
                <a:r>
                  <a:rPr kumimoji="1" lang="zh-CN" altLang="en-US" sz="2600" b="1" dirty="0">
                    <a:latin typeface="微软雅黑" panose="020B0503020204020204" pitchFamily="34" charset="-122"/>
                    <a:ea typeface="微软雅黑" panose="020B0503020204020204" pitchFamily="34" charset="-122"/>
                  </a:rPr>
                  <a:t>，</a:t>
                </a:r>
                <a14:m>
                  <m:oMath xmlns:m="http://schemas.openxmlformats.org/officeDocument/2006/math">
                    <m:r>
                      <a:rPr kumimoji="1" lang="en-US" altLang="zh-CN" sz="2600" b="1" i="1">
                        <a:latin typeface="Cambria Math" panose="02040503050406030204" pitchFamily="18" charset="0"/>
                        <a:ea typeface="微软雅黑" panose="020B0503020204020204" pitchFamily="34" charset="-122"/>
                      </a:rPr>
                      <m:t>𝒇</m:t>
                    </m:r>
                    <m:d>
                      <m:dPr>
                        <m:ctrlPr>
                          <a:rPr kumimoji="1" lang="en-US" altLang="zh-CN" sz="2600" b="1" i="1">
                            <a:latin typeface="Cambria Math" panose="02040503050406030204" pitchFamily="18" charset="0"/>
                            <a:ea typeface="微软雅黑" panose="020B0503020204020204" pitchFamily="34" charset="-122"/>
                          </a:rPr>
                        </m:ctrlPr>
                      </m:dPr>
                      <m:e>
                        <m:r>
                          <a:rPr kumimoji="1" lang="en-US" altLang="zh-CN" sz="2600" b="1" i="1">
                            <a:latin typeface="Cambria Math" panose="02040503050406030204" pitchFamily="18" charset="0"/>
                            <a:ea typeface="微软雅黑" panose="020B0503020204020204" pitchFamily="34" charset="-122"/>
                          </a:rPr>
                          <m:t>𝒙</m:t>
                        </m:r>
                        <m:r>
                          <a:rPr kumimoji="1" lang="en-US" altLang="zh-CN" sz="2600" b="1" i="1">
                            <a:latin typeface="Cambria Math" panose="02040503050406030204" pitchFamily="18" charset="0"/>
                            <a:ea typeface="微软雅黑" panose="020B0503020204020204" pitchFamily="34" charset="-122"/>
                          </a:rPr>
                          <m:t>,</m:t>
                        </m:r>
                        <m:r>
                          <a:rPr kumimoji="1" lang="en-US" altLang="zh-CN" sz="2600" b="1" i="1">
                            <a:latin typeface="Cambria Math" panose="02040503050406030204" pitchFamily="18" charset="0"/>
                            <a:ea typeface="微软雅黑" panose="020B0503020204020204" pitchFamily="34" charset="-122"/>
                          </a:rPr>
                          <m:t>𝒚</m:t>
                        </m:r>
                      </m:e>
                    </m:d>
                  </m:oMath>
                </a14:m>
                <a:r>
                  <a:rPr kumimoji="1" lang="zh-CN" altLang="en-US" sz="2600" b="1" dirty="0">
                    <a:latin typeface="微软雅黑" panose="020B0503020204020204" pitchFamily="34" charset="-122"/>
                    <a:ea typeface="微软雅黑" panose="020B0503020204020204" pitchFamily="34" charset="-122"/>
                  </a:rPr>
                  <a:t>的傅里叶变换。用线性系统理论的话来说，</a:t>
                </a:r>
                <a14:m>
                  <m:oMath xmlns:m="http://schemas.openxmlformats.org/officeDocument/2006/math">
                    <m:r>
                      <a:rPr kumimoji="1" lang="en-US" altLang="zh-CN" sz="2600" b="1" i="1">
                        <a:latin typeface="Cambria Math" panose="02040503050406030204" pitchFamily="18" charset="0"/>
                        <a:ea typeface="微软雅黑" panose="020B0503020204020204" pitchFamily="34" charset="-122"/>
                      </a:rPr>
                      <m:t>𝑯</m:t>
                    </m:r>
                    <m:d>
                      <m:dPr>
                        <m:ctrlPr>
                          <a:rPr kumimoji="1" lang="en-US" altLang="zh-CN" sz="2600" b="1" i="1">
                            <a:latin typeface="Cambria Math" panose="02040503050406030204" pitchFamily="18" charset="0"/>
                            <a:ea typeface="微软雅黑" panose="020B0503020204020204" pitchFamily="34" charset="-122"/>
                          </a:rPr>
                        </m:ctrlPr>
                      </m:dPr>
                      <m:e>
                        <m:r>
                          <a:rPr kumimoji="1" lang="en-US" altLang="zh-CN" sz="2600" b="1" i="1">
                            <a:latin typeface="Cambria Math" panose="02040503050406030204" pitchFamily="18" charset="0"/>
                            <a:ea typeface="微软雅黑" panose="020B0503020204020204" pitchFamily="34" charset="-122"/>
                          </a:rPr>
                          <m:t>𝒖</m:t>
                        </m:r>
                        <m:r>
                          <a:rPr kumimoji="1" lang="en-US" altLang="zh-CN" sz="2600" b="1" i="1">
                            <a:latin typeface="Cambria Math" panose="02040503050406030204" pitchFamily="18" charset="0"/>
                            <a:ea typeface="微软雅黑" panose="020B0503020204020204" pitchFamily="34" charset="-122"/>
                          </a:rPr>
                          <m:t>,</m:t>
                        </m:r>
                        <m:r>
                          <a:rPr kumimoji="1" lang="en-US" altLang="zh-CN" sz="2600" b="1" i="1">
                            <a:latin typeface="Cambria Math" panose="02040503050406030204" pitchFamily="18" charset="0"/>
                            <a:ea typeface="微软雅黑" panose="020B0503020204020204" pitchFamily="34" charset="-122"/>
                          </a:rPr>
                          <m:t>𝒗</m:t>
                        </m:r>
                      </m:e>
                    </m:d>
                  </m:oMath>
                </a14:m>
                <a:r>
                  <a:rPr kumimoji="1" lang="zh-CN" altLang="en-US" sz="2600" b="1" dirty="0">
                    <a:latin typeface="微软雅黑" panose="020B0503020204020204" pitchFamily="34" charset="-122"/>
                    <a:ea typeface="微软雅黑" panose="020B0503020204020204" pitchFamily="34" charset="-122"/>
                  </a:rPr>
                  <a:t>是</a:t>
                </a:r>
                <a:r>
                  <a:rPr kumimoji="1" lang="zh-CN" altLang="en-US" sz="2600" b="1" dirty="0">
                    <a:solidFill>
                      <a:srgbClr val="FF0000"/>
                    </a:solidFill>
                    <a:latin typeface="微软雅黑" panose="020B0503020204020204" pitchFamily="34" charset="-122"/>
                    <a:ea typeface="微软雅黑" panose="020B0503020204020204" pitchFamily="34" charset="-122"/>
                  </a:rPr>
                  <a:t>转移函数</a:t>
                </a:r>
                <a:r>
                  <a:rPr kumimoji="1" lang="zh-CN" altLang="en-US" sz="2400" b="1" dirty="0">
                    <a:latin typeface="微软雅黑" panose="020B0503020204020204" pitchFamily="34" charset="-122"/>
                    <a:ea typeface="微软雅黑" panose="020B0503020204020204" pitchFamily="34" charset="-122"/>
                  </a:rPr>
                  <a:t>	</a:t>
                </a:r>
              </a:p>
            </p:txBody>
          </p:sp>
        </mc:Choice>
        <mc:Fallback xmlns="">
          <p:sp>
            <p:nvSpPr>
              <p:cNvPr id="4" name="矩形 3"/>
              <p:cNvSpPr>
                <a:spLocks noRot="1" noChangeAspect="1" noMove="1" noResize="1" noEditPoints="1" noAdjustHandles="1" noChangeArrowheads="1" noChangeShapeType="1" noTextEdit="1"/>
              </p:cNvSpPr>
              <p:nvPr/>
            </p:nvSpPr>
            <p:spPr>
              <a:xfrm>
                <a:off x="467544" y="4912132"/>
                <a:ext cx="8676455" cy="1592744"/>
              </a:xfrm>
              <a:prstGeom prst="rect">
                <a:avLst/>
              </a:prstGeom>
              <a:blipFill rotWithShape="0">
                <a:blip r:embed="rId6"/>
                <a:stretch>
                  <a:fillRect l="-1265" r="-422" b="-574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887082639"/>
      </p:ext>
    </p:extLst>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323850" y="188913"/>
            <a:ext cx="7704534" cy="836612"/>
          </a:xfrm>
        </p:spPr>
        <p:txBody>
          <a:bodyPr/>
          <a:lstStyle/>
          <a:p>
            <a:pPr eaLnBrk="1" hangingPunct="1"/>
            <a:r>
              <a:rPr lang="zh-CN" altLang="en-US" sz="4400" dirty="0">
                <a:ea typeface="微软雅黑" pitchFamily="34" charset="-122"/>
              </a:rPr>
              <a:t>频域增强</a:t>
            </a:r>
            <a:endParaRPr lang="zh-CN" altLang="en-US" sz="3500" dirty="0">
              <a:ea typeface="微软雅黑" pitchFamily="34" charset="-122"/>
            </a:endParaRPr>
          </a:p>
        </p:txBody>
      </p:sp>
      <mc:AlternateContent xmlns:mc="http://schemas.openxmlformats.org/markup-compatibility/2006" xmlns:a14="http://schemas.microsoft.com/office/drawing/2010/main">
        <mc:Choice Requires="a14">
          <p:sp>
            <p:nvSpPr>
              <p:cNvPr id="6" name="Text Box 2"/>
              <p:cNvSpPr txBox="1">
                <a:spLocks noChangeArrowheads="1"/>
              </p:cNvSpPr>
              <p:nvPr/>
            </p:nvSpPr>
            <p:spPr bwMode="auto">
              <a:xfrm>
                <a:off x="467544" y="1186757"/>
                <a:ext cx="8676455" cy="2589212"/>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a:lstStyle/>
              <a:p>
                <a:pPr>
                  <a:spcBef>
                    <a:spcPct val="50000"/>
                  </a:spcBef>
                  <a:defRPr/>
                </a:pPr>
                <a:endParaRPr lang="zh-CN" altLang="en-US" sz="1400" dirty="0">
                  <a:effectLst>
                    <a:outerShdw blurRad="38100" dist="38100" dir="2700000" algn="tl">
                      <a:srgbClr val="000000"/>
                    </a:outerShdw>
                  </a:effectLst>
                  <a:latin typeface="Lucida Sans" pitchFamily="34" charset="0"/>
                  <a:sym typeface="Wingdings" panose="05000000000000000000" pitchFamily="2" charset="2"/>
                </a:endParaRPr>
              </a:p>
              <a:p>
                <a:pPr indent="-342000">
                  <a:lnSpc>
                    <a:spcPct val="125000"/>
                  </a:lnSpc>
                  <a:spcBef>
                    <a:spcPct val="20000"/>
                  </a:spcBef>
                  <a:buFontTx/>
                  <a:buChar char="•"/>
                  <a:defRPr/>
                </a:pPr>
                <a:r>
                  <a:rPr kumimoji="1" lang="zh-CN" altLang="en-US" sz="2600" b="1" dirty="0">
                    <a:latin typeface="微软雅黑" panose="020B0503020204020204" pitchFamily="34" charset="-122"/>
                    <a:ea typeface="微软雅黑" panose="020B0503020204020204" pitchFamily="34" charset="-122"/>
                  </a:rPr>
                  <a:t>在具体增强应用中，</a:t>
                </a:r>
                <a14:m>
                  <m:oMath xmlns:m="http://schemas.openxmlformats.org/officeDocument/2006/math">
                    <m:r>
                      <a:rPr kumimoji="1" lang="en-US" altLang="zh-CN" sz="2600" b="1" i="1">
                        <a:latin typeface="Cambria Math" panose="02040503050406030204" pitchFamily="18" charset="0"/>
                        <a:ea typeface="微软雅黑" panose="020B0503020204020204" pitchFamily="34" charset="-122"/>
                      </a:rPr>
                      <m:t>𝒇</m:t>
                    </m:r>
                    <m:d>
                      <m:dPr>
                        <m:ctrlPr>
                          <a:rPr kumimoji="1" lang="en-US" altLang="zh-CN" sz="2600" b="1" i="1">
                            <a:latin typeface="Cambria Math" panose="02040503050406030204" pitchFamily="18" charset="0"/>
                            <a:ea typeface="微软雅黑" panose="020B0503020204020204" pitchFamily="34" charset="-122"/>
                          </a:rPr>
                        </m:ctrlPr>
                      </m:dPr>
                      <m:e>
                        <m:r>
                          <a:rPr kumimoji="1" lang="en-US" altLang="zh-CN" sz="2600" b="1" i="1">
                            <a:latin typeface="Cambria Math" panose="02040503050406030204" pitchFamily="18" charset="0"/>
                            <a:ea typeface="微软雅黑" panose="020B0503020204020204" pitchFamily="34" charset="-122"/>
                          </a:rPr>
                          <m:t>𝒙</m:t>
                        </m:r>
                        <m:r>
                          <a:rPr kumimoji="1" lang="en-US" altLang="zh-CN" sz="2600" b="1" i="1">
                            <a:latin typeface="Cambria Math" panose="02040503050406030204" pitchFamily="18" charset="0"/>
                            <a:ea typeface="微软雅黑" panose="020B0503020204020204" pitchFamily="34" charset="-122"/>
                          </a:rPr>
                          <m:t>,</m:t>
                        </m:r>
                        <m:r>
                          <a:rPr kumimoji="1" lang="en-US" altLang="zh-CN" sz="2600" b="1" i="1">
                            <a:latin typeface="Cambria Math" panose="02040503050406030204" pitchFamily="18" charset="0"/>
                            <a:ea typeface="微软雅黑" panose="020B0503020204020204" pitchFamily="34" charset="-122"/>
                          </a:rPr>
                          <m:t>𝒚</m:t>
                        </m:r>
                      </m:e>
                    </m:d>
                  </m:oMath>
                </a14:m>
                <a:r>
                  <a:rPr kumimoji="1" lang="zh-CN" altLang="en-US" sz="2600" b="1" dirty="0">
                    <a:latin typeface="微软雅黑" panose="020B0503020204020204" pitchFamily="34" charset="-122"/>
                    <a:ea typeface="微软雅黑" panose="020B0503020204020204" pitchFamily="34" charset="-122"/>
                  </a:rPr>
                  <a:t>是给定的（所以</a:t>
                </a:r>
                <a14:m>
                  <m:oMath xmlns:m="http://schemas.openxmlformats.org/officeDocument/2006/math">
                    <m:r>
                      <a:rPr kumimoji="1" lang="en-US" altLang="zh-CN" sz="2600" b="1" i="1">
                        <a:latin typeface="Cambria Math" panose="02040503050406030204" pitchFamily="18" charset="0"/>
                        <a:ea typeface="微软雅黑" panose="020B0503020204020204" pitchFamily="34" charset="-122"/>
                      </a:rPr>
                      <m:t>𝑭</m:t>
                    </m:r>
                    <m:d>
                      <m:dPr>
                        <m:ctrlPr>
                          <a:rPr kumimoji="1" lang="en-US" altLang="zh-CN" sz="2600" b="1" i="1">
                            <a:latin typeface="Cambria Math" panose="02040503050406030204" pitchFamily="18" charset="0"/>
                            <a:ea typeface="微软雅黑" panose="020B0503020204020204" pitchFamily="34" charset="-122"/>
                          </a:rPr>
                        </m:ctrlPr>
                      </m:dPr>
                      <m:e>
                        <m:r>
                          <a:rPr kumimoji="1" lang="en-US" altLang="zh-CN" sz="2600" b="1" i="1">
                            <a:latin typeface="Cambria Math" panose="02040503050406030204" pitchFamily="18" charset="0"/>
                            <a:ea typeface="微软雅黑" panose="020B0503020204020204" pitchFamily="34" charset="-122"/>
                          </a:rPr>
                          <m:t>𝒖</m:t>
                        </m:r>
                        <m:r>
                          <a:rPr kumimoji="1" lang="en-US" altLang="zh-CN" sz="2600" b="1" i="1">
                            <a:latin typeface="Cambria Math" panose="02040503050406030204" pitchFamily="18" charset="0"/>
                            <a:ea typeface="微软雅黑" panose="020B0503020204020204" pitchFamily="34" charset="-122"/>
                          </a:rPr>
                          <m:t>,</m:t>
                        </m:r>
                        <m:r>
                          <a:rPr kumimoji="1" lang="en-US" altLang="zh-CN" sz="2600" b="1" i="1">
                            <a:latin typeface="Cambria Math" panose="02040503050406030204" pitchFamily="18" charset="0"/>
                            <a:ea typeface="微软雅黑" panose="020B0503020204020204" pitchFamily="34" charset="-122"/>
                          </a:rPr>
                          <m:t>𝒗</m:t>
                        </m:r>
                      </m:e>
                    </m:d>
                  </m:oMath>
                </a14:m>
                <a:r>
                  <a:rPr kumimoji="1" lang="zh-CN" altLang="en-US" sz="2600" b="1" dirty="0">
                    <a:latin typeface="微软雅黑" panose="020B0503020204020204" pitchFamily="34" charset="-122"/>
                    <a:ea typeface="微软雅黑" panose="020B0503020204020204" pitchFamily="34" charset="-122"/>
                  </a:rPr>
                  <a:t>可利用变换得到），需要确定的是</a:t>
                </a:r>
                <a14:m>
                  <m:oMath xmlns:m="http://schemas.openxmlformats.org/officeDocument/2006/math">
                    <m:r>
                      <a:rPr kumimoji="1" lang="en-US" altLang="zh-CN" sz="2600" b="1" i="1">
                        <a:latin typeface="Cambria Math" panose="02040503050406030204" pitchFamily="18" charset="0"/>
                        <a:ea typeface="微软雅黑" panose="020B0503020204020204" pitchFamily="34" charset="-122"/>
                      </a:rPr>
                      <m:t>𝑯</m:t>
                    </m:r>
                    <m:d>
                      <m:dPr>
                        <m:ctrlPr>
                          <a:rPr kumimoji="1" lang="en-US" altLang="zh-CN" sz="2600" b="1" i="1">
                            <a:latin typeface="Cambria Math" panose="02040503050406030204" pitchFamily="18" charset="0"/>
                            <a:ea typeface="微软雅黑" panose="020B0503020204020204" pitchFamily="34" charset="-122"/>
                          </a:rPr>
                        </m:ctrlPr>
                      </m:dPr>
                      <m:e>
                        <m:r>
                          <a:rPr kumimoji="1" lang="en-US" altLang="zh-CN" sz="2600" b="1" i="1">
                            <a:latin typeface="Cambria Math" panose="02040503050406030204" pitchFamily="18" charset="0"/>
                            <a:ea typeface="微软雅黑" panose="020B0503020204020204" pitchFamily="34" charset="-122"/>
                          </a:rPr>
                          <m:t>𝒖</m:t>
                        </m:r>
                        <m:r>
                          <a:rPr kumimoji="1" lang="en-US" altLang="zh-CN" sz="2600" b="1" i="1">
                            <a:latin typeface="Cambria Math" panose="02040503050406030204" pitchFamily="18" charset="0"/>
                            <a:ea typeface="微软雅黑" panose="020B0503020204020204" pitchFamily="34" charset="-122"/>
                          </a:rPr>
                          <m:t>,</m:t>
                        </m:r>
                        <m:r>
                          <a:rPr kumimoji="1" lang="en-US" altLang="zh-CN" sz="2600" b="1" i="1">
                            <a:latin typeface="Cambria Math" panose="02040503050406030204" pitchFamily="18" charset="0"/>
                            <a:ea typeface="微软雅黑" panose="020B0503020204020204" pitchFamily="34" charset="-122"/>
                          </a:rPr>
                          <m:t>𝒗</m:t>
                        </m:r>
                      </m:e>
                    </m:d>
                  </m:oMath>
                </a14:m>
                <a:r>
                  <a:rPr kumimoji="1" lang="zh-CN" altLang="en-US" sz="2600" b="1" dirty="0">
                    <a:latin typeface="微软雅黑" panose="020B0503020204020204" pitchFamily="34" charset="-122"/>
                    <a:ea typeface="微软雅黑" panose="020B0503020204020204" pitchFamily="34" charset="-122"/>
                  </a:rPr>
                  <a:t>，这样具有所需特性的</a:t>
                </a:r>
                <a14:m>
                  <m:oMath xmlns:m="http://schemas.openxmlformats.org/officeDocument/2006/math">
                    <m:r>
                      <a:rPr kumimoji="1" lang="en-US" altLang="zh-CN" sz="2600" b="1" i="1">
                        <a:latin typeface="Cambria Math" panose="02040503050406030204" pitchFamily="18" charset="0"/>
                        <a:ea typeface="微软雅黑" panose="020B0503020204020204" pitchFamily="34" charset="-122"/>
                      </a:rPr>
                      <m:t>𝒈</m:t>
                    </m:r>
                    <m:d>
                      <m:dPr>
                        <m:ctrlPr>
                          <a:rPr kumimoji="1" lang="en-US" altLang="zh-CN" sz="2600" b="1" i="1">
                            <a:latin typeface="Cambria Math" panose="02040503050406030204" pitchFamily="18" charset="0"/>
                            <a:ea typeface="微软雅黑" panose="020B0503020204020204" pitchFamily="34" charset="-122"/>
                          </a:rPr>
                        </m:ctrlPr>
                      </m:dPr>
                      <m:e>
                        <m:r>
                          <a:rPr kumimoji="1" lang="en-US" altLang="zh-CN" sz="2600" b="1" i="1">
                            <a:latin typeface="Cambria Math" panose="02040503050406030204" pitchFamily="18" charset="0"/>
                            <a:ea typeface="微软雅黑" panose="020B0503020204020204" pitchFamily="34" charset="-122"/>
                          </a:rPr>
                          <m:t>𝒙</m:t>
                        </m:r>
                        <m:r>
                          <a:rPr kumimoji="1" lang="en-US" altLang="zh-CN" sz="2600" b="1" i="1">
                            <a:latin typeface="Cambria Math" panose="02040503050406030204" pitchFamily="18" charset="0"/>
                            <a:ea typeface="微软雅黑" panose="020B0503020204020204" pitchFamily="34" charset="-122"/>
                          </a:rPr>
                          <m:t>,</m:t>
                        </m:r>
                        <m:r>
                          <a:rPr kumimoji="1" lang="en-US" altLang="zh-CN" sz="2600" b="1" i="1">
                            <a:latin typeface="Cambria Math" panose="02040503050406030204" pitchFamily="18" charset="0"/>
                            <a:ea typeface="微软雅黑" panose="020B0503020204020204" pitchFamily="34" charset="-122"/>
                          </a:rPr>
                          <m:t>𝒚</m:t>
                        </m:r>
                      </m:e>
                    </m:d>
                  </m:oMath>
                </a14:m>
                <a:r>
                  <a:rPr kumimoji="1" lang="zh-CN" altLang="en-US" sz="2600" b="1" dirty="0">
                    <a:latin typeface="微软雅黑" panose="020B0503020204020204" pitchFamily="34" charset="-122"/>
                    <a:ea typeface="微软雅黑" panose="020B0503020204020204" pitchFamily="34" charset="-122"/>
                  </a:rPr>
                  <a:t>就可由算出</a:t>
                </a:r>
                <a14:m>
                  <m:oMath xmlns:m="http://schemas.openxmlformats.org/officeDocument/2006/math">
                    <m:r>
                      <a:rPr kumimoji="1" lang="en-US" altLang="zh-CN" sz="2600" b="1" i="1" smtClean="0">
                        <a:latin typeface="Cambria Math" panose="02040503050406030204" pitchFamily="18" charset="0"/>
                        <a:ea typeface="微软雅黑" panose="020B0503020204020204" pitchFamily="34" charset="-122"/>
                      </a:rPr>
                      <m:t>𝑮</m:t>
                    </m:r>
                    <m:d>
                      <m:dPr>
                        <m:ctrlPr>
                          <a:rPr kumimoji="1" lang="en-US" altLang="zh-CN" sz="2600" b="1" i="1">
                            <a:latin typeface="Cambria Math" panose="02040503050406030204" pitchFamily="18" charset="0"/>
                            <a:ea typeface="微软雅黑" panose="020B0503020204020204" pitchFamily="34" charset="-122"/>
                          </a:rPr>
                        </m:ctrlPr>
                      </m:dPr>
                      <m:e>
                        <m:r>
                          <a:rPr kumimoji="1" lang="en-US" altLang="zh-CN" sz="2600" b="1" i="1">
                            <a:latin typeface="Cambria Math" panose="02040503050406030204" pitchFamily="18" charset="0"/>
                            <a:ea typeface="微软雅黑" panose="020B0503020204020204" pitchFamily="34" charset="-122"/>
                          </a:rPr>
                          <m:t>𝒖</m:t>
                        </m:r>
                        <m:r>
                          <a:rPr kumimoji="1" lang="en-US" altLang="zh-CN" sz="2600" b="1" i="1">
                            <a:latin typeface="Cambria Math" panose="02040503050406030204" pitchFamily="18" charset="0"/>
                            <a:ea typeface="微软雅黑" panose="020B0503020204020204" pitchFamily="34" charset="-122"/>
                          </a:rPr>
                          <m:t>,</m:t>
                        </m:r>
                        <m:r>
                          <a:rPr kumimoji="1" lang="en-US" altLang="zh-CN" sz="2600" b="1" i="1">
                            <a:latin typeface="Cambria Math" panose="02040503050406030204" pitchFamily="18" charset="0"/>
                            <a:ea typeface="微软雅黑" panose="020B0503020204020204" pitchFamily="34" charset="-122"/>
                          </a:rPr>
                          <m:t>𝒗</m:t>
                        </m:r>
                      </m:e>
                    </m:d>
                  </m:oMath>
                </a14:m>
                <a:r>
                  <a:rPr kumimoji="1" lang="zh-CN" altLang="en-US" sz="2600" b="1" dirty="0">
                    <a:latin typeface="微软雅黑" panose="020B0503020204020204" pitchFamily="34" charset="-122"/>
                    <a:ea typeface="微软雅黑" panose="020B0503020204020204" pitchFamily="34" charset="-122"/>
                  </a:rPr>
                  <a:t>而得到：</a:t>
                </a:r>
              </a:p>
              <a:p>
                <a:pPr>
                  <a:lnSpc>
                    <a:spcPct val="110000"/>
                  </a:lnSpc>
                  <a:spcBef>
                    <a:spcPct val="30000"/>
                  </a:spcBef>
                  <a:buFontTx/>
                  <a:buChar char="•"/>
                  <a:defRPr/>
                </a:pPr>
                <a:endParaRPr lang="zh-CN" altLang="en-US" sz="2800" dirty="0"/>
              </a:p>
            </p:txBody>
          </p:sp>
        </mc:Choice>
        <mc:Fallback xmlns="">
          <p:sp>
            <p:nvSpPr>
              <p:cNvPr id="6" name="Text Box 2"/>
              <p:cNvSpPr txBox="1">
                <a:spLocks noRot="1" noChangeAspect="1" noMove="1" noResize="1" noEditPoints="1" noAdjustHandles="1" noChangeArrowheads="1" noChangeShapeType="1" noTextEdit="1"/>
              </p:cNvSpPr>
              <p:nvPr/>
            </p:nvSpPr>
            <p:spPr bwMode="auto">
              <a:xfrm>
                <a:off x="467544" y="1186757"/>
                <a:ext cx="8676455" cy="2589212"/>
              </a:xfrm>
              <a:prstGeom prst="rect">
                <a:avLst/>
              </a:prstGeom>
              <a:blipFill rotWithShape="0">
                <a:blip r:embed="rId3"/>
                <a:stretch>
                  <a:fillRect l="-1476"/>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graphicFrame>
        <p:nvGraphicFramePr>
          <p:cNvPr id="3" name="对象 2"/>
          <p:cNvGraphicFramePr>
            <a:graphicFrameLocks noChangeAspect="1"/>
          </p:cNvGraphicFramePr>
          <p:nvPr>
            <p:extLst>
              <p:ext uri="{D42A27DB-BD31-4B8C-83A1-F6EECF244321}">
                <p14:modId xmlns:p14="http://schemas.microsoft.com/office/powerpoint/2010/main" val="2785399094"/>
              </p:ext>
            </p:extLst>
          </p:nvPr>
        </p:nvGraphicFramePr>
        <p:xfrm>
          <a:off x="1691680" y="3370064"/>
          <a:ext cx="5867400" cy="635000"/>
        </p:xfrm>
        <a:graphic>
          <a:graphicData uri="http://schemas.openxmlformats.org/presentationml/2006/ole">
            <mc:AlternateContent xmlns:mc="http://schemas.openxmlformats.org/markup-compatibility/2006">
              <mc:Choice xmlns:v="urn:schemas-microsoft-com:vml" Requires="v">
                <p:oleObj name="Equation" r:id="rId4" imgW="5867280" imgH="634680" progId="Equation.DSMT4">
                  <p:embed/>
                </p:oleObj>
              </mc:Choice>
              <mc:Fallback>
                <p:oleObj name="Equation" r:id="rId4" imgW="5867280" imgH="634680" progId="Equation.DSMT4">
                  <p:embed/>
                  <p:pic>
                    <p:nvPicPr>
                      <p:cNvPr id="0" name=""/>
                      <p:cNvPicPr/>
                      <p:nvPr/>
                    </p:nvPicPr>
                    <p:blipFill>
                      <a:blip r:embed="rId5"/>
                      <a:stretch>
                        <a:fillRect/>
                      </a:stretch>
                    </p:blipFill>
                    <p:spPr>
                      <a:xfrm>
                        <a:off x="1691680" y="3370064"/>
                        <a:ext cx="5867400" cy="635000"/>
                      </a:xfrm>
                      <a:prstGeom prst="rect">
                        <a:avLst/>
                      </a:prstGeom>
                      <a:solidFill>
                        <a:srgbClr val="FFFF00"/>
                      </a:solidFill>
                    </p:spPr>
                  </p:pic>
                </p:oleObj>
              </mc:Fallback>
            </mc:AlternateContent>
          </a:graphicData>
        </a:graphic>
      </p:graphicFrame>
      <p:sp>
        <p:nvSpPr>
          <p:cNvPr id="5" name="矩形 4"/>
          <p:cNvSpPr/>
          <p:nvPr/>
        </p:nvSpPr>
        <p:spPr>
          <a:xfrm>
            <a:off x="467544" y="4480547"/>
            <a:ext cx="8496944" cy="1612749"/>
          </a:xfrm>
          <a:prstGeom prst="rect">
            <a:avLst/>
          </a:prstGeom>
        </p:spPr>
        <p:txBody>
          <a:bodyPr wrap="square">
            <a:spAutoFit/>
          </a:bodyPr>
          <a:lstStyle/>
          <a:p>
            <a:pPr indent="-342000">
              <a:lnSpc>
                <a:spcPct val="110000"/>
              </a:lnSpc>
              <a:spcBef>
                <a:spcPct val="30000"/>
              </a:spcBef>
              <a:buFontTx/>
              <a:buChar char="•"/>
              <a:defRPr/>
            </a:pPr>
            <a:r>
              <a:rPr kumimoji="1" lang="zh-CN" altLang="en-US" sz="2600" b="1" dirty="0">
                <a:solidFill>
                  <a:srgbClr val="033BED"/>
                </a:solidFill>
                <a:latin typeface="微软雅黑" panose="020B0503020204020204" pitchFamily="34" charset="-122"/>
                <a:ea typeface="微软雅黑" panose="020B0503020204020204" pitchFamily="34" charset="-122"/>
              </a:rPr>
              <a:t>步骤：</a:t>
            </a:r>
            <a:r>
              <a:rPr kumimoji="1" lang="en-US" altLang="zh-CN" sz="2600" b="1" dirty="0">
                <a:latin typeface="微软雅黑" panose="020B0503020204020204" pitchFamily="34" charset="-122"/>
                <a:ea typeface="微软雅黑" panose="020B0503020204020204" pitchFamily="34" charset="-122"/>
              </a:rPr>
              <a:t>(</a:t>
            </a:r>
            <a:r>
              <a:rPr kumimoji="1" lang="en-US" altLang="en-US" sz="2600" b="1" noProof="1">
                <a:latin typeface="微软雅黑" panose="020B0503020204020204" pitchFamily="34" charset="-122"/>
                <a:ea typeface="微软雅黑" panose="020B0503020204020204" pitchFamily="34" charset="-122"/>
              </a:rPr>
              <a:t>1) </a:t>
            </a:r>
            <a:r>
              <a:rPr kumimoji="1" lang="en-US" altLang="zh-CN" sz="2600" b="1" dirty="0">
                <a:latin typeface="微软雅黑" panose="020B0503020204020204" pitchFamily="34" charset="-122"/>
                <a:ea typeface="微软雅黑" panose="020B0503020204020204" pitchFamily="34" charset="-122"/>
              </a:rPr>
              <a:t> </a:t>
            </a:r>
            <a:r>
              <a:rPr kumimoji="1" lang="zh-CN" altLang="en-US" sz="2600" b="1" dirty="0">
                <a:latin typeface="微软雅黑" panose="020B0503020204020204" pitchFamily="34" charset="-122"/>
                <a:ea typeface="微软雅黑" panose="020B0503020204020204" pitchFamily="34" charset="-122"/>
              </a:rPr>
              <a:t>转换到频域</a:t>
            </a:r>
            <a:endParaRPr kumimoji="1" lang="zh-CN" altLang="zh-CN" sz="2600" b="1" noProof="1">
              <a:latin typeface="微软雅黑" panose="020B0503020204020204" pitchFamily="34" charset="-122"/>
              <a:ea typeface="微软雅黑" panose="020B0503020204020204" pitchFamily="34" charset="-122"/>
            </a:endParaRPr>
          </a:p>
          <a:p>
            <a:pPr>
              <a:lnSpc>
                <a:spcPct val="110000"/>
              </a:lnSpc>
              <a:spcBef>
                <a:spcPct val="30000"/>
              </a:spcBef>
              <a:defRPr/>
            </a:pPr>
            <a:r>
              <a:rPr kumimoji="1" lang="zh-CN" altLang="zh-CN" sz="2600" b="1" noProof="1">
                <a:latin typeface="微软雅黑" panose="020B0503020204020204" pitchFamily="34" charset="-122"/>
                <a:ea typeface="微软雅黑" panose="020B0503020204020204" pitchFamily="34" charset="-122"/>
              </a:rPr>
              <a:t>	</a:t>
            </a:r>
            <a:r>
              <a:rPr kumimoji="1" lang="en-US" altLang="zh-CN" sz="2600" b="1" noProof="1">
                <a:latin typeface="微软雅黑" panose="020B0503020204020204" pitchFamily="34" charset="-122"/>
                <a:ea typeface="微软雅黑" panose="020B0503020204020204" pitchFamily="34" charset="-122"/>
              </a:rPr>
              <a:t>    (2) </a:t>
            </a:r>
            <a:r>
              <a:rPr kumimoji="1" lang="en-US" altLang="zh-CN" sz="2600" b="1" dirty="0">
                <a:latin typeface="微软雅黑" panose="020B0503020204020204" pitchFamily="34" charset="-122"/>
                <a:ea typeface="微软雅黑" panose="020B0503020204020204" pitchFamily="34" charset="-122"/>
              </a:rPr>
              <a:t> </a:t>
            </a:r>
            <a:r>
              <a:rPr kumimoji="1" lang="zh-CN" altLang="en-US" sz="2600" b="1" dirty="0">
                <a:latin typeface="微软雅黑" panose="020B0503020204020204" pitchFamily="34" charset="-122"/>
                <a:ea typeface="微软雅黑" panose="020B0503020204020204" pitchFamily="34" charset="-122"/>
              </a:rPr>
              <a:t>在频域增强</a:t>
            </a:r>
            <a:endParaRPr kumimoji="1" lang="zh-CN" altLang="zh-CN" sz="2600" b="1" noProof="1">
              <a:latin typeface="微软雅黑" panose="020B0503020204020204" pitchFamily="34" charset="-122"/>
              <a:ea typeface="微软雅黑" panose="020B0503020204020204" pitchFamily="34" charset="-122"/>
            </a:endParaRPr>
          </a:p>
          <a:p>
            <a:pPr>
              <a:spcBef>
                <a:spcPct val="30000"/>
              </a:spcBef>
              <a:defRPr/>
            </a:pPr>
            <a:r>
              <a:rPr kumimoji="1" lang="zh-CN" altLang="zh-CN" sz="2600" b="1" noProof="1">
                <a:latin typeface="微软雅黑" panose="020B0503020204020204" pitchFamily="34" charset="-122"/>
                <a:ea typeface="微软雅黑" panose="020B0503020204020204" pitchFamily="34" charset="-122"/>
              </a:rPr>
              <a:t>	</a:t>
            </a:r>
            <a:r>
              <a:rPr kumimoji="1" lang="en-US" altLang="zh-CN" sz="2600" b="1" noProof="1">
                <a:latin typeface="微软雅黑" panose="020B0503020204020204" pitchFamily="34" charset="-122"/>
                <a:ea typeface="微软雅黑" panose="020B0503020204020204" pitchFamily="34" charset="-122"/>
              </a:rPr>
              <a:t>    (3) </a:t>
            </a:r>
            <a:r>
              <a:rPr kumimoji="1" lang="en-US" altLang="zh-CN" sz="2600" b="1" dirty="0">
                <a:latin typeface="微软雅黑" panose="020B0503020204020204" pitchFamily="34" charset="-122"/>
                <a:ea typeface="微软雅黑" panose="020B0503020204020204" pitchFamily="34" charset="-122"/>
              </a:rPr>
              <a:t> </a:t>
            </a:r>
            <a:r>
              <a:rPr kumimoji="1" lang="zh-CN" altLang="en-US" sz="2600" b="1" dirty="0">
                <a:latin typeface="微软雅黑" panose="020B0503020204020204" pitchFamily="34" charset="-122"/>
                <a:ea typeface="微软雅黑" panose="020B0503020204020204" pitchFamily="34" charset="-122"/>
              </a:rPr>
              <a:t>转换回空域</a:t>
            </a:r>
            <a:endParaRPr kumimoji="1" lang="en-US" altLang="zh-CN" sz="26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967989978"/>
      </p:ext>
    </p:extLst>
  </p:cSld>
  <p:clrMapOvr>
    <a:masterClrMapping/>
  </p:clrMapOvr>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323850" y="188913"/>
            <a:ext cx="7704534" cy="836612"/>
          </a:xfrm>
        </p:spPr>
        <p:txBody>
          <a:bodyPr/>
          <a:lstStyle/>
          <a:p>
            <a:pPr eaLnBrk="1" hangingPunct="1"/>
            <a:r>
              <a:rPr lang="zh-CN" altLang="en-US" sz="4400" dirty="0">
                <a:ea typeface="微软雅黑" pitchFamily="34" charset="-122"/>
              </a:rPr>
              <a:t>频域增强</a:t>
            </a:r>
            <a:endParaRPr lang="zh-CN" altLang="en-US" sz="3500" dirty="0">
              <a:ea typeface="微软雅黑" pitchFamily="34" charset="-122"/>
            </a:endParaRPr>
          </a:p>
        </p:txBody>
      </p:sp>
      <mc:AlternateContent xmlns:mc="http://schemas.openxmlformats.org/markup-compatibility/2006" xmlns:a14="http://schemas.microsoft.com/office/drawing/2010/main">
        <mc:Choice Requires="a14">
          <p:sp>
            <p:nvSpPr>
              <p:cNvPr id="7" name="文本框 6"/>
              <p:cNvSpPr txBox="1"/>
              <p:nvPr/>
            </p:nvSpPr>
            <p:spPr>
              <a:xfrm>
                <a:off x="941157" y="2395628"/>
                <a:ext cx="2046667" cy="769441"/>
              </a:xfrm>
              <a:prstGeom prst="rect">
                <a:avLst/>
              </a:prstGeom>
              <a:noFill/>
              <a:ln w="25400">
                <a:solidFill>
                  <a:srgbClr val="000000"/>
                </a:solidFill>
              </a:ln>
            </p:spPr>
            <p:txBody>
              <a:bodyPr wrap="square" rtlCol="0">
                <a:spAutoFit/>
              </a:bodyPr>
              <a:lstStyle/>
              <a:p>
                <a:pPr algn="ctr"/>
                <a:r>
                  <a:rPr lang="zh-CN" altLang="en-US" sz="2200" b="1" dirty="0">
                    <a:latin typeface="微软雅黑" panose="020B0503020204020204" pitchFamily="34" charset="-122"/>
                    <a:ea typeface="微软雅黑" panose="020B0503020204020204" pitchFamily="34" charset="-122"/>
                  </a:rPr>
                  <a:t>空域离散图像</a:t>
                </a:r>
                <a:endParaRPr lang="en-US" altLang="zh-CN" sz="2200" b="1" i="1" dirty="0">
                  <a:latin typeface="Cambria Math" panose="02040503050406030204" pitchFamily="18" charset="0"/>
                  <a:ea typeface="微软雅黑" panose="020B0503020204020204" pitchFamily="34" charset="-122"/>
                </a:endParaRPr>
              </a:p>
              <a:p>
                <a:pPr algn="ctr"/>
                <a14:m>
                  <m:oMathPara xmlns:m="http://schemas.openxmlformats.org/officeDocument/2006/math">
                    <m:oMathParaPr>
                      <m:jc m:val="centerGroup"/>
                    </m:oMathParaPr>
                    <m:oMath xmlns:m="http://schemas.openxmlformats.org/officeDocument/2006/math">
                      <m:r>
                        <a:rPr lang="en-US" altLang="zh-CN" sz="2200" b="1" i="1" smtClean="0">
                          <a:latin typeface="Cambria Math" panose="02040503050406030204" pitchFamily="18" charset="0"/>
                          <a:ea typeface="微软雅黑" panose="020B0503020204020204" pitchFamily="34" charset="-122"/>
                        </a:rPr>
                        <m:t>𝒇</m:t>
                      </m:r>
                      <m:d>
                        <m:dPr>
                          <m:ctrlPr>
                            <a:rPr lang="en-US" altLang="zh-CN" sz="2200" b="1" i="1" smtClean="0">
                              <a:latin typeface="Cambria Math" panose="02040503050406030204" pitchFamily="18" charset="0"/>
                              <a:ea typeface="微软雅黑" panose="020B0503020204020204" pitchFamily="34" charset="-122"/>
                            </a:rPr>
                          </m:ctrlPr>
                        </m:dPr>
                        <m:e>
                          <m:r>
                            <a:rPr lang="en-US" altLang="zh-CN" sz="2200" b="1" i="1" smtClean="0">
                              <a:latin typeface="Cambria Math" panose="02040503050406030204" pitchFamily="18" charset="0"/>
                              <a:ea typeface="微软雅黑" panose="020B0503020204020204" pitchFamily="34" charset="-122"/>
                            </a:rPr>
                            <m:t>𝒙</m:t>
                          </m:r>
                          <m:r>
                            <a:rPr lang="en-US" altLang="zh-CN" sz="2200" b="1" i="1" smtClean="0">
                              <a:latin typeface="Cambria Math" panose="02040503050406030204" pitchFamily="18" charset="0"/>
                              <a:ea typeface="微软雅黑" panose="020B0503020204020204" pitchFamily="34" charset="-122"/>
                            </a:rPr>
                            <m:t>,</m:t>
                          </m:r>
                          <m:r>
                            <a:rPr lang="en-US" altLang="zh-CN" sz="2200" b="1" i="1" smtClean="0">
                              <a:latin typeface="Cambria Math" panose="02040503050406030204" pitchFamily="18" charset="0"/>
                              <a:ea typeface="微软雅黑" panose="020B0503020204020204" pitchFamily="34" charset="-122"/>
                            </a:rPr>
                            <m:t>𝒚</m:t>
                          </m:r>
                        </m:e>
                      </m:d>
                    </m:oMath>
                  </m:oMathPara>
                </a14:m>
                <a:endParaRPr lang="zh-CN" altLang="en-US" sz="2200" b="1" dirty="0">
                  <a:latin typeface="微软雅黑" panose="020B0503020204020204" pitchFamily="34" charset="-122"/>
                  <a:ea typeface="微软雅黑" panose="020B0503020204020204" pitchFamily="34" charset="-122"/>
                </a:endParaRPr>
              </a:p>
            </p:txBody>
          </p:sp>
        </mc:Choice>
        <mc:Fallback xmlns="">
          <p:sp>
            <p:nvSpPr>
              <p:cNvPr id="7" name="文本框 6"/>
              <p:cNvSpPr txBox="1">
                <a:spLocks noRot="1" noChangeAspect="1" noMove="1" noResize="1" noEditPoints="1" noAdjustHandles="1" noChangeArrowheads="1" noChangeShapeType="1" noTextEdit="1"/>
              </p:cNvSpPr>
              <p:nvPr/>
            </p:nvSpPr>
            <p:spPr>
              <a:xfrm>
                <a:off x="941157" y="2395628"/>
                <a:ext cx="2046667" cy="769441"/>
              </a:xfrm>
              <a:prstGeom prst="rect">
                <a:avLst/>
              </a:prstGeom>
              <a:blipFill rotWithShape="0">
                <a:blip r:embed="rId2"/>
                <a:stretch>
                  <a:fillRect t="-3846" b="-7692"/>
                </a:stretch>
              </a:blipFill>
              <a:ln w="25400">
                <a:solidFill>
                  <a:srgbClr val="000000"/>
                </a:solidFill>
              </a:ln>
            </p:spPr>
            <p:txBody>
              <a:bodyPr/>
              <a:lstStyle/>
              <a:p>
                <a:r>
                  <a:rPr lang="zh-CN" altLang="en-US">
                    <a:noFill/>
                  </a:rPr>
                  <a:t> </a:t>
                </a:r>
              </a:p>
            </p:txBody>
          </p:sp>
        </mc:Fallback>
      </mc:AlternateContent>
      <p:cxnSp>
        <p:nvCxnSpPr>
          <p:cNvPr id="8" name="直接箭头连接符 7"/>
          <p:cNvCxnSpPr>
            <a:stCxn id="7" idx="2"/>
            <a:endCxn id="9" idx="0"/>
          </p:cNvCxnSpPr>
          <p:nvPr/>
        </p:nvCxnSpPr>
        <p:spPr>
          <a:xfrm flipH="1">
            <a:off x="1961964" y="3165069"/>
            <a:ext cx="2527" cy="845513"/>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文本框 8"/>
              <p:cNvSpPr txBox="1"/>
              <p:nvPr/>
            </p:nvSpPr>
            <p:spPr>
              <a:xfrm>
                <a:off x="792088" y="4010582"/>
                <a:ext cx="2339752" cy="769441"/>
              </a:xfrm>
              <a:prstGeom prst="rect">
                <a:avLst/>
              </a:prstGeom>
              <a:noFill/>
              <a:ln w="25400">
                <a:solidFill>
                  <a:srgbClr val="000000"/>
                </a:solidFill>
              </a:ln>
            </p:spPr>
            <p:txBody>
              <a:bodyPr wrap="square" rtlCol="0">
                <a:spAutoFit/>
              </a:bodyPr>
              <a:lstStyle/>
              <a:p>
                <a:pPr algn="ctr"/>
                <a:r>
                  <a:rPr lang="zh-CN" altLang="en-US" sz="2200" b="1" dirty="0">
                    <a:latin typeface="微软雅黑" panose="020B0503020204020204" pitchFamily="34" charset="-122"/>
                    <a:ea typeface="微软雅黑" panose="020B0503020204020204" pitchFamily="34" charset="-122"/>
                  </a:rPr>
                  <a:t>变换域离散图像</a:t>
                </a:r>
                <a:endParaRPr lang="en-US" altLang="zh-CN" sz="2200" b="1" i="1" dirty="0">
                  <a:latin typeface="Cambria Math" panose="02040503050406030204" pitchFamily="18" charset="0"/>
                  <a:ea typeface="微软雅黑" panose="020B0503020204020204" pitchFamily="34" charset="-122"/>
                </a:endParaRPr>
              </a:p>
              <a:p>
                <a:pPr algn="ctr"/>
                <a14:m>
                  <m:oMathPara xmlns:m="http://schemas.openxmlformats.org/officeDocument/2006/math">
                    <m:oMathParaPr>
                      <m:jc m:val="centerGroup"/>
                    </m:oMathParaPr>
                    <m:oMath xmlns:m="http://schemas.openxmlformats.org/officeDocument/2006/math">
                      <m:r>
                        <a:rPr lang="en-US" altLang="zh-CN" sz="2200" b="1" i="1" smtClean="0">
                          <a:latin typeface="Cambria Math" panose="02040503050406030204" pitchFamily="18" charset="0"/>
                          <a:ea typeface="微软雅黑" panose="020B0503020204020204" pitchFamily="34" charset="-122"/>
                        </a:rPr>
                        <m:t>𝑭</m:t>
                      </m:r>
                      <m:d>
                        <m:dPr>
                          <m:ctrlPr>
                            <a:rPr lang="en-US" altLang="zh-CN" sz="2200" b="1" i="1" smtClean="0">
                              <a:latin typeface="Cambria Math" panose="02040503050406030204" pitchFamily="18" charset="0"/>
                              <a:ea typeface="微软雅黑" panose="020B0503020204020204" pitchFamily="34" charset="-122"/>
                            </a:rPr>
                          </m:ctrlPr>
                        </m:dPr>
                        <m:e>
                          <m:r>
                            <a:rPr lang="en-US" altLang="zh-CN" sz="2200" b="1" i="1" smtClean="0">
                              <a:latin typeface="Cambria Math" panose="02040503050406030204" pitchFamily="18" charset="0"/>
                              <a:ea typeface="微软雅黑" panose="020B0503020204020204" pitchFamily="34" charset="-122"/>
                            </a:rPr>
                            <m:t>𝒖</m:t>
                          </m:r>
                          <m:r>
                            <a:rPr lang="en-US" altLang="zh-CN" sz="2200" b="1" i="1" smtClean="0">
                              <a:latin typeface="Cambria Math" panose="02040503050406030204" pitchFamily="18" charset="0"/>
                              <a:ea typeface="微软雅黑" panose="020B0503020204020204" pitchFamily="34" charset="-122"/>
                            </a:rPr>
                            <m:t>,</m:t>
                          </m:r>
                          <m:r>
                            <a:rPr lang="en-US" altLang="zh-CN" sz="2200" b="1" i="1" smtClean="0">
                              <a:latin typeface="Cambria Math" panose="02040503050406030204" pitchFamily="18" charset="0"/>
                              <a:ea typeface="微软雅黑" panose="020B0503020204020204" pitchFamily="34" charset="-122"/>
                            </a:rPr>
                            <m:t>𝒗</m:t>
                          </m:r>
                        </m:e>
                      </m:d>
                    </m:oMath>
                  </m:oMathPara>
                </a14:m>
                <a:endParaRPr lang="zh-CN" altLang="en-US" sz="2200" b="1" dirty="0">
                  <a:latin typeface="微软雅黑" panose="020B0503020204020204" pitchFamily="34" charset="-122"/>
                  <a:ea typeface="微软雅黑" panose="020B0503020204020204" pitchFamily="34" charset="-122"/>
                </a:endParaRPr>
              </a:p>
            </p:txBody>
          </p:sp>
        </mc:Choice>
        <mc:Fallback xmlns="">
          <p:sp>
            <p:nvSpPr>
              <p:cNvPr id="9" name="文本框 8"/>
              <p:cNvSpPr txBox="1">
                <a:spLocks noRot="1" noChangeAspect="1" noMove="1" noResize="1" noEditPoints="1" noAdjustHandles="1" noChangeArrowheads="1" noChangeShapeType="1" noTextEdit="1"/>
              </p:cNvSpPr>
              <p:nvPr/>
            </p:nvSpPr>
            <p:spPr>
              <a:xfrm>
                <a:off x="792088" y="4010582"/>
                <a:ext cx="2339752" cy="769441"/>
              </a:xfrm>
              <a:prstGeom prst="rect">
                <a:avLst/>
              </a:prstGeom>
              <a:blipFill rotWithShape="0">
                <a:blip r:embed="rId3"/>
                <a:stretch>
                  <a:fillRect t="-3846"/>
                </a:stretch>
              </a:blipFill>
              <a:ln w="25400">
                <a:solidFill>
                  <a:srgbClr val="000000"/>
                </a:solidFill>
              </a:ln>
            </p:spPr>
            <p:txBody>
              <a:bodyPr/>
              <a:lstStyle/>
              <a:p>
                <a:r>
                  <a:rPr lang="zh-CN" altLang="en-US">
                    <a:noFill/>
                  </a:rPr>
                  <a:t> </a:t>
                </a:r>
              </a:p>
            </p:txBody>
          </p:sp>
        </mc:Fallback>
      </mc:AlternateContent>
      <p:sp>
        <p:nvSpPr>
          <p:cNvPr id="10" name="文本框 9"/>
          <p:cNvSpPr txBox="1"/>
          <p:nvPr/>
        </p:nvSpPr>
        <p:spPr>
          <a:xfrm>
            <a:off x="899592" y="3362510"/>
            <a:ext cx="1031051" cy="430887"/>
          </a:xfrm>
          <a:prstGeom prst="rect">
            <a:avLst/>
          </a:prstGeom>
          <a:noFill/>
        </p:spPr>
        <p:txBody>
          <a:bodyPr wrap="none" rtlCol="0">
            <a:spAutoFit/>
          </a:bodyPr>
          <a:lstStyle/>
          <a:p>
            <a:r>
              <a:rPr lang="zh-CN" altLang="en-US" sz="2200" b="1" dirty="0">
                <a:latin typeface="微软雅黑" panose="020B0503020204020204" pitchFamily="34" charset="-122"/>
                <a:ea typeface="微软雅黑" panose="020B0503020204020204" pitchFamily="34" charset="-122"/>
              </a:rPr>
              <a:t>正变换</a:t>
            </a:r>
          </a:p>
        </p:txBody>
      </p:sp>
      <p:sp>
        <p:nvSpPr>
          <p:cNvPr id="11" name="文本框 10"/>
          <p:cNvSpPr txBox="1"/>
          <p:nvPr/>
        </p:nvSpPr>
        <p:spPr>
          <a:xfrm>
            <a:off x="3707904" y="2564904"/>
            <a:ext cx="1383373" cy="430887"/>
          </a:xfrm>
          <a:prstGeom prst="rect">
            <a:avLst/>
          </a:prstGeom>
          <a:noFill/>
          <a:ln w="25400">
            <a:solidFill>
              <a:srgbClr val="000000"/>
            </a:solidFill>
          </a:ln>
        </p:spPr>
        <p:txBody>
          <a:bodyPr wrap="square" rtlCol="0">
            <a:spAutoFit/>
          </a:bodyPr>
          <a:lstStyle/>
          <a:p>
            <a:pPr algn="ctr"/>
            <a:r>
              <a:rPr lang="zh-CN" altLang="en-US" sz="2200" b="1" dirty="0">
                <a:latin typeface="微软雅黑" panose="020B0503020204020204" pitchFamily="34" charset="-122"/>
                <a:ea typeface="微软雅黑" panose="020B0503020204020204" pitchFamily="34" charset="-122"/>
              </a:rPr>
              <a:t>空域处理</a:t>
            </a:r>
          </a:p>
        </p:txBody>
      </p:sp>
      <p:sp>
        <p:nvSpPr>
          <p:cNvPr id="12" name="文本框 11"/>
          <p:cNvSpPr txBox="1"/>
          <p:nvPr/>
        </p:nvSpPr>
        <p:spPr>
          <a:xfrm>
            <a:off x="3621128" y="4178376"/>
            <a:ext cx="1598944" cy="430887"/>
          </a:xfrm>
          <a:prstGeom prst="rect">
            <a:avLst/>
          </a:prstGeom>
          <a:noFill/>
          <a:ln w="25400">
            <a:solidFill>
              <a:srgbClr val="000000"/>
            </a:solidFill>
          </a:ln>
        </p:spPr>
        <p:txBody>
          <a:bodyPr wrap="square" rtlCol="0">
            <a:spAutoFit/>
          </a:bodyPr>
          <a:lstStyle/>
          <a:p>
            <a:pPr algn="ctr"/>
            <a:r>
              <a:rPr lang="zh-CN" altLang="en-US" sz="2200" b="1" dirty="0">
                <a:latin typeface="微软雅黑" panose="020B0503020204020204" pitchFamily="34" charset="-122"/>
                <a:ea typeface="微软雅黑" panose="020B0503020204020204" pitchFamily="34" charset="-122"/>
              </a:rPr>
              <a:t>变换域处理</a:t>
            </a:r>
          </a:p>
        </p:txBody>
      </p:sp>
      <p:cxnSp>
        <p:nvCxnSpPr>
          <p:cNvPr id="13" name="直接箭头连接符 12"/>
          <p:cNvCxnSpPr>
            <a:stCxn id="7" idx="3"/>
            <a:endCxn id="11" idx="1"/>
          </p:cNvCxnSpPr>
          <p:nvPr/>
        </p:nvCxnSpPr>
        <p:spPr>
          <a:xfrm flipV="1">
            <a:off x="2987824" y="2780348"/>
            <a:ext cx="720080" cy="1"/>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a:stCxn id="9" idx="3"/>
            <a:endCxn id="12" idx="1"/>
          </p:cNvCxnSpPr>
          <p:nvPr/>
        </p:nvCxnSpPr>
        <p:spPr>
          <a:xfrm flipV="1">
            <a:off x="3131840" y="4393820"/>
            <a:ext cx="489288" cy="1483"/>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文本框 14"/>
              <p:cNvSpPr txBox="1"/>
              <p:nvPr/>
            </p:nvSpPr>
            <p:spPr>
              <a:xfrm>
                <a:off x="5829388" y="2412252"/>
                <a:ext cx="2232248" cy="769441"/>
              </a:xfrm>
              <a:prstGeom prst="rect">
                <a:avLst/>
              </a:prstGeom>
              <a:noFill/>
              <a:ln w="25400">
                <a:solidFill>
                  <a:srgbClr val="000000"/>
                </a:solidFill>
              </a:ln>
            </p:spPr>
            <p:txBody>
              <a:bodyPr wrap="square" rtlCol="0">
                <a:spAutoFit/>
              </a:bodyPr>
              <a:lstStyle/>
              <a:p>
                <a:pPr algn="ctr"/>
                <a:r>
                  <a:rPr lang="zh-CN" altLang="en-US" sz="2200" b="1" dirty="0">
                    <a:latin typeface="微软雅黑" panose="020B0503020204020204" pitchFamily="34" charset="-122"/>
                    <a:ea typeface="微软雅黑" panose="020B0503020204020204" pitchFamily="34" charset="-122"/>
                  </a:rPr>
                  <a:t>处理后空域图像</a:t>
                </a:r>
                <a:endParaRPr lang="en-US" altLang="zh-CN" sz="2200" b="1" i="1" dirty="0">
                  <a:latin typeface="Cambria Math" panose="02040503050406030204" pitchFamily="18" charset="0"/>
                  <a:ea typeface="微软雅黑" panose="020B0503020204020204" pitchFamily="34" charset="-122"/>
                </a:endParaRPr>
              </a:p>
              <a:p>
                <a:pPr algn="ctr"/>
                <a14:m>
                  <m:oMathPara xmlns:m="http://schemas.openxmlformats.org/officeDocument/2006/math">
                    <m:oMathParaPr>
                      <m:jc m:val="centerGroup"/>
                    </m:oMathParaPr>
                    <m:oMath xmlns:m="http://schemas.openxmlformats.org/officeDocument/2006/math">
                      <m:r>
                        <a:rPr lang="en-US" altLang="zh-CN" sz="2200" b="1" i="1" smtClean="0">
                          <a:latin typeface="Cambria Math" panose="02040503050406030204" pitchFamily="18" charset="0"/>
                          <a:ea typeface="微软雅黑" panose="020B0503020204020204" pitchFamily="34" charset="-122"/>
                        </a:rPr>
                        <m:t>𝒇</m:t>
                      </m:r>
                      <m:r>
                        <a:rPr lang="zh-CN" altLang="en-US" sz="2200" b="1" i="1" smtClean="0">
                          <a:latin typeface="Cambria Math" panose="02040503050406030204" pitchFamily="18" charset="0"/>
                          <a:ea typeface="微软雅黑" panose="020B0503020204020204" pitchFamily="34" charset="-122"/>
                        </a:rPr>
                        <m:t>’</m:t>
                      </m:r>
                      <m:d>
                        <m:dPr>
                          <m:ctrlPr>
                            <a:rPr lang="en-US" altLang="zh-CN" sz="2200" b="1" i="1" smtClean="0">
                              <a:latin typeface="Cambria Math" panose="02040503050406030204" pitchFamily="18" charset="0"/>
                              <a:ea typeface="微软雅黑" panose="020B0503020204020204" pitchFamily="34" charset="-122"/>
                            </a:rPr>
                          </m:ctrlPr>
                        </m:dPr>
                        <m:e>
                          <m:r>
                            <a:rPr lang="en-US" altLang="zh-CN" sz="2200" b="1" i="1" smtClean="0">
                              <a:latin typeface="Cambria Math" panose="02040503050406030204" pitchFamily="18" charset="0"/>
                              <a:ea typeface="微软雅黑" panose="020B0503020204020204" pitchFamily="34" charset="-122"/>
                            </a:rPr>
                            <m:t>𝒙</m:t>
                          </m:r>
                          <m:r>
                            <a:rPr lang="en-US" altLang="zh-CN" sz="2200" b="1" i="1" smtClean="0">
                              <a:latin typeface="Cambria Math" panose="02040503050406030204" pitchFamily="18" charset="0"/>
                              <a:ea typeface="微软雅黑" panose="020B0503020204020204" pitchFamily="34" charset="-122"/>
                            </a:rPr>
                            <m:t>,</m:t>
                          </m:r>
                          <m:r>
                            <a:rPr lang="en-US" altLang="zh-CN" sz="2200" b="1" i="1" smtClean="0">
                              <a:latin typeface="Cambria Math" panose="02040503050406030204" pitchFamily="18" charset="0"/>
                              <a:ea typeface="微软雅黑" panose="020B0503020204020204" pitchFamily="34" charset="-122"/>
                            </a:rPr>
                            <m:t>𝒚</m:t>
                          </m:r>
                        </m:e>
                      </m:d>
                    </m:oMath>
                  </m:oMathPara>
                </a14:m>
                <a:endParaRPr lang="zh-CN" altLang="en-US" sz="2200" b="1" dirty="0">
                  <a:latin typeface="微软雅黑" panose="020B0503020204020204" pitchFamily="34" charset="-122"/>
                  <a:ea typeface="微软雅黑" panose="020B0503020204020204" pitchFamily="34" charset="-122"/>
                </a:endParaRPr>
              </a:p>
            </p:txBody>
          </p:sp>
        </mc:Choice>
        <mc:Fallback xmlns="">
          <p:sp>
            <p:nvSpPr>
              <p:cNvPr id="15" name="文本框 14"/>
              <p:cNvSpPr txBox="1">
                <a:spLocks noRot="1" noChangeAspect="1" noMove="1" noResize="1" noEditPoints="1" noAdjustHandles="1" noChangeArrowheads="1" noChangeShapeType="1" noTextEdit="1"/>
              </p:cNvSpPr>
              <p:nvPr/>
            </p:nvSpPr>
            <p:spPr>
              <a:xfrm>
                <a:off x="5829388" y="2412252"/>
                <a:ext cx="2232248" cy="769441"/>
              </a:xfrm>
              <a:prstGeom prst="rect">
                <a:avLst/>
              </a:prstGeom>
              <a:blipFill rotWithShape="0">
                <a:blip r:embed="rId4"/>
                <a:stretch>
                  <a:fillRect l="-1081" t="-3846" r="-1081" b="-7692"/>
                </a:stretch>
              </a:blipFill>
              <a:ln w="25400">
                <a:solidFill>
                  <a:srgbClr val="000000"/>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文本框 15"/>
              <p:cNvSpPr txBox="1"/>
              <p:nvPr/>
            </p:nvSpPr>
            <p:spPr>
              <a:xfrm>
                <a:off x="5685372" y="4000785"/>
                <a:ext cx="2520280" cy="769441"/>
              </a:xfrm>
              <a:prstGeom prst="rect">
                <a:avLst/>
              </a:prstGeom>
              <a:noFill/>
              <a:ln w="25400">
                <a:solidFill>
                  <a:srgbClr val="000000"/>
                </a:solidFill>
              </a:ln>
            </p:spPr>
            <p:txBody>
              <a:bodyPr wrap="square" rtlCol="0">
                <a:spAutoFit/>
              </a:bodyPr>
              <a:lstStyle/>
              <a:p>
                <a:pPr algn="ctr"/>
                <a:r>
                  <a:rPr lang="zh-CN" altLang="en-US" sz="2200" b="1" dirty="0">
                    <a:latin typeface="微软雅黑" panose="020B0503020204020204" pitchFamily="34" charset="-122"/>
                    <a:ea typeface="微软雅黑" panose="020B0503020204020204" pitchFamily="34" charset="-122"/>
                  </a:rPr>
                  <a:t>处理后变换域图像</a:t>
                </a:r>
                <a:endParaRPr lang="en-US" altLang="zh-CN" sz="2200" b="1" i="1" dirty="0">
                  <a:latin typeface="Cambria Math" panose="02040503050406030204" pitchFamily="18" charset="0"/>
                  <a:ea typeface="微软雅黑" panose="020B0503020204020204" pitchFamily="34" charset="-122"/>
                </a:endParaRPr>
              </a:p>
              <a:p>
                <a:pPr algn="ctr"/>
                <a14:m>
                  <m:oMathPara xmlns:m="http://schemas.openxmlformats.org/officeDocument/2006/math">
                    <m:oMathParaPr>
                      <m:jc m:val="centerGroup"/>
                    </m:oMathParaPr>
                    <m:oMath xmlns:m="http://schemas.openxmlformats.org/officeDocument/2006/math">
                      <m:r>
                        <a:rPr lang="en-US" altLang="zh-CN" sz="2200" b="1" i="1" smtClean="0">
                          <a:latin typeface="Cambria Math" panose="02040503050406030204" pitchFamily="18" charset="0"/>
                          <a:ea typeface="微软雅黑" panose="020B0503020204020204" pitchFamily="34" charset="-122"/>
                        </a:rPr>
                        <m:t>𝑭</m:t>
                      </m:r>
                      <m:r>
                        <a:rPr lang="zh-CN" altLang="en-US" sz="2200" b="1" i="1" smtClean="0">
                          <a:latin typeface="Cambria Math" panose="02040503050406030204" pitchFamily="18" charset="0"/>
                          <a:ea typeface="微软雅黑" panose="020B0503020204020204" pitchFamily="34" charset="-122"/>
                        </a:rPr>
                        <m:t>’</m:t>
                      </m:r>
                      <m:d>
                        <m:dPr>
                          <m:ctrlPr>
                            <a:rPr lang="en-US" altLang="zh-CN" sz="2200" b="1" i="1" smtClean="0">
                              <a:latin typeface="Cambria Math" panose="02040503050406030204" pitchFamily="18" charset="0"/>
                              <a:ea typeface="微软雅黑" panose="020B0503020204020204" pitchFamily="34" charset="-122"/>
                            </a:rPr>
                          </m:ctrlPr>
                        </m:dPr>
                        <m:e>
                          <m:r>
                            <a:rPr lang="en-US" altLang="zh-CN" sz="2200" b="1" i="1" smtClean="0">
                              <a:latin typeface="Cambria Math" panose="02040503050406030204" pitchFamily="18" charset="0"/>
                              <a:ea typeface="微软雅黑" panose="020B0503020204020204" pitchFamily="34" charset="-122"/>
                            </a:rPr>
                            <m:t>𝒙</m:t>
                          </m:r>
                          <m:r>
                            <a:rPr lang="en-US" altLang="zh-CN" sz="2200" b="1" i="1" smtClean="0">
                              <a:latin typeface="Cambria Math" panose="02040503050406030204" pitchFamily="18" charset="0"/>
                              <a:ea typeface="微软雅黑" panose="020B0503020204020204" pitchFamily="34" charset="-122"/>
                            </a:rPr>
                            <m:t>,</m:t>
                          </m:r>
                          <m:r>
                            <a:rPr lang="en-US" altLang="zh-CN" sz="2200" b="1" i="1" smtClean="0">
                              <a:latin typeface="Cambria Math" panose="02040503050406030204" pitchFamily="18" charset="0"/>
                              <a:ea typeface="微软雅黑" panose="020B0503020204020204" pitchFamily="34" charset="-122"/>
                            </a:rPr>
                            <m:t>𝒚</m:t>
                          </m:r>
                        </m:e>
                      </m:d>
                    </m:oMath>
                  </m:oMathPara>
                </a14:m>
                <a:endParaRPr lang="zh-CN" altLang="en-US" sz="2200" b="1" dirty="0">
                  <a:latin typeface="微软雅黑" panose="020B0503020204020204" pitchFamily="34" charset="-122"/>
                  <a:ea typeface="微软雅黑" panose="020B0503020204020204" pitchFamily="34" charset="-122"/>
                </a:endParaRPr>
              </a:p>
            </p:txBody>
          </p:sp>
        </mc:Choice>
        <mc:Fallback xmlns="">
          <p:sp>
            <p:nvSpPr>
              <p:cNvPr id="16" name="文本框 15"/>
              <p:cNvSpPr txBox="1">
                <a:spLocks noRot="1" noChangeAspect="1" noMove="1" noResize="1" noEditPoints="1" noAdjustHandles="1" noChangeArrowheads="1" noChangeShapeType="1" noTextEdit="1"/>
              </p:cNvSpPr>
              <p:nvPr/>
            </p:nvSpPr>
            <p:spPr>
              <a:xfrm>
                <a:off x="5685372" y="4000785"/>
                <a:ext cx="2520280" cy="769441"/>
              </a:xfrm>
              <a:prstGeom prst="rect">
                <a:avLst/>
              </a:prstGeom>
              <a:blipFill rotWithShape="0">
                <a:blip r:embed="rId5"/>
                <a:stretch>
                  <a:fillRect l="-959" t="-3053" r="-719" b="-3817"/>
                </a:stretch>
              </a:blipFill>
              <a:ln w="25400">
                <a:solidFill>
                  <a:srgbClr val="000000"/>
                </a:solidFill>
              </a:ln>
            </p:spPr>
            <p:txBody>
              <a:bodyPr/>
              <a:lstStyle/>
              <a:p>
                <a:r>
                  <a:rPr lang="zh-CN" altLang="en-US">
                    <a:noFill/>
                  </a:rPr>
                  <a:t> </a:t>
                </a:r>
              </a:p>
            </p:txBody>
          </p:sp>
        </mc:Fallback>
      </mc:AlternateContent>
      <p:cxnSp>
        <p:nvCxnSpPr>
          <p:cNvPr id="17" name="直接箭头连接符 16"/>
          <p:cNvCxnSpPr>
            <a:stCxn id="16" idx="0"/>
            <a:endCxn id="15" idx="2"/>
          </p:cNvCxnSpPr>
          <p:nvPr/>
        </p:nvCxnSpPr>
        <p:spPr>
          <a:xfrm flipV="1">
            <a:off x="6945512" y="3181693"/>
            <a:ext cx="0" cy="819092"/>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18" name="文本框 17"/>
          <p:cNvSpPr txBox="1"/>
          <p:nvPr/>
        </p:nvSpPr>
        <p:spPr>
          <a:xfrm>
            <a:off x="7007314" y="3375795"/>
            <a:ext cx="1031051" cy="430887"/>
          </a:xfrm>
          <a:prstGeom prst="rect">
            <a:avLst/>
          </a:prstGeom>
          <a:noFill/>
        </p:spPr>
        <p:txBody>
          <a:bodyPr wrap="none" rtlCol="0">
            <a:spAutoFit/>
          </a:bodyPr>
          <a:lstStyle/>
          <a:p>
            <a:r>
              <a:rPr lang="zh-CN" altLang="en-US" sz="2200" b="1" dirty="0">
                <a:latin typeface="微软雅黑" panose="020B0503020204020204" pitchFamily="34" charset="-122"/>
                <a:ea typeface="微软雅黑" panose="020B0503020204020204" pitchFamily="34" charset="-122"/>
              </a:rPr>
              <a:t>逆变换</a:t>
            </a:r>
          </a:p>
        </p:txBody>
      </p:sp>
      <p:cxnSp>
        <p:nvCxnSpPr>
          <p:cNvPr id="19" name="直接箭头连接符 18"/>
          <p:cNvCxnSpPr/>
          <p:nvPr/>
        </p:nvCxnSpPr>
        <p:spPr>
          <a:xfrm flipV="1">
            <a:off x="5117232" y="2791423"/>
            <a:ext cx="720080" cy="1"/>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p:nvPr/>
        </p:nvCxnSpPr>
        <p:spPr>
          <a:xfrm flipV="1">
            <a:off x="5208078" y="4393819"/>
            <a:ext cx="489288" cy="1483"/>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652544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fade">
                                      <p:cBhvr>
                                        <p:cTn id="20" dur="500"/>
                                        <p:tgtEl>
                                          <p:spTgt spid="19"/>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500"/>
                                        <p:tgtEl>
                                          <p:spTgt spid="15"/>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500"/>
                                        <p:tgtEl>
                                          <p:spTgt spid="10"/>
                                        </p:tgtEl>
                                      </p:cBhvr>
                                    </p:animEffect>
                                  </p:childTnLst>
                                </p:cTn>
                              </p:par>
                              <p:par>
                                <p:cTn id="29" presetID="10" presetClass="entr" presetSubtype="0" fill="hold" nodeType="with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500"/>
                                        <p:tgtEl>
                                          <p:spTgt spid="8"/>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fade">
                                      <p:cBhvr>
                                        <p:cTn id="34" dur="500"/>
                                        <p:tgtEl>
                                          <p:spTgt spid="9"/>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fade">
                                      <p:cBhvr>
                                        <p:cTn id="39" dur="500"/>
                                        <p:tgtEl>
                                          <p:spTgt spid="14"/>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fade">
                                      <p:cBhvr>
                                        <p:cTn id="42" dur="500"/>
                                        <p:tgtEl>
                                          <p:spTgt spid="12"/>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fade">
                                      <p:cBhvr>
                                        <p:cTn id="47" dur="500"/>
                                        <p:tgtEl>
                                          <p:spTgt spid="20"/>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6"/>
                                        </p:tgtEl>
                                        <p:attrNameLst>
                                          <p:attrName>style.visibility</p:attrName>
                                        </p:attrNameLst>
                                      </p:cBhvr>
                                      <p:to>
                                        <p:strVal val="visible"/>
                                      </p:to>
                                    </p:set>
                                    <p:animEffect transition="in" filter="fade">
                                      <p:cBhvr>
                                        <p:cTn id="50" dur="500"/>
                                        <p:tgtEl>
                                          <p:spTgt spid="16"/>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17"/>
                                        </p:tgtEl>
                                        <p:attrNameLst>
                                          <p:attrName>style.visibility</p:attrName>
                                        </p:attrNameLst>
                                      </p:cBhvr>
                                      <p:to>
                                        <p:strVal val="visible"/>
                                      </p:to>
                                    </p:set>
                                    <p:animEffect transition="in" filter="fade">
                                      <p:cBhvr>
                                        <p:cTn id="55" dur="500"/>
                                        <p:tgtEl>
                                          <p:spTgt spid="17"/>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8"/>
                                        </p:tgtEl>
                                        <p:attrNameLst>
                                          <p:attrName>style.visibility</p:attrName>
                                        </p:attrNameLst>
                                      </p:cBhvr>
                                      <p:to>
                                        <p:strVal val="visible"/>
                                      </p:to>
                                    </p:set>
                                    <p:animEffect transition="in" filter="fade">
                                      <p:cBhvr>
                                        <p:cTn id="58"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0" grpId="0"/>
      <p:bldP spid="11" grpId="0" animBg="1"/>
      <p:bldP spid="12" grpId="0" animBg="1"/>
      <p:bldP spid="15" grpId="0" animBg="1"/>
      <p:bldP spid="16" grpId="0" animBg="1"/>
      <p:bldP spid="18" grpId="0"/>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323850" y="188913"/>
            <a:ext cx="7704534" cy="836612"/>
          </a:xfrm>
        </p:spPr>
        <p:txBody>
          <a:bodyPr/>
          <a:lstStyle/>
          <a:p>
            <a:pPr eaLnBrk="1" hangingPunct="1"/>
            <a:r>
              <a:rPr lang="zh-CN" altLang="en-US" sz="4400" dirty="0">
                <a:ea typeface="微软雅黑" pitchFamily="34" charset="-122"/>
              </a:rPr>
              <a:t>频域增强</a:t>
            </a:r>
            <a:endParaRPr lang="zh-CN" altLang="en-US" sz="3500" dirty="0">
              <a:ea typeface="微软雅黑" pitchFamily="34" charset="-122"/>
            </a:endParaRPr>
          </a:p>
        </p:txBody>
      </p:sp>
      <p:sp>
        <p:nvSpPr>
          <p:cNvPr id="7" name="Text Box 2"/>
          <p:cNvSpPr txBox="1">
            <a:spLocks noChangeArrowheads="1"/>
          </p:cNvSpPr>
          <p:nvPr/>
        </p:nvSpPr>
        <p:spPr bwMode="auto">
          <a:xfrm>
            <a:off x="342109" y="1196752"/>
            <a:ext cx="7989888" cy="4822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50000"/>
              </a:spcBef>
              <a:defRPr/>
            </a:pPr>
            <a:endParaRPr lang="zh-CN" altLang="en-US" sz="1600" dirty="0">
              <a:effectLst>
                <a:outerShdw blurRad="38100" dist="38100" dir="2700000" algn="tl">
                  <a:srgbClr val="000000"/>
                </a:outerShdw>
              </a:effectLst>
              <a:latin typeface="Lucida Sans" pitchFamily="34" charset="0"/>
              <a:sym typeface="Wingdings" panose="05000000000000000000" pitchFamily="2" charset="2"/>
            </a:endParaRPr>
          </a:p>
          <a:p>
            <a:pPr>
              <a:spcBef>
                <a:spcPct val="20000"/>
              </a:spcBef>
              <a:spcAft>
                <a:spcPct val="40000"/>
              </a:spcAft>
              <a:defRPr/>
            </a:pPr>
            <a:r>
              <a:rPr lang="zh-CN" altLang="en-US" sz="3200" b="1" dirty="0">
                <a:solidFill>
                  <a:srgbClr val="033BED"/>
                </a:solidFill>
                <a:latin typeface="微软雅黑" panose="020B0503020204020204" pitchFamily="34" charset="-122"/>
                <a:ea typeface="微软雅黑" panose="020B0503020204020204" pitchFamily="34" charset="-122"/>
              </a:rPr>
              <a:t>卷积定理</a:t>
            </a:r>
          </a:p>
          <a:p>
            <a:pPr>
              <a:spcBef>
                <a:spcPct val="20000"/>
              </a:spcBef>
              <a:spcAft>
                <a:spcPct val="40000"/>
              </a:spcAft>
              <a:defRPr/>
            </a:pPr>
            <a:r>
              <a:rPr lang="zh-CN" altLang="en-US" sz="3200" b="1" dirty="0">
                <a:solidFill>
                  <a:srgbClr val="033BED"/>
                </a:solidFill>
                <a:latin typeface="微软雅黑" panose="020B0503020204020204" pitchFamily="34" charset="-122"/>
                <a:ea typeface="微软雅黑" panose="020B0503020204020204" pitchFamily="34" charset="-122"/>
              </a:rPr>
              <a:t>增 强 图</a:t>
            </a:r>
          </a:p>
          <a:p>
            <a:pPr>
              <a:spcBef>
                <a:spcPct val="50000"/>
              </a:spcBef>
              <a:defRPr/>
            </a:pPr>
            <a:r>
              <a:rPr lang="zh-CN" altLang="en-US" sz="3200" b="1" dirty="0">
                <a:solidFill>
                  <a:srgbClr val="033BED"/>
                </a:solidFill>
                <a:latin typeface="微软雅黑" panose="020B0503020204020204" pitchFamily="34" charset="-122"/>
                <a:ea typeface="微软雅黑" panose="020B0503020204020204" pitchFamily="34" charset="-122"/>
              </a:rPr>
              <a:t>步     骤</a:t>
            </a:r>
            <a:r>
              <a:rPr lang="en-US" altLang="zh-CN" sz="2800" b="1" dirty="0">
                <a:latin typeface="微软雅黑" panose="020B0503020204020204" pitchFamily="34" charset="-122"/>
                <a:ea typeface="微软雅黑" panose="020B0503020204020204" pitchFamily="34" charset="-122"/>
              </a:rPr>
              <a:t>		(1)  </a:t>
            </a:r>
            <a:r>
              <a:rPr lang="zh-CN" altLang="en-US" sz="2800" b="1" dirty="0">
                <a:latin typeface="微软雅黑" panose="020B0503020204020204" pitchFamily="34" charset="-122"/>
                <a:ea typeface="微软雅黑" panose="020B0503020204020204" pitchFamily="34" charset="-122"/>
                <a:sym typeface="Symbol" panose="05050102010706020507" pitchFamily="18" charset="2"/>
              </a:rPr>
              <a:t>计算图象的变换</a:t>
            </a:r>
          </a:p>
          <a:p>
            <a:pPr lvl="2" eaLnBrk="1" hangingPunct="1">
              <a:spcBef>
                <a:spcPct val="50000"/>
              </a:spcBef>
              <a:defRPr/>
            </a:pPr>
            <a:r>
              <a:rPr lang="en-US" altLang="zh-CN" sz="2800" b="1" dirty="0">
                <a:latin typeface="微软雅黑" panose="020B0503020204020204" pitchFamily="34" charset="-122"/>
                <a:ea typeface="微软雅黑" panose="020B0503020204020204" pitchFamily="34" charset="-122"/>
                <a:sym typeface="Symbol" panose="05050102010706020507" pitchFamily="18" charset="2"/>
              </a:rPr>
              <a:t>		(2)  </a:t>
            </a:r>
            <a:r>
              <a:rPr lang="zh-CN" altLang="en-US" sz="2800" b="1" dirty="0">
                <a:latin typeface="微软雅黑" panose="020B0503020204020204" pitchFamily="34" charset="-122"/>
                <a:ea typeface="微软雅黑" panose="020B0503020204020204" pitchFamily="34" charset="-122"/>
                <a:sym typeface="Symbol" panose="05050102010706020507" pitchFamily="18" charset="2"/>
              </a:rPr>
              <a:t>在频域滤波</a:t>
            </a:r>
          </a:p>
          <a:p>
            <a:pPr lvl="2" eaLnBrk="1" hangingPunct="1">
              <a:spcBef>
                <a:spcPct val="50000"/>
              </a:spcBef>
              <a:defRPr/>
            </a:pPr>
            <a:r>
              <a:rPr lang="zh-CN" altLang="en-US" sz="2800" b="1" dirty="0">
                <a:latin typeface="微软雅黑" panose="020B0503020204020204" pitchFamily="34" charset="-122"/>
                <a:ea typeface="微软雅黑" panose="020B0503020204020204" pitchFamily="34" charset="-122"/>
                <a:sym typeface="Symbol" panose="05050102010706020507" pitchFamily="18" charset="2"/>
              </a:rPr>
              <a:t>		</a:t>
            </a:r>
            <a:r>
              <a:rPr lang="en-US" altLang="zh-CN" sz="2800" b="1" dirty="0">
                <a:latin typeface="微软雅黑" panose="020B0503020204020204" pitchFamily="34" charset="-122"/>
                <a:ea typeface="微软雅黑" panose="020B0503020204020204" pitchFamily="34" charset="-122"/>
                <a:sym typeface="Symbol" panose="05050102010706020507" pitchFamily="18" charset="2"/>
              </a:rPr>
              <a:t>(3)  </a:t>
            </a:r>
            <a:r>
              <a:rPr lang="zh-CN" altLang="en-US" sz="2800" b="1" dirty="0">
                <a:latin typeface="微软雅黑" panose="020B0503020204020204" pitchFamily="34" charset="-122"/>
                <a:ea typeface="微软雅黑" panose="020B0503020204020204" pitchFamily="34" charset="-122"/>
                <a:sym typeface="Symbol" panose="05050102010706020507" pitchFamily="18" charset="2"/>
              </a:rPr>
              <a:t>反变换回图象空间</a:t>
            </a:r>
            <a:endParaRPr lang="en-US" altLang="zh-CN" sz="2800" b="1" dirty="0">
              <a:latin typeface="微软雅黑" panose="020B0503020204020204" pitchFamily="34" charset="-122"/>
              <a:ea typeface="微软雅黑" panose="020B0503020204020204" pitchFamily="34" charset="-122"/>
              <a:sym typeface="Symbol" panose="05050102010706020507" pitchFamily="18" charset="2"/>
            </a:endParaRPr>
          </a:p>
          <a:p>
            <a:pPr lvl="2" eaLnBrk="1" hangingPunct="1">
              <a:spcBef>
                <a:spcPct val="50000"/>
              </a:spcBef>
              <a:defRPr/>
            </a:pPr>
            <a:endParaRPr lang="en-US" altLang="zh-CN" sz="2000" b="1" dirty="0">
              <a:solidFill>
                <a:srgbClr val="033BED"/>
              </a:solidFill>
              <a:latin typeface="微软雅黑" panose="020B0503020204020204" pitchFamily="34" charset="-122"/>
              <a:ea typeface="微软雅黑" panose="020B0503020204020204" pitchFamily="34" charset="-122"/>
              <a:sym typeface="Symbol" panose="05050102010706020507" pitchFamily="18" charset="2"/>
            </a:endParaRPr>
          </a:p>
          <a:p>
            <a:pPr>
              <a:spcBef>
                <a:spcPct val="50000"/>
              </a:spcBef>
              <a:defRPr/>
            </a:pPr>
            <a:r>
              <a:rPr lang="zh-CN" altLang="en-US" sz="3200" b="1" dirty="0">
                <a:solidFill>
                  <a:srgbClr val="033BED"/>
                </a:solidFill>
                <a:latin typeface="微软雅黑" panose="020B0503020204020204" pitchFamily="34" charset="-122"/>
                <a:ea typeface="微软雅黑" panose="020B0503020204020204" pitchFamily="34" charset="-122"/>
                <a:sym typeface="Symbol" panose="05050102010706020507" pitchFamily="18" charset="2"/>
              </a:rPr>
              <a:t>频域滤波</a:t>
            </a:r>
            <a:r>
              <a:rPr lang="en-US" altLang="zh-CN" sz="2800" b="1" dirty="0">
                <a:latin typeface="微软雅黑" panose="020B0503020204020204" pitchFamily="34" charset="-122"/>
                <a:ea typeface="微软雅黑" panose="020B0503020204020204" pitchFamily="34" charset="-122"/>
              </a:rPr>
              <a:t>		</a:t>
            </a:r>
            <a:r>
              <a:rPr lang="zh-CN" altLang="en-US" sz="2800" b="1" dirty="0">
                <a:latin typeface="微软雅黑" panose="020B0503020204020204" pitchFamily="34" charset="-122"/>
                <a:ea typeface="微软雅黑" panose="020B0503020204020204" pitchFamily="34" charset="-122"/>
              </a:rPr>
              <a:t>低通，高通，带通</a:t>
            </a:r>
            <a:r>
              <a:rPr lang="en-US" altLang="zh-CN" sz="2800" b="1" dirty="0">
                <a:latin typeface="微软雅黑" panose="020B0503020204020204" pitchFamily="34" charset="-122"/>
                <a:ea typeface="微软雅黑" panose="020B0503020204020204" pitchFamily="34" charset="-122"/>
              </a:rPr>
              <a:t>/</a:t>
            </a:r>
            <a:r>
              <a:rPr lang="zh-CN" altLang="en-US" sz="2800" b="1" dirty="0">
                <a:latin typeface="微软雅黑" panose="020B0503020204020204" pitchFamily="34" charset="-122"/>
                <a:ea typeface="微软雅黑" panose="020B0503020204020204" pitchFamily="34" charset="-122"/>
              </a:rPr>
              <a:t>带阻，同态</a:t>
            </a:r>
            <a:endParaRPr lang="zh-CN" altLang="en-US" sz="2800" b="1" dirty="0">
              <a:latin typeface="微软雅黑" panose="020B0503020204020204" pitchFamily="34" charset="-122"/>
              <a:ea typeface="微软雅黑" panose="020B0503020204020204" pitchFamily="34" charset="-122"/>
              <a:sym typeface="Symbol" panose="05050102010706020507" pitchFamily="18" charset="2"/>
            </a:endParaRPr>
          </a:p>
        </p:txBody>
      </p:sp>
      <p:graphicFrame>
        <p:nvGraphicFramePr>
          <p:cNvPr id="8" name="Object 3"/>
          <p:cNvGraphicFramePr>
            <a:graphicFrameLocks noChangeAspect="1"/>
          </p:cNvGraphicFramePr>
          <p:nvPr>
            <p:extLst>
              <p:ext uri="{D42A27DB-BD31-4B8C-83A1-F6EECF244321}">
                <p14:modId xmlns:p14="http://schemas.microsoft.com/office/powerpoint/2010/main" val="540305358"/>
              </p:ext>
            </p:extLst>
          </p:nvPr>
        </p:nvGraphicFramePr>
        <p:xfrm>
          <a:off x="3347864" y="1657623"/>
          <a:ext cx="3019425" cy="403225"/>
        </p:xfrm>
        <a:graphic>
          <a:graphicData uri="http://schemas.openxmlformats.org/presentationml/2006/ole">
            <mc:AlternateContent xmlns:mc="http://schemas.openxmlformats.org/markup-compatibility/2006">
              <mc:Choice xmlns:v="urn:schemas-microsoft-com:vml" Requires="v">
                <p:oleObj name="Equation" r:id="rId2" imgW="1511300" imgH="203200" progId="Equation.DSMT4">
                  <p:embed/>
                </p:oleObj>
              </mc:Choice>
              <mc:Fallback>
                <p:oleObj name="Equation" r:id="rId2" imgW="1511300" imgH="203200" progId="Equation.DSMT4">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47864" y="1657623"/>
                        <a:ext cx="3019425" cy="40322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 name="Object 4"/>
          <p:cNvGraphicFramePr>
            <a:graphicFrameLocks noChangeAspect="1"/>
          </p:cNvGraphicFramePr>
          <p:nvPr>
            <p:extLst>
              <p:ext uri="{D42A27DB-BD31-4B8C-83A1-F6EECF244321}">
                <p14:modId xmlns:p14="http://schemas.microsoft.com/office/powerpoint/2010/main" val="1163968578"/>
              </p:ext>
            </p:extLst>
          </p:nvPr>
        </p:nvGraphicFramePr>
        <p:xfrm>
          <a:off x="3347864" y="2421136"/>
          <a:ext cx="3273425" cy="431800"/>
        </p:xfrm>
        <a:graphic>
          <a:graphicData uri="http://schemas.openxmlformats.org/presentationml/2006/ole">
            <mc:AlternateContent xmlns:mc="http://schemas.openxmlformats.org/markup-compatibility/2006">
              <mc:Choice xmlns:v="urn:schemas-microsoft-com:vml" Requires="v">
                <p:oleObj name="公式" r:id="rId4" imgW="1637589" imgH="215806" progId="Equation.3">
                  <p:embed/>
                </p:oleObj>
              </mc:Choice>
              <mc:Fallback>
                <p:oleObj name="公式" r:id="rId4" imgW="1637589" imgH="215806"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47864" y="2421136"/>
                        <a:ext cx="3273425" cy="4318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1705441370"/>
      </p:ext>
    </p:extLst>
  </p:cSld>
  <p:clrMapOvr>
    <a:masterClrMapping/>
  </p:clrMapOvr>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323850" y="188913"/>
            <a:ext cx="7704534" cy="836612"/>
          </a:xfrm>
        </p:spPr>
        <p:txBody>
          <a:bodyPr/>
          <a:lstStyle/>
          <a:p>
            <a:pPr eaLnBrk="1" hangingPunct="1"/>
            <a:r>
              <a:rPr lang="zh-CN" altLang="en-US" sz="4400" dirty="0">
                <a:ea typeface="微软雅黑" pitchFamily="34" charset="-122"/>
              </a:rPr>
              <a:t>频域增强</a:t>
            </a:r>
            <a:r>
              <a:rPr lang="en-US" altLang="zh-CN" sz="4400" dirty="0">
                <a:ea typeface="微软雅黑" pitchFamily="34" charset="-122"/>
              </a:rPr>
              <a:t>—</a:t>
            </a:r>
            <a:r>
              <a:rPr lang="zh-CN" altLang="en-US" sz="3600" dirty="0">
                <a:ea typeface="微软雅黑" pitchFamily="34" charset="-122"/>
              </a:rPr>
              <a:t>低通滤波</a:t>
            </a:r>
          </a:p>
        </p:txBody>
      </p:sp>
      <mc:AlternateContent xmlns:mc="http://schemas.openxmlformats.org/markup-compatibility/2006" xmlns:a14="http://schemas.microsoft.com/office/drawing/2010/main">
        <mc:Choice Requires="a14">
          <p:sp>
            <p:nvSpPr>
              <p:cNvPr id="6" name="Text Box 3"/>
              <p:cNvSpPr txBox="1">
                <a:spLocks noChangeArrowheads="1"/>
              </p:cNvSpPr>
              <p:nvPr/>
            </p:nvSpPr>
            <p:spPr bwMode="auto">
              <a:xfrm>
                <a:off x="467544" y="1196752"/>
                <a:ext cx="8604447" cy="4822825"/>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a:lstStyle/>
              <a:p>
                <a:pPr>
                  <a:spcBef>
                    <a:spcPct val="50000"/>
                  </a:spcBef>
                  <a:defRPr/>
                </a:pPr>
                <a:endParaRPr lang="zh-CN" altLang="en-US" sz="1600" dirty="0">
                  <a:effectLst>
                    <a:outerShdw blurRad="38100" dist="38100" dir="2700000" algn="tl">
                      <a:srgbClr val="000000"/>
                    </a:outerShdw>
                  </a:effectLst>
                  <a:latin typeface="Lucida Sans" pitchFamily="34" charset="0"/>
                  <a:sym typeface="Wingdings" panose="05000000000000000000" pitchFamily="2" charset="2"/>
                </a:endParaRPr>
              </a:p>
              <a:p>
                <a:pPr>
                  <a:defRPr/>
                </a:pPr>
                <a:r>
                  <a:rPr lang="zh-CN" altLang="en-US" sz="3000" b="1" dirty="0">
                    <a:solidFill>
                      <a:srgbClr val="033BED"/>
                    </a:solidFill>
                    <a:latin typeface="微软雅黑" panose="020B0503020204020204" pitchFamily="34" charset="-122"/>
                    <a:ea typeface="微软雅黑" panose="020B0503020204020204" pitchFamily="34" charset="-122"/>
                  </a:rPr>
                  <a:t>低通滤波器</a:t>
                </a:r>
              </a:p>
              <a:p>
                <a:pPr indent="-457200">
                  <a:lnSpc>
                    <a:spcPct val="125000"/>
                  </a:lnSpc>
                  <a:spcBef>
                    <a:spcPct val="50000"/>
                  </a:spcBef>
                  <a:buFont typeface="Arial" panose="020B0604020202020204" pitchFamily="34" charset="0"/>
                  <a:buChar char="•"/>
                  <a:defRPr/>
                </a:pPr>
                <a:r>
                  <a:rPr lang="zh-CN" altLang="en-US" sz="2600" b="1" dirty="0">
                    <a:latin typeface="微软雅黑" panose="020B0503020204020204" pitchFamily="34" charset="-122"/>
                    <a:ea typeface="微软雅黑" panose="020B0503020204020204" pitchFamily="34" charset="-122"/>
                  </a:rPr>
                  <a:t>图象中的边缘和噪声都对应图象傅里叶变换中的高频部分，所以如要在频域中消弱其影响就要设法减弱这部分频率的分量；</a:t>
                </a:r>
                <a:endParaRPr lang="en-US" altLang="zh-CN" sz="2600" b="1" dirty="0">
                  <a:latin typeface="微软雅黑" panose="020B0503020204020204" pitchFamily="34" charset="-122"/>
                  <a:ea typeface="微软雅黑" panose="020B0503020204020204" pitchFamily="34" charset="-122"/>
                </a:endParaRPr>
              </a:p>
              <a:p>
                <a:pPr indent="-457200">
                  <a:lnSpc>
                    <a:spcPct val="125000"/>
                  </a:lnSpc>
                  <a:spcBef>
                    <a:spcPct val="50000"/>
                  </a:spcBef>
                  <a:buFont typeface="Arial" panose="020B0604020202020204" pitchFamily="34" charset="0"/>
                  <a:buChar char="•"/>
                  <a:defRPr/>
                </a:pPr>
                <a:endParaRPr lang="zh-CN" altLang="en-US" sz="1000" b="1" dirty="0">
                  <a:latin typeface="微软雅黑" panose="020B0503020204020204" pitchFamily="34" charset="-122"/>
                  <a:ea typeface="微软雅黑" panose="020B0503020204020204" pitchFamily="34" charset="-122"/>
                </a:endParaRPr>
              </a:p>
              <a:p>
                <a:pPr indent="-457200" algn="just">
                  <a:lnSpc>
                    <a:spcPct val="125000"/>
                  </a:lnSpc>
                  <a:spcBef>
                    <a:spcPct val="50000"/>
                  </a:spcBef>
                  <a:buFont typeface="Arial" panose="020B0604020202020204" pitchFamily="34" charset="0"/>
                  <a:buChar char="•"/>
                  <a:defRPr/>
                </a:pPr>
                <a:r>
                  <a:rPr lang="zh-CN" altLang="en-US" sz="2600" b="1" dirty="0">
                    <a:latin typeface="微软雅黑" panose="020B0503020204020204" pitchFamily="34" charset="-122"/>
                    <a:ea typeface="微软雅黑" panose="020B0503020204020204" pitchFamily="34" charset="-122"/>
                  </a:rPr>
                  <a:t>根据频域增强技术的原理，需要选择一个</a:t>
                </a:r>
                <a:r>
                  <a:rPr lang="zh-CN" altLang="en-US" sz="2600" b="1" dirty="0">
                    <a:solidFill>
                      <a:srgbClr val="FF0000"/>
                    </a:solidFill>
                    <a:latin typeface="微软雅黑" panose="020B0503020204020204" pitchFamily="34" charset="-122"/>
                    <a:ea typeface="微软雅黑" panose="020B0503020204020204" pitchFamily="34" charset="-122"/>
                  </a:rPr>
                  <a:t>合适的</a:t>
                </a:r>
                <a14:m>
                  <m:oMath xmlns:m="http://schemas.openxmlformats.org/officeDocument/2006/math">
                    <m:r>
                      <a:rPr kumimoji="1" lang="en-US" altLang="zh-CN" sz="2600" b="1" i="1">
                        <a:solidFill>
                          <a:srgbClr val="FF0000"/>
                        </a:solidFill>
                        <a:latin typeface="Cambria Math" panose="02040503050406030204" pitchFamily="18" charset="0"/>
                        <a:ea typeface="微软雅黑" panose="020B0503020204020204" pitchFamily="34" charset="-122"/>
                      </a:rPr>
                      <m:t>𝑯</m:t>
                    </m:r>
                    <m:d>
                      <m:dPr>
                        <m:ctrlPr>
                          <a:rPr kumimoji="1" lang="en-US" altLang="zh-CN" sz="2600" b="1" i="1">
                            <a:solidFill>
                              <a:srgbClr val="FF0000"/>
                            </a:solidFill>
                            <a:latin typeface="Cambria Math" panose="02040503050406030204" pitchFamily="18" charset="0"/>
                            <a:ea typeface="微软雅黑" panose="020B0503020204020204" pitchFamily="34" charset="-122"/>
                          </a:rPr>
                        </m:ctrlPr>
                      </m:dPr>
                      <m:e>
                        <m:r>
                          <a:rPr kumimoji="1" lang="en-US" altLang="zh-CN" sz="2600" b="1" i="1">
                            <a:solidFill>
                              <a:srgbClr val="FF0000"/>
                            </a:solidFill>
                            <a:latin typeface="Cambria Math" panose="02040503050406030204" pitchFamily="18" charset="0"/>
                            <a:ea typeface="微软雅黑" panose="020B0503020204020204" pitchFamily="34" charset="-122"/>
                          </a:rPr>
                          <m:t>𝒖</m:t>
                        </m:r>
                        <m:r>
                          <a:rPr kumimoji="1" lang="en-US" altLang="zh-CN" sz="2600" b="1" i="1">
                            <a:solidFill>
                              <a:srgbClr val="FF0000"/>
                            </a:solidFill>
                            <a:latin typeface="Cambria Math" panose="02040503050406030204" pitchFamily="18" charset="0"/>
                            <a:ea typeface="微软雅黑" panose="020B0503020204020204" pitchFamily="34" charset="-122"/>
                          </a:rPr>
                          <m:t>,</m:t>
                        </m:r>
                        <m:r>
                          <a:rPr kumimoji="1" lang="en-US" altLang="zh-CN" sz="2600" b="1" i="1">
                            <a:solidFill>
                              <a:srgbClr val="FF0000"/>
                            </a:solidFill>
                            <a:latin typeface="Cambria Math" panose="02040503050406030204" pitchFamily="18" charset="0"/>
                            <a:ea typeface="微软雅黑" panose="020B0503020204020204" pitchFamily="34" charset="-122"/>
                          </a:rPr>
                          <m:t>𝒗</m:t>
                        </m:r>
                      </m:e>
                    </m:d>
                  </m:oMath>
                </a14:m>
                <a:r>
                  <a:rPr lang="zh-CN" altLang="en-US" sz="2600" b="1" dirty="0">
                    <a:latin typeface="微软雅黑" panose="020B0503020204020204" pitchFamily="34" charset="-122"/>
                    <a:ea typeface="微软雅黑" panose="020B0503020204020204" pitchFamily="34" charset="-122"/>
                  </a:rPr>
                  <a:t>以得到消弱</a:t>
                </a:r>
                <a14:m>
                  <m:oMath xmlns:m="http://schemas.openxmlformats.org/officeDocument/2006/math">
                    <m:r>
                      <a:rPr kumimoji="1" lang="en-US" altLang="zh-CN" sz="2600" b="1" i="1">
                        <a:latin typeface="Cambria Math" panose="02040503050406030204" pitchFamily="18" charset="0"/>
                        <a:ea typeface="微软雅黑" panose="020B0503020204020204" pitchFamily="34" charset="-122"/>
                      </a:rPr>
                      <m:t>𝑭</m:t>
                    </m:r>
                    <m:d>
                      <m:dPr>
                        <m:ctrlPr>
                          <a:rPr kumimoji="1" lang="en-US" altLang="zh-CN" sz="2600" b="1" i="1">
                            <a:latin typeface="Cambria Math" panose="02040503050406030204" pitchFamily="18" charset="0"/>
                            <a:ea typeface="微软雅黑" panose="020B0503020204020204" pitchFamily="34" charset="-122"/>
                          </a:rPr>
                        </m:ctrlPr>
                      </m:dPr>
                      <m:e>
                        <m:r>
                          <a:rPr kumimoji="1" lang="en-US" altLang="zh-CN" sz="2600" b="1" i="1">
                            <a:latin typeface="Cambria Math" panose="02040503050406030204" pitchFamily="18" charset="0"/>
                            <a:ea typeface="微软雅黑" panose="020B0503020204020204" pitchFamily="34" charset="-122"/>
                          </a:rPr>
                          <m:t>𝒖</m:t>
                        </m:r>
                        <m:r>
                          <a:rPr kumimoji="1" lang="en-US" altLang="zh-CN" sz="2600" b="1" i="1">
                            <a:latin typeface="Cambria Math" panose="02040503050406030204" pitchFamily="18" charset="0"/>
                            <a:ea typeface="微软雅黑" panose="020B0503020204020204" pitchFamily="34" charset="-122"/>
                          </a:rPr>
                          <m:t>,</m:t>
                        </m:r>
                        <m:r>
                          <a:rPr kumimoji="1" lang="en-US" altLang="zh-CN" sz="2600" b="1" i="1">
                            <a:latin typeface="Cambria Math" panose="02040503050406030204" pitchFamily="18" charset="0"/>
                            <a:ea typeface="微软雅黑" panose="020B0503020204020204" pitchFamily="34" charset="-122"/>
                          </a:rPr>
                          <m:t>𝒗</m:t>
                        </m:r>
                      </m:e>
                    </m:d>
                  </m:oMath>
                </a14:m>
                <a:r>
                  <a:rPr lang="zh-CN" altLang="en-US" sz="2600" b="1" dirty="0">
                    <a:latin typeface="微软雅黑" panose="020B0503020204020204" pitchFamily="34" charset="-122"/>
                    <a:ea typeface="微软雅黑" panose="020B0503020204020204" pitchFamily="34" charset="-122"/>
                  </a:rPr>
                  <a:t>高频分量的</a:t>
                </a:r>
                <a14:m>
                  <m:oMath xmlns:m="http://schemas.openxmlformats.org/officeDocument/2006/math">
                    <m:r>
                      <a:rPr kumimoji="1" lang="en-US" altLang="zh-CN" sz="2600" b="1" i="1" smtClean="0">
                        <a:latin typeface="Cambria Math" panose="02040503050406030204" pitchFamily="18" charset="0"/>
                        <a:ea typeface="微软雅黑" panose="020B0503020204020204" pitchFamily="34" charset="-122"/>
                      </a:rPr>
                      <m:t>𝑮</m:t>
                    </m:r>
                    <m:d>
                      <m:dPr>
                        <m:ctrlPr>
                          <a:rPr kumimoji="1" lang="en-US" altLang="zh-CN" sz="2600" b="1" i="1">
                            <a:latin typeface="Cambria Math" panose="02040503050406030204" pitchFamily="18" charset="0"/>
                            <a:ea typeface="微软雅黑" panose="020B0503020204020204" pitchFamily="34" charset="-122"/>
                          </a:rPr>
                        </m:ctrlPr>
                      </m:dPr>
                      <m:e>
                        <m:r>
                          <a:rPr kumimoji="1" lang="en-US" altLang="zh-CN" sz="2600" b="1" i="1">
                            <a:latin typeface="Cambria Math" panose="02040503050406030204" pitchFamily="18" charset="0"/>
                            <a:ea typeface="微软雅黑" panose="020B0503020204020204" pitchFamily="34" charset="-122"/>
                          </a:rPr>
                          <m:t>𝒖</m:t>
                        </m:r>
                        <m:r>
                          <a:rPr kumimoji="1" lang="en-US" altLang="zh-CN" sz="2600" b="1" i="1">
                            <a:latin typeface="Cambria Math" panose="02040503050406030204" pitchFamily="18" charset="0"/>
                            <a:ea typeface="微软雅黑" panose="020B0503020204020204" pitchFamily="34" charset="-122"/>
                          </a:rPr>
                          <m:t>,</m:t>
                        </m:r>
                        <m:r>
                          <a:rPr kumimoji="1" lang="en-US" altLang="zh-CN" sz="2600" b="1" i="1">
                            <a:latin typeface="Cambria Math" panose="02040503050406030204" pitchFamily="18" charset="0"/>
                            <a:ea typeface="微软雅黑" panose="020B0503020204020204" pitchFamily="34" charset="-122"/>
                          </a:rPr>
                          <m:t>𝒗</m:t>
                        </m:r>
                      </m:e>
                    </m:d>
                  </m:oMath>
                </a14:m>
                <a:r>
                  <a:rPr lang="zh-CN" altLang="en-US" sz="2600" b="1" dirty="0">
                    <a:latin typeface="微软雅黑" panose="020B0503020204020204" pitchFamily="34" charset="-122"/>
                    <a:ea typeface="微软雅黑" panose="020B0503020204020204" pitchFamily="34" charset="-122"/>
                  </a:rPr>
                  <a:t>；</a:t>
                </a:r>
                <a:endParaRPr lang="en-US" altLang="zh-CN" sz="2600" b="1" dirty="0">
                  <a:latin typeface="微软雅黑" panose="020B0503020204020204" pitchFamily="34" charset="-122"/>
                  <a:ea typeface="微软雅黑" panose="020B0503020204020204" pitchFamily="34" charset="-122"/>
                </a:endParaRPr>
              </a:p>
              <a:p>
                <a:pPr indent="-457200">
                  <a:lnSpc>
                    <a:spcPct val="125000"/>
                  </a:lnSpc>
                  <a:spcBef>
                    <a:spcPct val="50000"/>
                  </a:spcBef>
                  <a:buFont typeface="Arial" panose="020B0604020202020204" pitchFamily="34" charset="0"/>
                  <a:buChar char="•"/>
                  <a:defRPr/>
                </a:pPr>
                <a:endParaRPr lang="en-US" altLang="zh-CN" sz="1000" b="1" dirty="0">
                  <a:latin typeface="微软雅黑" panose="020B0503020204020204" pitchFamily="34" charset="-122"/>
                  <a:ea typeface="微软雅黑" panose="020B0503020204020204" pitchFamily="34" charset="-122"/>
                </a:endParaRPr>
              </a:p>
              <a:p>
                <a:pPr indent="-457200">
                  <a:lnSpc>
                    <a:spcPct val="125000"/>
                  </a:lnSpc>
                  <a:spcBef>
                    <a:spcPct val="50000"/>
                  </a:spcBef>
                  <a:buFont typeface="Arial" panose="020B0604020202020204" pitchFamily="34" charset="0"/>
                  <a:buChar char="•"/>
                  <a:defRPr/>
                </a:pPr>
                <a:r>
                  <a:rPr lang="zh-CN" altLang="en-US" sz="2600" b="1" dirty="0">
                    <a:latin typeface="微软雅黑" panose="020B0503020204020204" pitchFamily="34" charset="-122"/>
                    <a:ea typeface="微软雅黑" panose="020B0503020204020204" pitchFamily="34" charset="-122"/>
                  </a:rPr>
                  <a:t>以下讨论对</a:t>
                </a:r>
                <a14:m>
                  <m:oMath xmlns:m="http://schemas.openxmlformats.org/officeDocument/2006/math">
                    <m:r>
                      <a:rPr kumimoji="1" lang="en-US" altLang="zh-CN" sz="2600" b="1" i="1">
                        <a:latin typeface="Cambria Math" panose="02040503050406030204" pitchFamily="18" charset="0"/>
                        <a:ea typeface="微软雅黑" panose="020B0503020204020204" pitchFamily="34" charset="-122"/>
                      </a:rPr>
                      <m:t>𝑭</m:t>
                    </m:r>
                    <m:d>
                      <m:dPr>
                        <m:ctrlPr>
                          <a:rPr kumimoji="1" lang="en-US" altLang="zh-CN" sz="2600" b="1" i="1">
                            <a:latin typeface="Cambria Math" panose="02040503050406030204" pitchFamily="18" charset="0"/>
                            <a:ea typeface="微软雅黑" panose="020B0503020204020204" pitchFamily="34" charset="-122"/>
                          </a:rPr>
                        </m:ctrlPr>
                      </m:dPr>
                      <m:e>
                        <m:r>
                          <a:rPr kumimoji="1" lang="en-US" altLang="zh-CN" sz="2600" b="1" i="1">
                            <a:latin typeface="Cambria Math" panose="02040503050406030204" pitchFamily="18" charset="0"/>
                            <a:ea typeface="微软雅黑" panose="020B0503020204020204" pitchFamily="34" charset="-122"/>
                          </a:rPr>
                          <m:t>𝒖</m:t>
                        </m:r>
                        <m:r>
                          <a:rPr kumimoji="1" lang="en-US" altLang="zh-CN" sz="2600" b="1" i="1">
                            <a:latin typeface="Cambria Math" panose="02040503050406030204" pitchFamily="18" charset="0"/>
                            <a:ea typeface="微软雅黑" panose="020B0503020204020204" pitchFamily="34" charset="-122"/>
                          </a:rPr>
                          <m:t>,</m:t>
                        </m:r>
                        <m:r>
                          <a:rPr kumimoji="1" lang="en-US" altLang="zh-CN" sz="2600" b="1" i="1">
                            <a:latin typeface="Cambria Math" panose="02040503050406030204" pitchFamily="18" charset="0"/>
                            <a:ea typeface="微软雅黑" panose="020B0503020204020204" pitchFamily="34" charset="-122"/>
                          </a:rPr>
                          <m:t>𝒗</m:t>
                        </m:r>
                      </m:e>
                    </m:d>
                  </m:oMath>
                </a14:m>
                <a:r>
                  <a:rPr lang="zh-CN" altLang="en-US" sz="2600" b="1" dirty="0">
                    <a:latin typeface="微软雅黑" panose="020B0503020204020204" pitchFamily="34" charset="-122"/>
                    <a:ea typeface="微软雅黑" panose="020B0503020204020204" pitchFamily="34" charset="-122"/>
                  </a:rPr>
                  <a:t>的实部和虚部影响完全相同的滤波转移函数。具有这种特性的滤波器称为零相移滤波器。</a:t>
                </a:r>
                <a:endParaRPr lang="zh-CN" altLang="zh-CN" sz="2600" b="1" dirty="0">
                  <a:latin typeface="微软雅黑" panose="020B0503020204020204" pitchFamily="34" charset="-122"/>
                  <a:ea typeface="微软雅黑" panose="020B0503020204020204" pitchFamily="34" charset="-122"/>
                </a:endParaRPr>
              </a:p>
            </p:txBody>
          </p:sp>
        </mc:Choice>
        <mc:Fallback xmlns="">
          <p:sp>
            <p:nvSpPr>
              <p:cNvPr id="6" name="Text Box 3"/>
              <p:cNvSpPr txBox="1">
                <a:spLocks noRot="1" noChangeAspect="1" noMove="1" noResize="1" noEditPoints="1" noAdjustHandles="1" noChangeArrowheads="1" noChangeShapeType="1" noTextEdit="1"/>
              </p:cNvSpPr>
              <p:nvPr/>
            </p:nvSpPr>
            <p:spPr bwMode="auto">
              <a:xfrm>
                <a:off x="467544" y="1196752"/>
                <a:ext cx="8604447" cy="4822825"/>
              </a:xfrm>
              <a:prstGeom prst="rect">
                <a:avLst/>
              </a:prstGeom>
              <a:blipFill rotWithShape="0">
                <a:blip r:embed="rId2"/>
                <a:stretch>
                  <a:fillRect l="-1701" r="-1276" b="-14033"/>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spTree>
    <p:extLst>
      <p:ext uri="{BB962C8B-B14F-4D97-AF65-F5344CB8AC3E}">
        <p14:creationId xmlns:p14="http://schemas.microsoft.com/office/powerpoint/2010/main" val="181973410"/>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323850" y="188913"/>
            <a:ext cx="7704534" cy="836612"/>
          </a:xfrm>
        </p:spPr>
        <p:txBody>
          <a:bodyPr/>
          <a:lstStyle/>
          <a:p>
            <a:pPr eaLnBrk="1" hangingPunct="1"/>
            <a:r>
              <a:rPr lang="zh-CN" altLang="en-US" sz="4400" dirty="0">
                <a:ea typeface="微软雅黑" pitchFamily="34" charset="-122"/>
              </a:rPr>
              <a:t>空域变换增强</a:t>
            </a:r>
            <a:r>
              <a:rPr lang="en-US" altLang="zh-CN" sz="4400" dirty="0">
                <a:ea typeface="微软雅黑" pitchFamily="34" charset="-122"/>
              </a:rPr>
              <a:t>—</a:t>
            </a:r>
            <a:r>
              <a:rPr lang="zh-CN" altLang="en-US" sz="3500" dirty="0">
                <a:ea typeface="微软雅黑" pitchFamily="34" charset="-122"/>
              </a:rPr>
              <a:t>直接灰度变换</a:t>
            </a:r>
          </a:p>
        </p:txBody>
      </p:sp>
      <p:sp>
        <p:nvSpPr>
          <p:cNvPr id="2" name="矩形 1"/>
          <p:cNvSpPr/>
          <p:nvPr/>
        </p:nvSpPr>
        <p:spPr>
          <a:xfrm>
            <a:off x="323850" y="1196752"/>
            <a:ext cx="2082621" cy="523220"/>
          </a:xfrm>
          <a:prstGeom prst="rect">
            <a:avLst/>
          </a:prstGeom>
        </p:spPr>
        <p:txBody>
          <a:bodyPr wrap="none">
            <a:spAutoFit/>
          </a:bodyPr>
          <a:lstStyle/>
          <a:p>
            <a:pPr marL="457200" indent="-457200">
              <a:buFont typeface="Wingdings" panose="05000000000000000000" pitchFamily="2" charset="2"/>
              <a:buChar char="Ø"/>
            </a:pPr>
            <a:r>
              <a:rPr lang="zh-CN" altLang="en-US" sz="2800" b="1" dirty="0">
                <a:ea typeface="微软雅黑" pitchFamily="34" charset="-122"/>
              </a:rPr>
              <a:t>灰度切分</a:t>
            </a:r>
            <a:endParaRPr lang="zh-CN" altLang="en-US" sz="2800" b="1" dirty="0"/>
          </a:p>
        </p:txBody>
      </p:sp>
      <p:sp>
        <p:nvSpPr>
          <p:cNvPr id="4" name="矩形 3"/>
          <p:cNvSpPr/>
          <p:nvPr/>
        </p:nvSpPr>
        <p:spPr>
          <a:xfrm>
            <a:off x="323850" y="1988840"/>
            <a:ext cx="8820150" cy="1134413"/>
          </a:xfrm>
          <a:prstGeom prst="rect">
            <a:avLst/>
          </a:prstGeom>
        </p:spPr>
        <p:txBody>
          <a:bodyPr wrap="square">
            <a:spAutoFit/>
          </a:bodyPr>
          <a:lstStyle/>
          <a:p>
            <a:pPr>
              <a:lnSpc>
                <a:spcPct val="150000"/>
              </a:lnSpc>
            </a:pPr>
            <a:r>
              <a:rPr lang="zh-CN" altLang="en-US" sz="2400" b="1" dirty="0">
                <a:ea typeface="微软雅黑" pitchFamily="34" charset="-122"/>
              </a:rPr>
              <a:t>它的目的与增强对比度相仿，是要将某个灰度值范围变得比较突出</a:t>
            </a:r>
            <a:r>
              <a:rPr lang="zh-CN" altLang="en-US" sz="2400" b="1">
                <a:ea typeface="微软雅黑" pitchFamily="34" charset="-122"/>
              </a:rPr>
              <a:t>，而将其余</a:t>
            </a:r>
            <a:r>
              <a:rPr lang="zh-CN" altLang="en-US" sz="2400" b="1" dirty="0">
                <a:ea typeface="微软雅黑" pitchFamily="34" charset="-122"/>
              </a:rPr>
              <a:t>灰度值变为某个低灰度值：</a:t>
            </a:r>
            <a:endParaRPr lang="zh-CN" altLang="en-US" sz="2400" b="1" dirty="0"/>
          </a:p>
        </p:txBody>
      </p:sp>
      <p:sp>
        <p:nvSpPr>
          <p:cNvPr id="19" name="矩形 18"/>
          <p:cNvSpPr/>
          <p:nvPr/>
        </p:nvSpPr>
        <p:spPr>
          <a:xfrm>
            <a:off x="4233959" y="6013388"/>
            <a:ext cx="1107996" cy="369332"/>
          </a:xfrm>
          <a:prstGeom prst="rect">
            <a:avLst/>
          </a:prstGeom>
        </p:spPr>
        <p:txBody>
          <a:bodyPr wrap="none">
            <a:spAutoFit/>
          </a:bodyPr>
          <a:lstStyle/>
          <a:p>
            <a:r>
              <a:rPr lang="zh-CN" altLang="en-US" b="1" dirty="0">
                <a:ea typeface="微软雅黑" pitchFamily="34" charset="-122"/>
              </a:rPr>
              <a:t>原始图像</a:t>
            </a:r>
          </a:p>
        </p:txBody>
      </p:sp>
      <p:sp>
        <p:nvSpPr>
          <p:cNvPr id="20" name="矩形 19"/>
          <p:cNvSpPr/>
          <p:nvPr/>
        </p:nvSpPr>
        <p:spPr>
          <a:xfrm>
            <a:off x="7229981" y="6013388"/>
            <a:ext cx="1107996" cy="369332"/>
          </a:xfrm>
          <a:prstGeom prst="rect">
            <a:avLst/>
          </a:prstGeom>
        </p:spPr>
        <p:txBody>
          <a:bodyPr wrap="none">
            <a:spAutoFit/>
          </a:bodyPr>
          <a:lstStyle/>
          <a:p>
            <a:r>
              <a:rPr lang="zh-CN" altLang="en-US" b="1" dirty="0">
                <a:ea typeface="微软雅黑" pitchFamily="34" charset="-122"/>
              </a:rPr>
              <a:t>增强图像</a:t>
            </a:r>
          </a:p>
        </p:txBody>
      </p:sp>
      <p:pic>
        <p:nvPicPr>
          <p:cNvPr id="18" name="图片 1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85771" y="3717032"/>
            <a:ext cx="2152382" cy="2295238"/>
          </a:xfrm>
          <a:prstGeom prst="rect">
            <a:avLst/>
          </a:prstGeom>
        </p:spPr>
      </p:pic>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38099" y="3717032"/>
            <a:ext cx="2171429" cy="2295238"/>
          </a:xfrm>
          <a:prstGeom prst="rect">
            <a:avLst/>
          </a:prstGeom>
        </p:spPr>
      </p:pic>
      <p:graphicFrame>
        <p:nvGraphicFramePr>
          <p:cNvPr id="6" name="对象 5"/>
          <p:cNvGraphicFramePr>
            <a:graphicFrameLocks noChangeAspect="1"/>
          </p:cNvGraphicFramePr>
          <p:nvPr>
            <p:extLst>
              <p:ext uri="{D42A27DB-BD31-4B8C-83A1-F6EECF244321}">
                <p14:modId xmlns:p14="http://schemas.microsoft.com/office/powerpoint/2010/main" val="1269391151"/>
              </p:ext>
            </p:extLst>
          </p:nvPr>
        </p:nvGraphicFramePr>
        <p:xfrm>
          <a:off x="144632" y="3717032"/>
          <a:ext cx="2741193" cy="2832566"/>
        </p:xfrm>
        <a:graphic>
          <a:graphicData uri="http://schemas.openxmlformats.org/presentationml/2006/ole">
            <mc:AlternateContent xmlns:mc="http://schemas.openxmlformats.org/markup-compatibility/2006">
              <mc:Choice xmlns:v="urn:schemas-microsoft-com:vml" Requires="v">
                <p:oleObj name="Image" r:id="rId4" imgW="7619040" imgH="7872840" progId="Photoshop.Image.12">
                  <p:embed/>
                </p:oleObj>
              </mc:Choice>
              <mc:Fallback>
                <p:oleObj name="Image" r:id="rId4" imgW="7619040" imgH="7872840" progId="Photoshop.Image.12">
                  <p:embed/>
                  <p:pic>
                    <p:nvPicPr>
                      <p:cNvPr id="0" name=""/>
                      <p:cNvPicPr/>
                      <p:nvPr/>
                    </p:nvPicPr>
                    <p:blipFill>
                      <a:blip r:embed="rId5"/>
                      <a:stretch>
                        <a:fillRect/>
                      </a:stretch>
                    </p:blipFill>
                    <p:spPr>
                      <a:xfrm>
                        <a:off x="144632" y="3717032"/>
                        <a:ext cx="2741193" cy="2832566"/>
                      </a:xfrm>
                      <a:prstGeom prst="rect">
                        <a:avLst/>
                      </a:prstGeom>
                    </p:spPr>
                  </p:pic>
                </p:oleObj>
              </mc:Fallback>
            </mc:AlternateContent>
          </a:graphicData>
        </a:graphic>
      </p:graphicFrame>
    </p:spTree>
    <p:extLst>
      <p:ext uri="{BB962C8B-B14F-4D97-AF65-F5344CB8AC3E}">
        <p14:creationId xmlns:p14="http://schemas.microsoft.com/office/powerpoint/2010/main" val="2792070894"/>
      </p:ext>
    </p:extLst>
  </p:cSld>
  <p:clrMapOvr>
    <a:masterClrMapping/>
  </p:clrMapOvr>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323850" y="188913"/>
            <a:ext cx="7704534" cy="836612"/>
          </a:xfrm>
        </p:spPr>
        <p:txBody>
          <a:bodyPr/>
          <a:lstStyle/>
          <a:p>
            <a:pPr eaLnBrk="1" hangingPunct="1"/>
            <a:r>
              <a:rPr lang="zh-CN" altLang="en-US" sz="4400" dirty="0">
                <a:ea typeface="微软雅黑" pitchFamily="34" charset="-122"/>
              </a:rPr>
              <a:t>频域增强</a:t>
            </a:r>
            <a:r>
              <a:rPr lang="en-US" altLang="zh-CN" sz="4400" dirty="0">
                <a:ea typeface="微软雅黑" pitchFamily="34" charset="-122"/>
              </a:rPr>
              <a:t>—</a:t>
            </a:r>
            <a:r>
              <a:rPr lang="zh-CN" altLang="en-US" sz="3600" dirty="0">
                <a:ea typeface="微软雅黑" pitchFamily="34" charset="-122"/>
              </a:rPr>
              <a:t>低通滤波</a:t>
            </a:r>
          </a:p>
        </p:txBody>
      </p:sp>
      <p:sp>
        <p:nvSpPr>
          <p:cNvPr id="6" name="Text Box 3"/>
          <p:cNvSpPr txBox="1">
            <a:spLocks noChangeArrowheads="1"/>
          </p:cNvSpPr>
          <p:nvPr/>
        </p:nvSpPr>
        <p:spPr bwMode="auto">
          <a:xfrm>
            <a:off x="467544" y="1196753"/>
            <a:ext cx="8604447" cy="25202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50000"/>
              </a:spcBef>
              <a:defRPr/>
            </a:pPr>
            <a:endParaRPr lang="zh-CN" altLang="en-US" sz="1600" dirty="0">
              <a:effectLst>
                <a:outerShdw blurRad="38100" dist="38100" dir="2700000" algn="tl">
                  <a:srgbClr val="000000"/>
                </a:outerShdw>
              </a:effectLst>
              <a:latin typeface="Lucida Sans" pitchFamily="34" charset="0"/>
              <a:sym typeface="Wingdings" panose="05000000000000000000" pitchFamily="2" charset="2"/>
            </a:endParaRPr>
          </a:p>
          <a:p>
            <a:pPr>
              <a:defRPr/>
            </a:pPr>
            <a:r>
              <a:rPr lang="zh-CN" altLang="en-US" sz="3000" b="1" dirty="0">
                <a:solidFill>
                  <a:srgbClr val="033BED"/>
                </a:solidFill>
                <a:latin typeface="微软雅黑" panose="020B0503020204020204" pitchFamily="34" charset="-122"/>
                <a:ea typeface="微软雅黑" panose="020B0503020204020204" pitchFamily="34" charset="-122"/>
              </a:rPr>
              <a:t>理想低通滤波器</a:t>
            </a:r>
            <a:endParaRPr lang="en-US" altLang="zh-CN" sz="3000" b="1" dirty="0">
              <a:solidFill>
                <a:srgbClr val="033BED"/>
              </a:solidFill>
              <a:latin typeface="微软雅黑" panose="020B0503020204020204" pitchFamily="34" charset="-122"/>
              <a:ea typeface="微软雅黑" panose="020B0503020204020204" pitchFamily="34" charset="-122"/>
            </a:endParaRPr>
          </a:p>
          <a:p>
            <a:pPr>
              <a:defRPr/>
            </a:pPr>
            <a:endParaRPr lang="en-US" altLang="zh-CN" sz="3000" b="1" dirty="0">
              <a:solidFill>
                <a:srgbClr val="033BED"/>
              </a:solidFill>
              <a:latin typeface="微软雅黑" panose="020B0503020204020204" pitchFamily="34" charset="-122"/>
              <a:ea typeface="微软雅黑" panose="020B0503020204020204" pitchFamily="34" charset="-122"/>
            </a:endParaRPr>
          </a:p>
          <a:p>
            <a:pPr indent="457200">
              <a:lnSpc>
                <a:spcPct val="125000"/>
              </a:lnSpc>
              <a:defRPr/>
            </a:pPr>
            <a:r>
              <a:rPr lang="zh-CN" altLang="en-US" sz="3200" b="1" dirty="0">
                <a:latin typeface="微软雅黑" panose="020B0503020204020204" pitchFamily="34" charset="-122"/>
                <a:ea typeface="微软雅黑" panose="020B0503020204020204" pitchFamily="34" charset="-122"/>
              </a:rPr>
              <a:t>理想是指小于</a:t>
            </a:r>
            <a:r>
              <a:rPr lang="en-US" altLang="zh-CN" sz="3200" b="1" i="1" dirty="0">
                <a:latin typeface="微软雅黑" panose="020B0503020204020204" pitchFamily="34" charset="-122"/>
                <a:ea typeface="微软雅黑" panose="020B0503020204020204" pitchFamily="34" charset="-122"/>
              </a:rPr>
              <a:t>D</a:t>
            </a:r>
            <a:r>
              <a:rPr lang="en-US" altLang="zh-CN" sz="3200" b="1" baseline="-25000" dirty="0">
                <a:latin typeface="微软雅黑" panose="020B0503020204020204" pitchFamily="34" charset="-122"/>
                <a:ea typeface="微软雅黑" panose="020B0503020204020204" pitchFamily="34" charset="-122"/>
              </a:rPr>
              <a:t>0</a:t>
            </a:r>
            <a:r>
              <a:rPr lang="zh-CN" altLang="en-US" sz="3200" b="1" dirty="0">
                <a:latin typeface="微软雅黑" panose="020B0503020204020204" pitchFamily="34" charset="-122"/>
                <a:ea typeface="微软雅黑" panose="020B0503020204020204" pitchFamily="34" charset="-122"/>
              </a:rPr>
              <a:t>的频率可以完全不受影响地通过滤波器，而大于</a:t>
            </a:r>
            <a:r>
              <a:rPr lang="en-US" altLang="zh-CN" sz="3200" b="1" i="1" dirty="0">
                <a:latin typeface="微软雅黑" panose="020B0503020204020204" pitchFamily="34" charset="-122"/>
                <a:ea typeface="微软雅黑" panose="020B0503020204020204" pitchFamily="34" charset="-122"/>
              </a:rPr>
              <a:t>D</a:t>
            </a:r>
            <a:r>
              <a:rPr lang="en-US" altLang="zh-CN" sz="3200" b="1" baseline="-25000" dirty="0">
                <a:latin typeface="微软雅黑" panose="020B0503020204020204" pitchFamily="34" charset="-122"/>
                <a:ea typeface="微软雅黑" panose="020B0503020204020204" pitchFamily="34" charset="-122"/>
              </a:rPr>
              <a:t>0</a:t>
            </a:r>
            <a:r>
              <a:rPr lang="zh-CN" altLang="en-US" sz="3200" b="1" dirty="0">
                <a:latin typeface="微软雅黑" panose="020B0503020204020204" pitchFamily="34" charset="-122"/>
                <a:ea typeface="微软雅黑" panose="020B0503020204020204" pitchFamily="34" charset="-122"/>
              </a:rPr>
              <a:t>的频率则完全通不过</a:t>
            </a:r>
            <a:endParaRPr lang="zh-CN" altLang="en-US" sz="3000" b="1" dirty="0">
              <a:solidFill>
                <a:srgbClr val="033BED"/>
              </a:solidFill>
              <a:latin typeface="微软雅黑" panose="020B0503020204020204" pitchFamily="34" charset="-122"/>
              <a:ea typeface="微软雅黑" panose="020B0503020204020204" pitchFamily="34" charset="-122"/>
            </a:endParaRPr>
          </a:p>
        </p:txBody>
      </p:sp>
      <p:graphicFrame>
        <p:nvGraphicFramePr>
          <p:cNvPr id="4" name="Object 4"/>
          <p:cNvGraphicFramePr>
            <a:graphicFrameLocks noChangeAspect="1"/>
          </p:cNvGraphicFramePr>
          <p:nvPr>
            <p:extLst>
              <p:ext uri="{D42A27DB-BD31-4B8C-83A1-F6EECF244321}">
                <p14:modId xmlns:p14="http://schemas.microsoft.com/office/powerpoint/2010/main" val="448661678"/>
              </p:ext>
            </p:extLst>
          </p:nvPr>
        </p:nvGraphicFramePr>
        <p:xfrm>
          <a:off x="4764037" y="4149080"/>
          <a:ext cx="3408363" cy="2125662"/>
        </p:xfrm>
        <a:graphic>
          <a:graphicData uri="http://schemas.openxmlformats.org/presentationml/2006/ole">
            <mc:AlternateContent xmlns:mc="http://schemas.openxmlformats.org/markup-compatibility/2006">
              <mc:Choice xmlns:v="urn:schemas-microsoft-com:vml" Requires="v">
                <p:oleObj name="Microsoft Drawing" r:id="rId2" imgW="1549400" imgH="939800" progId="MSDraw">
                  <p:embed/>
                </p:oleObj>
              </mc:Choice>
              <mc:Fallback>
                <p:oleObj name="Microsoft Drawing" r:id="rId2" imgW="1549400" imgH="939800" progId="MSDraw">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l="-2324" t="-3830" r="-2324" b="-3830"/>
                      <a:stretch>
                        <a:fillRect/>
                      </a:stretch>
                    </p:blipFill>
                    <p:spPr bwMode="auto">
                      <a:xfrm>
                        <a:off x="4764037" y="4149080"/>
                        <a:ext cx="3408363" cy="212566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 name="Object 5"/>
          <p:cNvGraphicFramePr>
            <a:graphicFrameLocks noChangeAspect="1"/>
          </p:cNvGraphicFramePr>
          <p:nvPr>
            <p:extLst>
              <p:ext uri="{D42A27DB-BD31-4B8C-83A1-F6EECF244321}">
                <p14:modId xmlns:p14="http://schemas.microsoft.com/office/powerpoint/2010/main" val="60156645"/>
              </p:ext>
            </p:extLst>
          </p:nvPr>
        </p:nvGraphicFramePr>
        <p:xfrm>
          <a:off x="985787" y="4149080"/>
          <a:ext cx="3271838" cy="2130425"/>
        </p:xfrm>
        <a:graphic>
          <a:graphicData uri="http://schemas.openxmlformats.org/presentationml/2006/ole">
            <mc:AlternateContent xmlns:mc="http://schemas.openxmlformats.org/markup-compatibility/2006">
              <mc:Choice xmlns:v="urn:schemas-microsoft-com:vml" Requires="v">
                <p:oleObj name="Microsoft Drawing" r:id="rId4" imgW="1557338" imgH="977900" progId="MSDraw">
                  <p:embed/>
                </p:oleObj>
              </mc:Choice>
              <mc:Fallback>
                <p:oleObj name="Microsoft Drawing" r:id="rId4" imgW="1557338" imgH="977900" progId="MSDraw">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t="-3682"/>
                      <a:stretch>
                        <a:fillRect/>
                      </a:stretch>
                    </p:blipFill>
                    <p:spPr bwMode="auto">
                      <a:xfrm>
                        <a:off x="985787" y="4149080"/>
                        <a:ext cx="3271838" cy="213042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3156262213"/>
      </p:ext>
    </p:extLst>
  </p:cSld>
  <p:clrMapOvr>
    <a:masterClrMapping/>
  </p:clrMapOvr>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323850" y="188913"/>
            <a:ext cx="7704534" cy="836612"/>
          </a:xfrm>
        </p:spPr>
        <p:txBody>
          <a:bodyPr/>
          <a:lstStyle/>
          <a:p>
            <a:pPr eaLnBrk="1" hangingPunct="1"/>
            <a:r>
              <a:rPr lang="zh-CN" altLang="en-US" sz="4400" dirty="0">
                <a:ea typeface="微软雅黑" pitchFamily="34" charset="-122"/>
              </a:rPr>
              <a:t>频域增强</a:t>
            </a:r>
            <a:r>
              <a:rPr lang="en-US" altLang="zh-CN" sz="4400" dirty="0">
                <a:ea typeface="微软雅黑" pitchFamily="34" charset="-122"/>
              </a:rPr>
              <a:t>—</a:t>
            </a:r>
            <a:r>
              <a:rPr lang="zh-CN" altLang="en-US" sz="3600" dirty="0">
                <a:ea typeface="微软雅黑" pitchFamily="34" charset="-122"/>
              </a:rPr>
              <a:t>低通滤波</a:t>
            </a:r>
          </a:p>
        </p:txBody>
      </p:sp>
      <mc:AlternateContent xmlns:mc="http://schemas.openxmlformats.org/markup-compatibility/2006" xmlns:a14="http://schemas.microsoft.com/office/drawing/2010/main">
        <mc:Choice Requires="a14">
          <p:sp>
            <p:nvSpPr>
              <p:cNvPr id="6" name="Text Box 3"/>
              <p:cNvSpPr txBox="1">
                <a:spLocks noChangeArrowheads="1"/>
              </p:cNvSpPr>
              <p:nvPr/>
            </p:nvSpPr>
            <p:spPr bwMode="auto">
              <a:xfrm>
                <a:off x="467544" y="1196753"/>
                <a:ext cx="8604447" cy="1872207"/>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a:lstStyle/>
              <a:p>
                <a:pPr>
                  <a:spcBef>
                    <a:spcPct val="50000"/>
                  </a:spcBef>
                  <a:defRPr/>
                </a:pPr>
                <a:endParaRPr lang="zh-CN" altLang="en-US" sz="1600" dirty="0">
                  <a:effectLst>
                    <a:outerShdw blurRad="38100" dist="38100" dir="2700000" algn="tl">
                      <a:srgbClr val="000000"/>
                    </a:outerShdw>
                  </a:effectLst>
                  <a:latin typeface="Lucida Sans" pitchFamily="34" charset="0"/>
                  <a:sym typeface="Wingdings" panose="05000000000000000000" pitchFamily="2" charset="2"/>
                </a:endParaRPr>
              </a:p>
              <a:p>
                <a:pPr>
                  <a:defRPr/>
                </a:pPr>
                <a:r>
                  <a:rPr lang="zh-CN" altLang="en-US" sz="3000" b="1" dirty="0">
                    <a:solidFill>
                      <a:srgbClr val="033BED"/>
                    </a:solidFill>
                    <a:latin typeface="微软雅黑" panose="020B0503020204020204" pitchFamily="34" charset="-122"/>
                    <a:ea typeface="微软雅黑" panose="020B0503020204020204" pitchFamily="34" charset="-122"/>
                  </a:rPr>
                  <a:t>理想低通滤波器</a:t>
                </a:r>
                <a:endParaRPr lang="en-US" altLang="zh-CN" sz="3000" b="1" dirty="0">
                  <a:solidFill>
                    <a:srgbClr val="033BED"/>
                  </a:solidFill>
                  <a:latin typeface="微软雅黑" panose="020B0503020204020204" pitchFamily="34" charset="-122"/>
                  <a:ea typeface="微软雅黑" panose="020B0503020204020204" pitchFamily="34" charset="-122"/>
                </a:endParaRPr>
              </a:p>
              <a:p>
                <a:pPr>
                  <a:defRPr/>
                </a:pPr>
                <a:endParaRPr lang="en-US" altLang="zh-CN" sz="3000" b="1" dirty="0">
                  <a:solidFill>
                    <a:srgbClr val="033BED"/>
                  </a:solidFill>
                  <a:latin typeface="微软雅黑" panose="020B0503020204020204" pitchFamily="34" charset="-122"/>
                  <a:ea typeface="微软雅黑" panose="020B0503020204020204" pitchFamily="34" charset="-122"/>
                </a:endParaRPr>
              </a:p>
              <a:p>
                <a:pPr indent="457200" algn="just">
                  <a:lnSpc>
                    <a:spcPct val="125000"/>
                  </a:lnSpc>
                  <a:defRPr/>
                </a:pPr>
                <a14:m>
                  <m:oMath xmlns:m="http://schemas.openxmlformats.org/officeDocument/2006/math">
                    <m:r>
                      <a:rPr kumimoji="1" lang="en-US" altLang="zh-CN" sz="3200" b="1" i="1" smtClean="0">
                        <a:latin typeface="Cambria Math" panose="02040503050406030204" pitchFamily="18" charset="0"/>
                        <a:ea typeface="微软雅黑" panose="020B0503020204020204" pitchFamily="34" charset="-122"/>
                      </a:rPr>
                      <m:t>𝑯</m:t>
                    </m:r>
                    <m:d>
                      <m:dPr>
                        <m:ctrlPr>
                          <a:rPr kumimoji="1" lang="en-US" altLang="zh-CN" sz="3200" b="1" i="1">
                            <a:latin typeface="Cambria Math" panose="02040503050406030204" pitchFamily="18" charset="0"/>
                            <a:ea typeface="微软雅黑" panose="020B0503020204020204" pitchFamily="34" charset="-122"/>
                          </a:rPr>
                        </m:ctrlPr>
                      </m:dPr>
                      <m:e>
                        <m:r>
                          <a:rPr kumimoji="1" lang="en-US" altLang="zh-CN" sz="3200" b="1" i="1">
                            <a:latin typeface="Cambria Math" panose="02040503050406030204" pitchFamily="18" charset="0"/>
                            <a:ea typeface="微软雅黑" panose="020B0503020204020204" pitchFamily="34" charset="-122"/>
                          </a:rPr>
                          <m:t>𝒖</m:t>
                        </m:r>
                        <m:r>
                          <a:rPr kumimoji="1" lang="en-US" altLang="zh-CN" sz="3200" b="1" i="1">
                            <a:latin typeface="Cambria Math" panose="02040503050406030204" pitchFamily="18" charset="0"/>
                            <a:ea typeface="微软雅黑" panose="020B0503020204020204" pitchFamily="34" charset="-122"/>
                          </a:rPr>
                          <m:t>,</m:t>
                        </m:r>
                        <m:r>
                          <a:rPr kumimoji="1" lang="en-US" altLang="zh-CN" sz="3200" b="1" i="1">
                            <a:latin typeface="Cambria Math" panose="02040503050406030204" pitchFamily="18" charset="0"/>
                            <a:ea typeface="微软雅黑" panose="020B0503020204020204" pitchFamily="34" charset="-122"/>
                          </a:rPr>
                          <m:t>𝒗</m:t>
                        </m:r>
                      </m:e>
                    </m:d>
                  </m:oMath>
                </a14:m>
                <a:r>
                  <a:rPr lang="en-US" altLang="zh-CN" sz="3000" b="1" dirty="0">
                    <a:latin typeface="微软雅黑" panose="020B0503020204020204" pitchFamily="34" charset="-122"/>
                    <a:ea typeface="微软雅黑" panose="020B0503020204020204" pitchFamily="34" charset="-122"/>
                  </a:rPr>
                  <a:t>:</a:t>
                </a:r>
                <a:r>
                  <a:rPr lang="zh-CN" altLang="en-US" sz="3000" b="1" dirty="0">
                    <a:latin typeface="微软雅黑" panose="020B0503020204020204" pitchFamily="34" charset="-122"/>
                    <a:ea typeface="微软雅黑" panose="020B0503020204020204" pitchFamily="34" charset="-122"/>
                  </a:rPr>
                  <a:t>转移</a:t>
                </a:r>
                <a:r>
                  <a:rPr lang="en-US" altLang="zh-CN" sz="3000" b="1" dirty="0">
                    <a:latin typeface="微软雅黑" panose="020B0503020204020204" pitchFamily="34" charset="-122"/>
                    <a:ea typeface="微软雅黑" panose="020B0503020204020204" pitchFamily="34" charset="-122"/>
                  </a:rPr>
                  <a:t>/</a:t>
                </a:r>
                <a:r>
                  <a:rPr lang="zh-CN" altLang="en-US" sz="3000" b="1" dirty="0">
                    <a:latin typeface="微软雅黑" panose="020B0503020204020204" pitchFamily="34" charset="-122"/>
                    <a:ea typeface="微软雅黑" panose="020B0503020204020204" pitchFamily="34" charset="-122"/>
                  </a:rPr>
                  <a:t>滤波函数</a:t>
                </a:r>
              </a:p>
            </p:txBody>
          </p:sp>
        </mc:Choice>
        <mc:Fallback xmlns="">
          <p:sp>
            <p:nvSpPr>
              <p:cNvPr id="6" name="Text Box 3"/>
              <p:cNvSpPr txBox="1">
                <a:spLocks noRot="1" noChangeAspect="1" noMove="1" noResize="1" noEditPoints="1" noAdjustHandles="1" noChangeArrowheads="1" noChangeShapeType="1" noTextEdit="1"/>
              </p:cNvSpPr>
              <p:nvPr/>
            </p:nvSpPr>
            <p:spPr bwMode="auto">
              <a:xfrm>
                <a:off x="467544" y="1196753"/>
                <a:ext cx="8604447" cy="1872207"/>
              </a:xfrm>
              <a:prstGeom prst="rect">
                <a:avLst/>
              </a:prstGeom>
              <a:blipFill rotWithShape="0">
                <a:blip r:embed="rId3"/>
                <a:stretch>
                  <a:fillRect l="-1701" b="-5537"/>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graphicFrame>
        <p:nvGraphicFramePr>
          <p:cNvPr id="2" name="对象 1"/>
          <p:cNvGraphicFramePr>
            <a:graphicFrameLocks noChangeAspect="1"/>
          </p:cNvGraphicFramePr>
          <p:nvPr>
            <p:extLst>
              <p:ext uri="{D42A27DB-BD31-4B8C-83A1-F6EECF244321}">
                <p14:modId xmlns:p14="http://schemas.microsoft.com/office/powerpoint/2010/main" val="3928734275"/>
              </p:ext>
            </p:extLst>
          </p:nvPr>
        </p:nvGraphicFramePr>
        <p:xfrm>
          <a:off x="1689100" y="3211513"/>
          <a:ext cx="5803900" cy="1206500"/>
        </p:xfrm>
        <a:graphic>
          <a:graphicData uri="http://schemas.openxmlformats.org/presentationml/2006/ole">
            <mc:AlternateContent xmlns:mc="http://schemas.openxmlformats.org/markup-compatibility/2006">
              <mc:Choice xmlns:v="urn:schemas-microsoft-com:vml" Requires="v">
                <p:oleObj name="Equation" r:id="rId4" imgW="5803560" imgH="1206360" progId="Equation.DSMT4">
                  <p:embed/>
                </p:oleObj>
              </mc:Choice>
              <mc:Fallback>
                <p:oleObj name="Equation" r:id="rId4" imgW="5803560" imgH="1206360" progId="Equation.DSMT4">
                  <p:embed/>
                  <p:pic>
                    <p:nvPicPr>
                      <p:cNvPr id="0" name=""/>
                      <p:cNvPicPr/>
                      <p:nvPr/>
                    </p:nvPicPr>
                    <p:blipFill>
                      <a:blip r:embed="rId5"/>
                      <a:stretch>
                        <a:fillRect/>
                      </a:stretch>
                    </p:blipFill>
                    <p:spPr>
                      <a:xfrm>
                        <a:off x="1689100" y="3211513"/>
                        <a:ext cx="5803900" cy="1206500"/>
                      </a:xfrm>
                      <a:prstGeom prst="rect">
                        <a:avLst/>
                      </a:prstGeom>
                    </p:spPr>
                  </p:pic>
                </p:oleObj>
              </mc:Fallback>
            </mc:AlternateContent>
          </a:graphicData>
        </a:graphic>
      </p:graphicFrame>
      <mc:AlternateContent xmlns:mc="http://schemas.openxmlformats.org/markup-compatibility/2006" xmlns:a14="http://schemas.microsoft.com/office/drawing/2010/main">
        <mc:Choice Requires="a14">
          <p:sp>
            <p:nvSpPr>
              <p:cNvPr id="3" name="矩形 2"/>
              <p:cNvSpPr/>
              <p:nvPr/>
            </p:nvSpPr>
            <p:spPr>
              <a:xfrm>
                <a:off x="899592" y="4581128"/>
                <a:ext cx="8244408" cy="1985159"/>
              </a:xfrm>
              <a:prstGeom prst="rect">
                <a:avLst/>
              </a:prstGeom>
            </p:spPr>
            <p:txBody>
              <a:bodyPr wrap="square">
                <a:spAutoFit/>
              </a:bodyPr>
              <a:lstStyle/>
              <a:p>
                <a:pPr>
                  <a:spcBef>
                    <a:spcPct val="50000"/>
                  </a:spcBef>
                  <a:defRPr/>
                </a:pPr>
                <a14:m>
                  <m:oMath xmlns:m="http://schemas.openxmlformats.org/officeDocument/2006/math">
                    <m:sSub>
                      <m:sSubPr>
                        <m:ctrlPr>
                          <a:rPr lang="en-US" altLang="zh-CN" sz="3000" b="1" i="1" smtClean="0">
                            <a:latin typeface="Cambria Math" panose="02040503050406030204" pitchFamily="18" charset="0"/>
                            <a:ea typeface="微软雅黑" panose="020B0503020204020204" pitchFamily="34" charset="-122"/>
                          </a:rPr>
                        </m:ctrlPr>
                      </m:sSubPr>
                      <m:e>
                        <m:r>
                          <a:rPr lang="en-US" altLang="zh-CN" sz="3000" b="1" i="1" smtClean="0">
                            <a:latin typeface="Cambria Math" panose="02040503050406030204" pitchFamily="18" charset="0"/>
                            <a:ea typeface="微软雅黑" panose="020B0503020204020204" pitchFamily="34" charset="-122"/>
                          </a:rPr>
                          <m:t>𝑫</m:t>
                        </m:r>
                      </m:e>
                      <m:sub>
                        <m:r>
                          <a:rPr lang="en-US" altLang="zh-CN" sz="3000" b="1" i="1" smtClean="0">
                            <a:latin typeface="Cambria Math" panose="02040503050406030204" pitchFamily="18" charset="0"/>
                            <a:ea typeface="微软雅黑" panose="020B0503020204020204" pitchFamily="34" charset="-122"/>
                          </a:rPr>
                          <m:t>𝟎</m:t>
                        </m:r>
                      </m:sub>
                    </m:sSub>
                  </m:oMath>
                </a14:m>
                <a:r>
                  <a:rPr lang="zh-CN" altLang="en-US" sz="3000" b="1" dirty="0">
                    <a:latin typeface="微软雅黑" panose="020B0503020204020204" pitchFamily="34" charset="-122"/>
                    <a:ea typeface="微软雅黑" panose="020B0503020204020204" pitchFamily="34" charset="-122"/>
                  </a:rPr>
                  <a:t>：截断频率（非负整数）</a:t>
                </a:r>
              </a:p>
              <a:p>
                <a:pPr algn="just">
                  <a:spcBef>
                    <a:spcPct val="50000"/>
                  </a:spcBef>
                  <a:defRPr/>
                </a:pPr>
                <a14:m>
                  <m:oMath xmlns:m="http://schemas.openxmlformats.org/officeDocument/2006/math">
                    <m:r>
                      <a:rPr lang="en-US" altLang="zh-CN" sz="3000" b="1" i="1" smtClean="0">
                        <a:latin typeface="Cambria Math" panose="02040503050406030204" pitchFamily="18" charset="0"/>
                        <a:ea typeface="微软雅黑" panose="020B0503020204020204" pitchFamily="34" charset="-122"/>
                      </a:rPr>
                      <m:t>𝑫</m:t>
                    </m:r>
                    <m:d>
                      <m:dPr>
                        <m:ctrlPr>
                          <a:rPr lang="en-US" altLang="zh-CN" sz="3000" b="1" i="1" smtClean="0">
                            <a:latin typeface="Cambria Math" panose="02040503050406030204" pitchFamily="18" charset="0"/>
                            <a:ea typeface="微软雅黑" panose="020B0503020204020204" pitchFamily="34" charset="-122"/>
                          </a:rPr>
                        </m:ctrlPr>
                      </m:dPr>
                      <m:e>
                        <m:r>
                          <a:rPr lang="en-US" altLang="zh-CN" sz="3000" b="1" i="1" smtClean="0">
                            <a:latin typeface="Cambria Math" panose="02040503050406030204" pitchFamily="18" charset="0"/>
                            <a:ea typeface="微软雅黑" panose="020B0503020204020204" pitchFamily="34" charset="-122"/>
                          </a:rPr>
                          <m:t>𝒖</m:t>
                        </m:r>
                        <m:r>
                          <a:rPr lang="en-US" altLang="zh-CN" sz="3000" b="1" i="1" smtClean="0">
                            <a:latin typeface="Cambria Math" panose="02040503050406030204" pitchFamily="18" charset="0"/>
                            <a:ea typeface="微软雅黑" panose="020B0503020204020204" pitchFamily="34" charset="-122"/>
                          </a:rPr>
                          <m:t>,</m:t>
                        </m:r>
                        <m:r>
                          <a:rPr lang="en-US" altLang="zh-CN" sz="3000" b="1" i="1" smtClean="0">
                            <a:latin typeface="Cambria Math" panose="02040503050406030204" pitchFamily="18" charset="0"/>
                            <a:ea typeface="微软雅黑" panose="020B0503020204020204" pitchFamily="34" charset="-122"/>
                          </a:rPr>
                          <m:t>𝒗</m:t>
                        </m:r>
                      </m:e>
                    </m:d>
                  </m:oMath>
                </a14:m>
                <a:r>
                  <a:rPr lang="zh-CN" altLang="en-US" sz="3000" b="1" dirty="0">
                    <a:latin typeface="微软雅黑" panose="020B0503020204020204" pitchFamily="34" charset="-122"/>
                    <a:ea typeface="微软雅黑" panose="020B0503020204020204" pitchFamily="34" charset="-122"/>
                  </a:rPr>
                  <a:t>是从点</a:t>
                </a:r>
                <a14:m>
                  <m:oMath xmlns:m="http://schemas.openxmlformats.org/officeDocument/2006/math">
                    <m:d>
                      <m:dPr>
                        <m:ctrlPr>
                          <a:rPr lang="en-US" altLang="zh-CN" sz="3000" b="1" i="1">
                            <a:latin typeface="Cambria Math" panose="02040503050406030204" pitchFamily="18" charset="0"/>
                            <a:ea typeface="微软雅黑" panose="020B0503020204020204" pitchFamily="34" charset="-122"/>
                          </a:rPr>
                        </m:ctrlPr>
                      </m:dPr>
                      <m:e>
                        <m:r>
                          <a:rPr lang="en-US" altLang="zh-CN" sz="3000" b="1" i="1">
                            <a:latin typeface="Cambria Math" panose="02040503050406030204" pitchFamily="18" charset="0"/>
                            <a:ea typeface="微软雅黑" panose="020B0503020204020204" pitchFamily="34" charset="-122"/>
                          </a:rPr>
                          <m:t>𝒖</m:t>
                        </m:r>
                        <m:r>
                          <a:rPr lang="en-US" altLang="zh-CN" sz="3000" b="1" i="1">
                            <a:latin typeface="Cambria Math" panose="02040503050406030204" pitchFamily="18" charset="0"/>
                            <a:ea typeface="微软雅黑" panose="020B0503020204020204" pitchFamily="34" charset="-122"/>
                          </a:rPr>
                          <m:t>,</m:t>
                        </m:r>
                        <m:r>
                          <a:rPr lang="en-US" altLang="zh-CN" sz="3000" b="1" i="1">
                            <a:latin typeface="Cambria Math" panose="02040503050406030204" pitchFamily="18" charset="0"/>
                            <a:ea typeface="微软雅黑" panose="020B0503020204020204" pitchFamily="34" charset="-122"/>
                          </a:rPr>
                          <m:t>𝒗</m:t>
                        </m:r>
                      </m:e>
                    </m:d>
                  </m:oMath>
                </a14:m>
                <a:r>
                  <a:rPr lang="zh-CN" altLang="en-US" sz="3000" b="1" dirty="0">
                    <a:latin typeface="微软雅黑" panose="020B0503020204020204" pitchFamily="34" charset="-122"/>
                    <a:ea typeface="微软雅黑" panose="020B0503020204020204" pitchFamily="34" charset="-122"/>
                  </a:rPr>
                  <a:t>到频率平面原点的距离</a:t>
                </a:r>
              </a:p>
              <a:p>
                <a:pPr>
                  <a:spcBef>
                    <a:spcPct val="50000"/>
                  </a:spcBef>
                  <a:defRPr/>
                </a:pPr>
                <a:r>
                  <a:rPr lang="en-US" altLang="zh-CN" sz="3000" b="1" i="1" dirty="0"/>
                  <a:t>D</a:t>
                </a:r>
                <a:r>
                  <a:rPr lang="en-US" altLang="zh-CN" sz="3000" b="1" dirty="0"/>
                  <a:t>(</a:t>
                </a:r>
                <a:r>
                  <a:rPr lang="en-US" altLang="zh-CN" sz="3000" b="1" i="1" dirty="0"/>
                  <a:t>u</a:t>
                </a:r>
                <a:r>
                  <a:rPr lang="en-US" altLang="zh-CN" sz="3000" b="1" dirty="0"/>
                  <a:t>, </a:t>
                </a:r>
                <a:r>
                  <a:rPr lang="en-US" altLang="zh-CN" sz="3000" b="1" i="1" dirty="0"/>
                  <a:t>v</a:t>
                </a:r>
                <a:r>
                  <a:rPr lang="en-US" altLang="zh-CN" sz="3000" b="1" dirty="0"/>
                  <a:t>)</a:t>
                </a:r>
                <a:r>
                  <a:rPr lang="en-US" altLang="zh-CN" sz="3000" b="1" i="1" dirty="0"/>
                  <a:t> = </a:t>
                </a:r>
                <a:r>
                  <a:rPr lang="en-US" altLang="zh-CN" sz="3000" b="1" dirty="0"/>
                  <a:t>(</a:t>
                </a:r>
                <a:r>
                  <a:rPr lang="en-US" altLang="zh-CN" sz="3000" b="1" i="1" dirty="0"/>
                  <a:t>u</a:t>
                </a:r>
                <a:r>
                  <a:rPr lang="en-US" altLang="zh-CN" sz="3000" b="1" baseline="30000" dirty="0"/>
                  <a:t>2</a:t>
                </a:r>
                <a:r>
                  <a:rPr lang="en-US" altLang="zh-CN" sz="3000" b="1" i="1" dirty="0"/>
                  <a:t> +v</a:t>
                </a:r>
                <a:r>
                  <a:rPr lang="en-US" altLang="zh-CN" sz="3000" b="1" baseline="30000" dirty="0"/>
                  <a:t>2</a:t>
                </a:r>
                <a:r>
                  <a:rPr lang="en-US" altLang="zh-CN" sz="3000" b="1" dirty="0"/>
                  <a:t>)</a:t>
                </a:r>
                <a:r>
                  <a:rPr lang="en-US" altLang="zh-CN" sz="3000" b="1" baseline="30000" dirty="0"/>
                  <a:t>1/2</a:t>
                </a:r>
                <a:endParaRPr lang="zh-CN" altLang="zh-CN" sz="3000" b="1" dirty="0">
                  <a:latin typeface="微软雅黑" panose="020B0503020204020204" pitchFamily="34" charset="-122"/>
                  <a:ea typeface="微软雅黑" panose="020B0503020204020204" pitchFamily="34" charset="-122"/>
                </a:endParaRPr>
              </a:p>
            </p:txBody>
          </p:sp>
        </mc:Choice>
        <mc:Fallback xmlns="">
          <p:sp>
            <p:nvSpPr>
              <p:cNvPr id="3" name="矩形 2"/>
              <p:cNvSpPr>
                <a:spLocks noRot="1" noChangeAspect="1" noMove="1" noResize="1" noEditPoints="1" noAdjustHandles="1" noChangeArrowheads="1" noChangeShapeType="1" noTextEdit="1"/>
              </p:cNvSpPr>
              <p:nvPr/>
            </p:nvSpPr>
            <p:spPr>
              <a:xfrm>
                <a:off x="899592" y="4581128"/>
                <a:ext cx="8244408" cy="1985159"/>
              </a:xfrm>
              <a:prstGeom prst="rect">
                <a:avLst/>
              </a:prstGeom>
              <a:blipFill rotWithShape="0">
                <a:blip r:embed="rId6"/>
                <a:stretch>
                  <a:fillRect l="-1775" t="-3988" b="-582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082658391"/>
      </p:ext>
    </p:extLst>
  </p:cSld>
  <p:clrMapOvr>
    <a:masterClrMapping/>
  </p:clrMapOvr>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323850" y="188913"/>
            <a:ext cx="7704534" cy="836612"/>
          </a:xfrm>
        </p:spPr>
        <p:txBody>
          <a:bodyPr/>
          <a:lstStyle/>
          <a:p>
            <a:pPr eaLnBrk="1" hangingPunct="1"/>
            <a:r>
              <a:rPr lang="zh-CN" altLang="en-US" sz="4400" dirty="0">
                <a:ea typeface="微软雅黑" pitchFamily="34" charset="-122"/>
              </a:rPr>
              <a:t>频域增强</a:t>
            </a:r>
            <a:r>
              <a:rPr lang="en-US" altLang="zh-CN" sz="4400" dirty="0">
                <a:ea typeface="微软雅黑" pitchFamily="34" charset="-122"/>
              </a:rPr>
              <a:t>—</a:t>
            </a:r>
            <a:r>
              <a:rPr lang="zh-CN" altLang="en-US" sz="3600" dirty="0">
                <a:ea typeface="微软雅黑" pitchFamily="34" charset="-122"/>
              </a:rPr>
              <a:t>低通滤波</a:t>
            </a:r>
          </a:p>
        </p:txBody>
      </p:sp>
      <p:sp>
        <p:nvSpPr>
          <p:cNvPr id="6" name="Text Box 3"/>
          <p:cNvSpPr txBox="1">
            <a:spLocks noChangeArrowheads="1"/>
          </p:cNvSpPr>
          <p:nvPr/>
        </p:nvSpPr>
        <p:spPr bwMode="auto">
          <a:xfrm>
            <a:off x="467544" y="1196753"/>
            <a:ext cx="8604447" cy="18722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50000"/>
              </a:spcBef>
              <a:defRPr/>
            </a:pPr>
            <a:endParaRPr lang="zh-CN" altLang="en-US" sz="1600" dirty="0">
              <a:effectLst>
                <a:outerShdw blurRad="38100" dist="38100" dir="2700000" algn="tl">
                  <a:srgbClr val="000000"/>
                </a:outerShdw>
              </a:effectLst>
              <a:latin typeface="Lucida Sans" pitchFamily="34" charset="0"/>
              <a:sym typeface="Wingdings" panose="05000000000000000000" pitchFamily="2" charset="2"/>
            </a:endParaRPr>
          </a:p>
          <a:p>
            <a:pPr>
              <a:defRPr/>
            </a:pPr>
            <a:r>
              <a:rPr lang="zh-CN" altLang="en-US" sz="3000" b="1" dirty="0">
                <a:solidFill>
                  <a:srgbClr val="033BED"/>
                </a:solidFill>
                <a:latin typeface="微软雅黑" panose="020B0503020204020204" pitchFamily="34" charset="-122"/>
                <a:ea typeface="微软雅黑" panose="020B0503020204020204" pitchFamily="34" charset="-122"/>
              </a:rPr>
              <a:t>理想低通滤波器的模糊</a:t>
            </a:r>
            <a:endParaRPr lang="en-US" altLang="zh-CN" sz="3000" b="1" dirty="0">
              <a:solidFill>
                <a:srgbClr val="033BED"/>
              </a:solidFill>
              <a:latin typeface="微软雅黑" panose="020B0503020204020204" pitchFamily="34" charset="-122"/>
              <a:ea typeface="微软雅黑" panose="020B0503020204020204" pitchFamily="34" charset="-122"/>
            </a:endParaRPr>
          </a:p>
          <a:p>
            <a:pPr>
              <a:defRPr/>
            </a:pPr>
            <a:endParaRPr lang="en-US" altLang="zh-CN" sz="3000" b="1" dirty="0">
              <a:solidFill>
                <a:srgbClr val="033BED"/>
              </a:solidFill>
              <a:latin typeface="微软雅黑" panose="020B0503020204020204" pitchFamily="34" charset="-122"/>
              <a:ea typeface="微软雅黑" panose="020B0503020204020204" pitchFamily="34" charset="-122"/>
            </a:endParaRPr>
          </a:p>
          <a:p>
            <a:pPr indent="457200" algn="just">
              <a:lnSpc>
                <a:spcPct val="125000"/>
              </a:lnSpc>
              <a:defRPr/>
            </a:pPr>
            <a:r>
              <a:rPr lang="zh-CN" altLang="en-US" sz="3000" b="1" dirty="0">
                <a:latin typeface="微软雅黑" panose="020B0503020204020204" pitchFamily="34" charset="-122"/>
                <a:ea typeface="微软雅黑" panose="020B0503020204020204" pitchFamily="34" charset="-122"/>
              </a:rPr>
              <a:t>理想低通滤波产生“振铃”现象</a:t>
            </a:r>
          </a:p>
        </p:txBody>
      </p:sp>
      <p:pic>
        <p:nvPicPr>
          <p:cNvPr id="7" name="Picture 4"/>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468313" y="3651026"/>
            <a:ext cx="8229600" cy="2154238"/>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68738284"/>
      </p:ext>
    </p:extLst>
  </p:cSld>
  <p:clrMapOvr>
    <a:masterClrMapping/>
  </p:clrMapOvr>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323850" y="188913"/>
            <a:ext cx="7704534" cy="836612"/>
          </a:xfrm>
        </p:spPr>
        <p:txBody>
          <a:bodyPr/>
          <a:lstStyle/>
          <a:p>
            <a:pPr eaLnBrk="1" hangingPunct="1"/>
            <a:r>
              <a:rPr lang="zh-CN" altLang="en-US" sz="4400" dirty="0">
                <a:ea typeface="微软雅黑" pitchFamily="34" charset="-122"/>
              </a:rPr>
              <a:t>频域增强</a:t>
            </a:r>
            <a:r>
              <a:rPr lang="en-US" altLang="zh-CN" sz="4400" dirty="0">
                <a:ea typeface="微软雅黑" pitchFamily="34" charset="-122"/>
              </a:rPr>
              <a:t>—</a:t>
            </a:r>
            <a:r>
              <a:rPr lang="zh-CN" altLang="en-US" sz="3600" dirty="0">
                <a:ea typeface="微软雅黑" pitchFamily="34" charset="-122"/>
              </a:rPr>
              <a:t>低通滤波</a:t>
            </a:r>
          </a:p>
        </p:txBody>
      </p:sp>
      <p:sp>
        <p:nvSpPr>
          <p:cNvPr id="6" name="Text Box 3"/>
          <p:cNvSpPr txBox="1">
            <a:spLocks noChangeArrowheads="1"/>
          </p:cNvSpPr>
          <p:nvPr/>
        </p:nvSpPr>
        <p:spPr bwMode="auto">
          <a:xfrm>
            <a:off x="467544" y="1196753"/>
            <a:ext cx="8604447" cy="46085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50000"/>
              </a:spcBef>
              <a:defRPr/>
            </a:pPr>
            <a:endParaRPr lang="zh-CN" altLang="en-US" sz="1600" dirty="0">
              <a:effectLst>
                <a:outerShdw blurRad="38100" dist="38100" dir="2700000" algn="tl">
                  <a:srgbClr val="000000"/>
                </a:outerShdw>
              </a:effectLst>
              <a:latin typeface="Lucida Sans" pitchFamily="34" charset="0"/>
              <a:sym typeface="Wingdings" panose="05000000000000000000" pitchFamily="2" charset="2"/>
            </a:endParaRPr>
          </a:p>
          <a:p>
            <a:pPr>
              <a:defRPr/>
            </a:pPr>
            <a:r>
              <a:rPr lang="zh-CN" altLang="en-US" sz="3000" b="1" dirty="0">
                <a:solidFill>
                  <a:srgbClr val="033BED"/>
                </a:solidFill>
                <a:latin typeface="微软雅黑" panose="020B0503020204020204" pitchFamily="34" charset="-122"/>
                <a:ea typeface="微软雅黑" panose="020B0503020204020204" pitchFamily="34" charset="-122"/>
              </a:rPr>
              <a:t>理想低通滤波器的模糊</a:t>
            </a:r>
            <a:endParaRPr lang="en-US" altLang="zh-CN" sz="3000" b="1" dirty="0">
              <a:solidFill>
                <a:srgbClr val="033BED"/>
              </a:solidFill>
              <a:latin typeface="微软雅黑" panose="020B0503020204020204" pitchFamily="34" charset="-122"/>
              <a:ea typeface="微软雅黑" panose="020B0503020204020204" pitchFamily="34" charset="-122"/>
            </a:endParaRPr>
          </a:p>
          <a:p>
            <a:pPr>
              <a:defRPr/>
            </a:pPr>
            <a:endParaRPr lang="en-US" altLang="zh-CN" sz="1000" b="1" dirty="0">
              <a:solidFill>
                <a:srgbClr val="033BED"/>
              </a:solidFill>
              <a:latin typeface="微软雅黑" panose="020B0503020204020204" pitchFamily="34" charset="-122"/>
              <a:ea typeface="微软雅黑" panose="020B0503020204020204" pitchFamily="34" charset="-122"/>
            </a:endParaRPr>
          </a:p>
          <a:p>
            <a:pPr indent="-457200">
              <a:lnSpc>
                <a:spcPct val="125000"/>
              </a:lnSpc>
              <a:spcBef>
                <a:spcPct val="30000"/>
              </a:spcBef>
              <a:buFontTx/>
              <a:buChar char="•"/>
              <a:defRPr/>
            </a:pPr>
            <a:r>
              <a:rPr lang="zh-CN" altLang="en-US" sz="2600" b="1" dirty="0">
                <a:latin typeface="微软雅黑" panose="020B0503020204020204" pitchFamily="34" charset="-122"/>
                <a:ea typeface="微软雅黑" panose="020B0503020204020204" pitchFamily="34" charset="-122"/>
              </a:rPr>
              <a:t>理想低通滤波所产生的“振铃”现象在</a:t>
            </a:r>
            <a:r>
              <a:rPr lang="en-US" altLang="zh-CN" sz="2600" b="1" dirty="0">
                <a:latin typeface="微软雅黑" panose="020B0503020204020204" pitchFamily="34" charset="-122"/>
                <a:ea typeface="微软雅黑" panose="020B0503020204020204" pitchFamily="34" charset="-122"/>
              </a:rPr>
              <a:t>2-D</a:t>
            </a:r>
            <a:r>
              <a:rPr lang="zh-CN" altLang="en-US" sz="2600" b="1" dirty="0">
                <a:latin typeface="微软雅黑" panose="020B0503020204020204" pitchFamily="34" charset="-122"/>
                <a:ea typeface="微软雅黑" panose="020B0503020204020204" pitchFamily="34" charset="-122"/>
              </a:rPr>
              <a:t>图象上表现为一系列同心圆环</a:t>
            </a:r>
          </a:p>
          <a:p>
            <a:pPr indent="457200">
              <a:lnSpc>
                <a:spcPct val="125000"/>
              </a:lnSpc>
              <a:spcBef>
                <a:spcPct val="30000"/>
              </a:spcBef>
              <a:buFontTx/>
              <a:buChar char="•"/>
              <a:defRPr/>
            </a:pPr>
            <a:r>
              <a:rPr lang="zh-CN" altLang="en-US" sz="2600" b="1" dirty="0">
                <a:latin typeface="微软雅黑" panose="020B0503020204020204" pitchFamily="34" charset="-122"/>
                <a:ea typeface="微软雅黑" panose="020B0503020204020204" pitchFamily="34" charset="-122"/>
              </a:rPr>
              <a:t>圆环半径</a:t>
            </a:r>
            <a:r>
              <a:rPr lang="zh-CN" altLang="en-US" sz="2600" b="1" dirty="0">
                <a:solidFill>
                  <a:srgbClr val="C00000"/>
                </a:solidFill>
                <a:latin typeface="微软雅黑" panose="020B0503020204020204" pitchFamily="34" charset="-122"/>
                <a:ea typeface="微软雅黑" panose="020B0503020204020204" pitchFamily="34" charset="-122"/>
              </a:rPr>
              <a:t>反比</a:t>
            </a:r>
            <a:r>
              <a:rPr lang="zh-CN" altLang="en-US" sz="2600" b="1" dirty="0">
                <a:latin typeface="微软雅黑" panose="020B0503020204020204" pitchFamily="34" charset="-122"/>
                <a:ea typeface="微软雅黑" panose="020B0503020204020204" pitchFamily="34" charset="-122"/>
              </a:rPr>
              <a:t>于截断频率</a:t>
            </a:r>
          </a:p>
          <a:p>
            <a:pPr>
              <a:lnSpc>
                <a:spcPct val="125000"/>
              </a:lnSpc>
              <a:spcBef>
                <a:spcPct val="60000"/>
              </a:spcBef>
              <a:defRPr/>
            </a:pPr>
            <a:r>
              <a:rPr lang="zh-CN" altLang="en-US" sz="2600" b="1" dirty="0">
                <a:solidFill>
                  <a:srgbClr val="990000"/>
                </a:solidFill>
                <a:latin typeface="微软雅黑" panose="020B0503020204020204" pitchFamily="34" charset="-122"/>
                <a:ea typeface="微软雅黑" panose="020B0503020204020204" pitchFamily="34" charset="-122"/>
              </a:rPr>
              <a:t>理想低通滤波产生模糊效应</a:t>
            </a:r>
            <a:endParaRPr lang="en-US" altLang="zh-CN" sz="2600" b="1" dirty="0">
              <a:solidFill>
                <a:srgbClr val="990000"/>
              </a:solidFill>
              <a:latin typeface="微软雅黑" panose="020B0503020204020204" pitchFamily="34" charset="-122"/>
              <a:ea typeface="微软雅黑" panose="020B0503020204020204" pitchFamily="34" charset="-122"/>
            </a:endParaRPr>
          </a:p>
          <a:p>
            <a:pPr indent="457200">
              <a:lnSpc>
                <a:spcPct val="125000"/>
              </a:lnSpc>
              <a:spcBef>
                <a:spcPct val="60000"/>
              </a:spcBef>
              <a:defRPr/>
            </a:pPr>
            <a:r>
              <a:rPr lang="zh-CN" altLang="en-US" sz="2600" b="1" i="1" dirty="0">
                <a:latin typeface="微软雅黑" panose="020B0503020204020204" pitchFamily="34" charset="-122"/>
                <a:ea typeface="微软雅黑" panose="020B0503020204020204" pitchFamily="34" charset="-122"/>
              </a:rPr>
              <a:t>B</a:t>
            </a:r>
            <a:r>
              <a:rPr lang="zh-CN" altLang="en-US" sz="2600" b="1" dirty="0">
                <a:latin typeface="微软雅黑" panose="020B0503020204020204" pitchFamily="34" charset="-122"/>
                <a:ea typeface="微软雅黑" panose="020B0503020204020204" pitchFamily="34" charset="-122"/>
              </a:rPr>
              <a:t>：能量百分比，</a:t>
            </a:r>
            <a:r>
              <a:rPr lang="en-US" altLang="zh-CN" sz="2600" b="1" i="1" dirty="0">
                <a:latin typeface="微软雅黑" panose="020B0503020204020204" pitchFamily="34" charset="-122"/>
                <a:ea typeface="微软雅黑" panose="020B0503020204020204" pitchFamily="34" charset="-122"/>
              </a:rPr>
              <a:t>R</a:t>
            </a:r>
            <a:r>
              <a:rPr lang="zh-CN" altLang="en-US" sz="2600" b="1" dirty="0">
                <a:latin typeface="微软雅黑" panose="020B0503020204020204" pitchFamily="34" charset="-122"/>
                <a:ea typeface="微软雅黑" panose="020B0503020204020204" pitchFamily="34" charset="-122"/>
              </a:rPr>
              <a:t>：圆周半径，</a:t>
            </a:r>
            <a:r>
              <a:rPr lang="en-US" altLang="zh-CN" sz="2600" b="1" i="1" dirty="0">
                <a:latin typeface="微软雅黑" panose="020B0503020204020204" pitchFamily="34" charset="-122"/>
                <a:ea typeface="微软雅黑" panose="020B0503020204020204" pitchFamily="34" charset="-122"/>
              </a:rPr>
              <a:t>P</a:t>
            </a:r>
            <a:r>
              <a:rPr lang="en-US" altLang="zh-CN" sz="2600" b="1" dirty="0">
                <a:latin typeface="微软雅黑" panose="020B0503020204020204" pitchFamily="34" charset="-122"/>
                <a:ea typeface="微软雅黑" panose="020B0503020204020204" pitchFamily="34" charset="-122"/>
              </a:rPr>
              <a:t>(</a:t>
            </a:r>
            <a:r>
              <a:rPr lang="en-US" altLang="zh-CN" sz="2600" b="1" i="1" dirty="0">
                <a:latin typeface="微软雅黑" panose="020B0503020204020204" pitchFamily="34" charset="-122"/>
                <a:ea typeface="微软雅黑" panose="020B0503020204020204" pitchFamily="34" charset="-122"/>
              </a:rPr>
              <a:t>u</a:t>
            </a:r>
            <a:r>
              <a:rPr lang="en-US" altLang="zh-CN" sz="2600" b="1" dirty="0">
                <a:latin typeface="微软雅黑" panose="020B0503020204020204" pitchFamily="34" charset="-122"/>
                <a:ea typeface="微软雅黑" panose="020B0503020204020204" pitchFamily="34" charset="-122"/>
              </a:rPr>
              <a:t>, </a:t>
            </a:r>
            <a:r>
              <a:rPr lang="en-US" altLang="zh-CN" sz="2600" b="1" i="1" dirty="0">
                <a:latin typeface="微软雅黑" panose="020B0503020204020204" pitchFamily="34" charset="-122"/>
                <a:ea typeface="微软雅黑" panose="020B0503020204020204" pitchFamily="34" charset="-122"/>
              </a:rPr>
              <a:t>v</a:t>
            </a:r>
            <a:r>
              <a:rPr lang="en-US" altLang="zh-CN" sz="2600" b="1" dirty="0">
                <a:latin typeface="微软雅黑" panose="020B0503020204020204" pitchFamily="34" charset="-122"/>
                <a:ea typeface="微软雅黑" panose="020B0503020204020204" pitchFamily="34" charset="-122"/>
              </a:rPr>
              <a:t>)</a:t>
            </a:r>
            <a:r>
              <a:rPr lang="zh-CN" altLang="en-US" sz="2600" b="1" dirty="0">
                <a:latin typeface="微软雅黑" panose="020B0503020204020204" pitchFamily="34" charset="-122"/>
                <a:ea typeface="微软雅黑" panose="020B0503020204020204" pitchFamily="34" charset="-122"/>
              </a:rPr>
              <a:t>：功率谱  </a:t>
            </a:r>
            <a:endParaRPr lang="zh-CN" altLang="zh-CN" sz="2600" b="1" dirty="0">
              <a:latin typeface="微软雅黑" panose="020B0503020204020204" pitchFamily="34" charset="-122"/>
              <a:ea typeface="微软雅黑" panose="020B0503020204020204" pitchFamily="34" charset="-122"/>
            </a:endParaRPr>
          </a:p>
        </p:txBody>
      </p:sp>
      <p:graphicFrame>
        <p:nvGraphicFramePr>
          <p:cNvPr id="3" name="对象 2"/>
          <p:cNvGraphicFramePr>
            <a:graphicFrameLocks noChangeAspect="1"/>
          </p:cNvGraphicFramePr>
          <p:nvPr>
            <p:extLst>
              <p:ext uri="{D42A27DB-BD31-4B8C-83A1-F6EECF244321}">
                <p14:modId xmlns:p14="http://schemas.microsoft.com/office/powerpoint/2010/main" val="1883302499"/>
              </p:ext>
            </p:extLst>
          </p:nvPr>
        </p:nvGraphicFramePr>
        <p:xfrm>
          <a:off x="1187624" y="5454352"/>
          <a:ext cx="6883400" cy="1143000"/>
        </p:xfrm>
        <a:graphic>
          <a:graphicData uri="http://schemas.openxmlformats.org/presentationml/2006/ole">
            <mc:AlternateContent xmlns:mc="http://schemas.openxmlformats.org/markup-compatibility/2006">
              <mc:Choice xmlns:v="urn:schemas-microsoft-com:vml" Requires="v">
                <p:oleObj name="Equation" r:id="rId3" imgW="6883200" imgH="1143000" progId="Equation.DSMT4">
                  <p:embed/>
                </p:oleObj>
              </mc:Choice>
              <mc:Fallback>
                <p:oleObj name="Equation" r:id="rId3" imgW="6883200" imgH="1143000" progId="Equation.DSMT4">
                  <p:embed/>
                  <p:pic>
                    <p:nvPicPr>
                      <p:cNvPr id="0" name=""/>
                      <p:cNvPicPr/>
                      <p:nvPr/>
                    </p:nvPicPr>
                    <p:blipFill>
                      <a:blip r:embed="rId4"/>
                      <a:stretch>
                        <a:fillRect/>
                      </a:stretch>
                    </p:blipFill>
                    <p:spPr>
                      <a:xfrm>
                        <a:off x="1187624" y="5454352"/>
                        <a:ext cx="6883400" cy="1143000"/>
                      </a:xfrm>
                      <a:prstGeom prst="rect">
                        <a:avLst/>
                      </a:prstGeom>
                    </p:spPr>
                  </p:pic>
                </p:oleObj>
              </mc:Fallback>
            </mc:AlternateContent>
          </a:graphicData>
        </a:graphic>
      </p:graphicFrame>
    </p:spTree>
    <p:extLst>
      <p:ext uri="{BB962C8B-B14F-4D97-AF65-F5344CB8AC3E}">
        <p14:creationId xmlns:p14="http://schemas.microsoft.com/office/powerpoint/2010/main" val="4290038723"/>
      </p:ext>
    </p:extLst>
  </p:cSld>
  <p:clrMapOvr>
    <a:masterClrMapping/>
  </p:clrMapOvr>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323850" y="188913"/>
            <a:ext cx="7704534" cy="836612"/>
          </a:xfrm>
        </p:spPr>
        <p:txBody>
          <a:bodyPr/>
          <a:lstStyle/>
          <a:p>
            <a:pPr eaLnBrk="1" hangingPunct="1"/>
            <a:r>
              <a:rPr lang="zh-CN" altLang="en-US" sz="4400" dirty="0">
                <a:ea typeface="微软雅黑" pitchFamily="34" charset="-122"/>
              </a:rPr>
              <a:t>频域增强</a:t>
            </a:r>
            <a:r>
              <a:rPr lang="en-US" altLang="zh-CN" sz="4400" dirty="0">
                <a:ea typeface="微软雅黑" pitchFamily="34" charset="-122"/>
              </a:rPr>
              <a:t>—</a:t>
            </a:r>
            <a:r>
              <a:rPr lang="zh-CN" altLang="en-US" sz="3600" dirty="0">
                <a:ea typeface="微软雅黑" pitchFamily="34" charset="-122"/>
              </a:rPr>
              <a:t>低通滤波</a:t>
            </a:r>
          </a:p>
        </p:txBody>
      </p:sp>
      <p:sp>
        <p:nvSpPr>
          <p:cNvPr id="5" name="Rectangle 21"/>
          <p:cNvSpPr>
            <a:spLocks noChangeArrowheads="1"/>
          </p:cNvSpPr>
          <p:nvPr/>
        </p:nvSpPr>
        <p:spPr bwMode="auto">
          <a:xfrm>
            <a:off x="3609875" y="3333750"/>
            <a:ext cx="186461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2200" b="1" dirty="0">
                <a:latin typeface="微软雅黑" panose="020B0503020204020204" pitchFamily="34" charset="-122"/>
                <a:ea typeface="微软雅黑" panose="020B0503020204020204" pitchFamily="34" charset="-122"/>
              </a:rPr>
              <a:t> (a) </a:t>
            </a:r>
            <a:r>
              <a:rPr lang="zh-CN" altLang="en-US" sz="2200" b="1" dirty="0">
                <a:latin typeface="微软雅黑" panose="020B0503020204020204" pitchFamily="34" charset="-122"/>
                <a:ea typeface="微软雅黑" panose="020B0503020204020204" pitchFamily="34" charset="-122"/>
              </a:rPr>
              <a:t>原始图像</a:t>
            </a:r>
          </a:p>
        </p:txBody>
      </p:sp>
      <p:pic>
        <p:nvPicPr>
          <p:cNvPr id="7" name="Picture 2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92003" y="1335088"/>
            <a:ext cx="2232025" cy="200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2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92003" y="3886200"/>
            <a:ext cx="2228850" cy="204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2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47890" y="3840730"/>
            <a:ext cx="2247900" cy="2076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2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6591" y="3886200"/>
            <a:ext cx="2238375" cy="204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27"/>
          <p:cNvSpPr>
            <a:spLocks noChangeArrowheads="1"/>
          </p:cNvSpPr>
          <p:nvPr/>
        </p:nvSpPr>
        <p:spPr bwMode="auto">
          <a:xfrm>
            <a:off x="1089595" y="5999163"/>
            <a:ext cx="1673856"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kumimoji="1" lang="en-US" altLang="zh-CN" sz="2200" b="1" dirty="0">
                <a:latin typeface="微软雅黑" panose="020B0503020204020204" pitchFamily="34" charset="-122"/>
                <a:ea typeface="微软雅黑" panose="020B0503020204020204" pitchFamily="34" charset="-122"/>
              </a:rPr>
              <a:t> (b) </a:t>
            </a:r>
            <a:r>
              <a:rPr kumimoji="1" lang="zh-CN" altLang="en-US" sz="2200" b="1" dirty="0">
                <a:latin typeface="微软雅黑" panose="020B0503020204020204" pitchFamily="34" charset="-122"/>
                <a:ea typeface="微软雅黑" panose="020B0503020204020204" pitchFamily="34" charset="-122"/>
              </a:rPr>
              <a:t>半径</a:t>
            </a:r>
            <a:r>
              <a:rPr kumimoji="1" lang="en-US" altLang="zh-CN" sz="2200" b="1" dirty="0">
                <a:latin typeface="微软雅黑" panose="020B0503020204020204" pitchFamily="34" charset="-122"/>
                <a:ea typeface="微软雅黑" panose="020B0503020204020204" pitchFamily="34" charset="-122"/>
              </a:rPr>
              <a:t>15</a:t>
            </a:r>
          </a:p>
        </p:txBody>
      </p:sp>
      <p:sp>
        <p:nvSpPr>
          <p:cNvPr id="12" name="Rectangle 28"/>
          <p:cNvSpPr>
            <a:spLocks noChangeArrowheads="1"/>
          </p:cNvSpPr>
          <p:nvPr/>
        </p:nvSpPr>
        <p:spPr bwMode="auto">
          <a:xfrm>
            <a:off x="3736219" y="6005513"/>
            <a:ext cx="1673856"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kumimoji="1" lang="en-US" altLang="zh-CN" sz="2200" b="1" dirty="0">
                <a:latin typeface="微软雅黑" panose="020B0503020204020204" pitchFamily="34" charset="-122"/>
                <a:ea typeface="微软雅黑" panose="020B0503020204020204" pitchFamily="34" charset="-122"/>
              </a:rPr>
              <a:t> (b) </a:t>
            </a:r>
            <a:r>
              <a:rPr kumimoji="1" lang="zh-CN" altLang="en-US" sz="2200" b="1" dirty="0">
                <a:latin typeface="微软雅黑" panose="020B0503020204020204" pitchFamily="34" charset="-122"/>
                <a:ea typeface="微软雅黑" panose="020B0503020204020204" pitchFamily="34" charset="-122"/>
              </a:rPr>
              <a:t>半径</a:t>
            </a:r>
            <a:r>
              <a:rPr kumimoji="1" lang="en-US" altLang="zh-CN" sz="2200" b="1" dirty="0">
                <a:latin typeface="微软雅黑" panose="020B0503020204020204" pitchFamily="34" charset="-122"/>
                <a:ea typeface="微软雅黑" panose="020B0503020204020204" pitchFamily="34" charset="-122"/>
              </a:rPr>
              <a:t>30</a:t>
            </a:r>
          </a:p>
        </p:txBody>
      </p:sp>
      <p:sp>
        <p:nvSpPr>
          <p:cNvPr id="13" name="Rectangle 29"/>
          <p:cNvSpPr>
            <a:spLocks noChangeArrowheads="1"/>
          </p:cNvSpPr>
          <p:nvPr/>
        </p:nvSpPr>
        <p:spPr bwMode="auto">
          <a:xfrm>
            <a:off x="6346179" y="6005513"/>
            <a:ext cx="1673856"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kumimoji="1" lang="en-US" altLang="zh-CN" sz="2200" b="1" dirty="0">
                <a:latin typeface="微软雅黑" panose="020B0503020204020204" pitchFamily="34" charset="-122"/>
                <a:ea typeface="微软雅黑" panose="020B0503020204020204" pitchFamily="34" charset="-122"/>
              </a:rPr>
              <a:t> (b) </a:t>
            </a:r>
            <a:r>
              <a:rPr kumimoji="1" lang="zh-CN" altLang="en-US" sz="2200" b="1" dirty="0">
                <a:latin typeface="微软雅黑" panose="020B0503020204020204" pitchFamily="34" charset="-122"/>
                <a:ea typeface="微软雅黑" panose="020B0503020204020204" pitchFamily="34" charset="-122"/>
              </a:rPr>
              <a:t>半径</a:t>
            </a:r>
            <a:r>
              <a:rPr kumimoji="1" lang="en-US" altLang="zh-CN" sz="2200" b="1" dirty="0">
                <a:latin typeface="微软雅黑" panose="020B0503020204020204" pitchFamily="34" charset="-122"/>
                <a:ea typeface="微软雅黑" panose="020B0503020204020204" pitchFamily="34" charset="-122"/>
              </a:rPr>
              <a:t>80</a:t>
            </a:r>
          </a:p>
        </p:txBody>
      </p:sp>
    </p:spTree>
    <p:extLst>
      <p:ext uri="{BB962C8B-B14F-4D97-AF65-F5344CB8AC3E}">
        <p14:creationId xmlns:p14="http://schemas.microsoft.com/office/powerpoint/2010/main" val="3549661373"/>
      </p:ext>
    </p:extLst>
  </p:cSld>
  <p:clrMapOvr>
    <a:masterClrMapping/>
  </p:clrMapOvr>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323850" y="188913"/>
            <a:ext cx="7704534" cy="836612"/>
          </a:xfrm>
        </p:spPr>
        <p:txBody>
          <a:bodyPr/>
          <a:lstStyle/>
          <a:p>
            <a:pPr eaLnBrk="1" hangingPunct="1"/>
            <a:r>
              <a:rPr lang="zh-CN" altLang="en-US" sz="4400" dirty="0">
                <a:ea typeface="微软雅黑" pitchFamily="34" charset="-122"/>
              </a:rPr>
              <a:t>频域增强</a:t>
            </a:r>
            <a:r>
              <a:rPr lang="en-US" altLang="zh-CN" sz="4400" dirty="0">
                <a:ea typeface="微软雅黑" pitchFamily="34" charset="-122"/>
              </a:rPr>
              <a:t>—</a:t>
            </a:r>
            <a:r>
              <a:rPr lang="zh-CN" altLang="en-US" sz="3600" dirty="0">
                <a:ea typeface="微软雅黑" pitchFamily="34" charset="-122"/>
              </a:rPr>
              <a:t>低通滤波</a:t>
            </a:r>
          </a:p>
        </p:txBody>
      </p:sp>
      <mc:AlternateContent xmlns:mc="http://schemas.openxmlformats.org/markup-compatibility/2006" xmlns:a14="http://schemas.microsoft.com/office/drawing/2010/main">
        <mc:Choice Requires="a14">
          <p:sp>
            <p:nvSpPr>
              <p:cNvPr id="6" name="Text Box 3"/>
              <p:cNvSpPr txBox="1">
                <a:spLocks noChangeArrowheads="1"/>
              </p:cNvSpPr>
              <p:nvPr/>
            </p:nvSpPr>
            <p:spPr bwMode="auto">
              <a:xfrm>
                <a:off x="467544" y="1196753"/>
                <a:ext cx="8604447" cy="4608511"/>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a:lstStyle/>
              <a:p>
                <a:pPr>
                  <a:spcBef>
                    <a:spcPct val="50000"/>
                  </a:spcBef>
                  <a:defRPr/>
                </a:pPr>
                <a:endParaRPr lang="zh-CN" altLang="en-US" sz="1600" dirty="0">
                  <a:effectLst>
                    <a:outerShdw blurRad="38100" dist="38100" dir="2700000" algn="tl">
                      <a:srgbClr val="000000"/>
                    </a:outerShdw>
                  </a:effectLst>
                  <a:latin typeface="Lucida Sans" pitchFamily="34" charset="0"/>
                  <a:sym typeface="Wingdings" panose="05000000000000000000" pitchFamily="2" charset="2"/>
                </a:endParaRPr>
              </a:p>
              <a:p>
                <a:pPr>
                  <a:defRPr/>
                </a:pPr>
                <a:r>
                  <a:rPr lang="zh-CN" altLang="en-US" sz="3000" b="1" dirty="0">
                    <a:solidFill>
                      <a:srgbClr val="033BED"/>
                    </a:solidFill>
                    <a:latin typeface="微软雅黑" panose="020B0503020204020204" pitchFamily="34" charset="-122"/>
                    <a:ea typeface="微软雅黑" panose="020B0503020204020204" pitchFamily="34" charset="-122"/>
                  </a:rPr>
                  <a:t>巴特沃斯低通滤波器</a:t>
                </a:r>
                <a:endParaRPr lang="en-US" altLang="zh-CN" sz="3000" b="1" dirty="0">
                  <a:solidFill>
                    <a:srgbClr val="033BED"/>
                  </a:solidFill>
                  <a:latin typeface="微软雅黑" panose="020B0503020204020204" pitchFamily="34" charset="-122"/>
                  <a:ea typeface="微软雅黑" panose="020B0503020204020204" pitchFamily="34" charset="-122"/>
                </a:endParaRPr>
              </a:p>
              <a:p>
                <a:pPr>
                  <a:defRPr/>
                </a:pPr>
                <a:endParaRPr lang="en-US" altLang="zh-CN" sz="1000" b="1" dirty="0">
                  <a:solidFill>
                    <a:srgbClr val="033BED"/>
                  </a:solidFill>
                  <a:latin typeface="微软雅黑" panose="020B0503020204020204" pitchFamily="34" charset="-122"/>
                  <a:ea typeface="微软雅黑" panose="020B0503020204020204" pitchFamily="34" charset="-122"/>
                </a:endParaRPr>
              </a:p>
              <a:p>
                <a:pPr>
                  <a:lnSpc>
                    <a:spcPct val="125000"/>
                  </a:lnSpc>
                  <a:spcBef>
                    <a:spcPct val="30000"/>
                  </a:spcBef>
                  <a:defRPr/>
                </a:pPr>
                <a:r>
                  <a:rPr lang="zh-CN" altLang="en-US" sz="2600" b="1" dirty="0">
                    <a:solidFill>
                      <a:srgbClr val="990000"/>
                    </a:solidFill>
                    <a:latin typeface="微软雅黑" panose="020B0503020204020204" pitchFamily="34" charset="-122"/>
                    <a:ea typeface="微软雅黑" panose="020B0503020204020204" pitchFamily="34" charset="-122"/>
                  </a:rPr>
                  <a:t>截断频率</a:t>
                </a:r>
                <a:endParaRPr lang="en-US" altLang="zh-CN" sz="2600" b="1" dirty="0">
                  <a:solidFill>
                    <a:srgbClr val="990000"/>
                  </a:solidFill>
                  <a:latin typeface="微软雅黑" panose="020B0503020204020204" pitchFamily="34" charset="-122"/>
                  <a:ea typeface="微软雅黑" panose="020B0503020204020204" pitchFamily="34" charset="-122"/>
                </a:endParaRPr>
              </a:p>
              <a:p>
                <a:pPr indent="457200">
                  <a:lnSpc>
                    <a:spcPct val="125000"/>
                  </a:lnSpc>
                  <a:spcBef>
                    <a:spcPct val="30000"/>
                  </a:spcBef>
                  <a:defRPr/>
                </a:pPr>
                <a:r>
                  <a:rPr lang="zh-CN" altLang="en-US" sz="2600" b="1" dirty="0">
                    <a:latin typeface="微软雅黑" panose="020B0503020204020204" pitchFamily="34" charset="-122"/>
                    <a:ea typeface="微软雅黑" panose="020B0503020204020204" pitchFamily="34" charset="-122"/>
                  </a:rPr>
                  <a:t>使</a:t>
                </a:r>
                <a14:m>
                  <m:oMath xmlns:m="http://schemas.openxmlformats.org/officeDocument/2006/math">
                    <m:r>
                      <a:rPr lang="en-US" altLang="zh-CN" sz="2600" b="1" i="1" smtClean="0">
                        <a:latin typeface="Cambria Math" panose="02040503050406030204" pitchFamily="18" charset="0"/>
                        <a:ea typeface="微软雅黑" panose="020B0503020204020204" pitchFamily="34" charset="-122"/>
                      </a:rPr>
                      <m:t>𝑯</m:t>
                    </m:r>
                  </m:oMath>
                </a14:m>
                <a:r>
                  <a:rPr lang="zh-CN" altLang="en-US" sz="2600" b="1" dirty="0">
                    <a:latin typeface="微软雅黑" panose="020B0503020204020204" pitchFamily="34" charset="-122"/>
                    <a:ea typeface="微软雅黑" panose="020B0503020204020204" pitchFamily="34" charset="-122"/>
                  </a:rPr>
                  <a:t>降到最大值某个百分比的频率</a:t>
                </a:r>
                <a:endParaRPr lang="en-US" altLang="zh-CN" sz="2600" b="1" dirty="0">
                  <a:latin typeface="微软雅黑" panose="020B0503020204020204" pitchFamily="34" charset="-122"/>
                  <a:ea typeface="微软雅黑" panose="020B0503020204020204" pitchFamily="34" charset="-122"/>
                </a:endParaRPr>
              </a:p>
              <a:p>
                <a:pPr indent="457200">
                  <a:lnSpc>
                    <a:spcPct val="125000"/>
                  </a:lnSpc>
                  <a:spcBef>
                    <a:spcPct val="30000"/>
                  </a:spcBef>
                  <a:defRPr/>
                </a:pPr>
                <a:r>
                  <a:rPr lang="zh-CN" altLang="en-US" sz="2600" b="1" dirty="0">
                    <a:latin typeface="微软雅黑" panose="020B0503020204020204" pitchFamily="34" charset="-122"/>
                    <a:ea typeface="微软雅黑" panose="020B0503020204020204" pitchFamily="34" charset="-122"/>
                  </a:rPr>
                  <a:t>在</a:t>
                </a:r>
                <a14:m>
                  <m:oMath xmlns:m="http://schemas.openxmlformats.org/officeDocument/2006/math">
                    <m:r>
                      <a:rPr lang="en-US" altLang="zh-CN" sz="2600" b="1" i="1" smtClean="0">
                        <a:latin typeface="Cambria Math" panose="02040503050406030204" pitchFamily="18" charset="0"/>
                        <a:ea typeface="微软雅黑" panose="020B0503020204020204" pitchFamily="34" charset="-122"/>
                      </a:rPr>
                      <m:t>𝑫</m:t>
                    </m:r>
                    <m:d>
                      <m:dPr>
                        <m:ctrlPr>
                          <a:rPr lang="en-US" altLang="zh-CN" sz="2600" b="1" i="1" smtClean="0">
                            <a:latin typeface="Cambria Math" panose="02040503050406030204" pitchFamily="18" charset="0"/>
                            <a:ea typeface="微软雅黑" panose="020B0503020204020204" pitchFamily="34" charset="-122"/>
                          </a:rPr>
                        </m:ctrlPr>
                      </m:dPr>
                      <m:e>
                        <m:r>
                          <a:rPr lang="en-US" altLang="zh-CN" sz="2600" b="1" i="1" smtClean="0">
                            <a:latin typeface="Cambria Math" panose="02040503050406030204" pitchFamily="18" charset="0"/>
                            <a:ea typeface="微软雅黑" panose="020B0503020204020204" pitchFamily="34" charset="-122"/>
                          </a:rPr>
                          <m:t>𝒖</m:t>
                        </m:r>
                        <m:r>
                          <a:rPr lang="en-US" altLang="zh-CN" sz="2600" b="1" i="1" smtClean="0">
                            <a:latin typeface="Cambria Math" panose="02040503050406030204" pitchFamily="18" charset="0"/>
                            <a:ea typeface="微软雅黑" panose="020B0503020204020204" pitchFamily="34" charset="-122"/>
                          </a:rPr>
                          <m:t>,</m:t>
                        </m:r>
                        <m:r>
                          <a:rPr lang="en-US" altLang="zh-CN" sz="2600" b="1" i="1" smtClean="0">
                            <a:latin typeface="Cambria Math" panose="02040503050406030204" pitchFamily="18" charset="0"/>
                            <a:ea typeface="微软雅黑" panose="020B0503020204020204" pitchFamily="34" charset="-122"/>
                          </a:rPr>
                          <m:t>𝒗</m:t>
                        </m:r>
                      </m:e>
                    </m:d>
                    <m:r>
                      <a:rPr lang="en-US" altLang="zh-CN" sz="2600" b="1" i="1" smtClean="0">
                        <a:latin typeface="Cambria Math" panose="02040503050406030204" pitchFamily="18" charset="0"/>
                        <a:ea typeface="微软雅黑" panose="020B0503020204020204" pitchFamily="34" charset="-122"/>
                      </a:rPr>
                      <m:t>=</m:t>
                    </m:r>
                    <m:sSub>
                      <m:sSubPr>
                        <m:ctrlPr>
                          <a:rPr lang="en-US" altLang="zh-CN" sz="2600" b="1" i="1" smtClean="0">
                            <a:latin typeface="Cambria Math" panose="02040503050406030204" pitchFamily="18" charset="0"/>
                            <a:ea typeface="微软雅黑" panose="020B0503020204020204" pitchFamily="34" charset="-122"/>
                          </a:rPr>
                        </m:ctrlPr>
                      </m:sSubPr>
                      <m:e>
                        <m:r>
                          <a:rPr lang="en-US" altLang="zh-CN" sz="2600" b="1" i="1">
                            <a:latin typeface="Cambria Math" panose="02040503050406030204" pitchFamily="18" charset="0"/>
                            <a:ea typeface="微软雅黑" panose="020B0503020204020204" pitchFamily="34" charset="-122"/>
                          </a:rPr>
                          <m:t>𝑫</m:t>
                        </m:r>
                      </m:e>
                      <m:sub>
                        <m:r>
                          <a:rPr lang="en-US" altLang="zh-CN" sz="2600" b="1" i="1" smtClean="0">
                            <a:latin typeface="Cambria Math" panose="02040503050406030204" pitchFamily="18" charset="0"/>
                            <a:ea typeface="微软雅黑" panose="020B0503020204020204" pitchFamily="34" charset="-122"/>
                          </a:rPr>
                          <m:t>𝟎</m:t>
                        </m:r>
                      </m:sub>
                    </m:sSub>
                  </m:oMath>
                </a14:m>
                <a:r>
                  <a:rPr lang="zh-CN" altLang="en-US" sz="2600" b="1" dirty="0">
                    <a:latin typeface="微软雅黑" panose="020B0503020204020204" pitchFamily="34" charset="-122"/>
                    <a:ea typeface="微软雅黑" panose="020B0503020204020204" pitchFamily="34" charset="-122"/>
                  </a:rPr>
                  <a:t>时</a:t>
                </a:r>
                <a:endParaRPr lang="en-US" altLang="zh-CN" sz="2600" b="1" dirty="0">
                  <a:latin typeface="微软雅黑" panose="020B0503020204020204" pitchFamily="34" charset="-122"/>
                  <a:ea typeface="微软雅黑" panose="020B0503020204020204" pitchFamily="34" charset="-122"/>
                </a:endParaRPr>
              </a:p>
              <a:p>
                <a:pPr marL="457200" indent="-457200">
                  <a:lnSpc>
                    <a:spcPct val="125000"/>
                  </a:lnSpc>
                  <a:spcBef>
                    <a:spcPct val="30000"/>
                  </a:spcBef>
                  <a:buFont typeface="Arial" panose="020B0604020202020204" pitchFamily="34" charset="0"/>
                  <a:buChar char="•"/>
                  <a:defRPr/>
                </a:pPr>
                <a14:m>
                  <m:oMath xmlns:m="http://schemas.openxmlformats.org/officeDocument/2006/math">
                    <m:r>
                      <a:rPr lang="en-US" altLang="zh-CN" sz="2600" b="1" i="1" smtClean="0">
                        <a:latin typeface="Cambria Math" panose="02040503050406030204" pitchFamily="18" charset="0"/>
                        <a:ea typeface="微软雅黑" panose="020B0503020204020204" pitchFamily="34" charset="-122"/>
                      </a:rPr>
                      <m:t>𝑯</m:t>
                    </m:r>
                    <m:d>
                      <m:dPr>
                        <m:ctrlPr>
                          <a:rPr lang="en-US" altLang="zh-CN" sz="2600" b="1" i="1">
                            <a:latin typeface="Cambria Math" panose="02040503050406030204" pitchFamily="18" charset="0"/>
                            <a:ea typeface="微软雅黑" panose="020B0503020204020204" pitchFamily="34" charset="-122"/>
                          </a:rPr>
                        </m:ctrlPr>
                      </m:dPr>
                      <m:e>
                        <m:r>
                          <a:rPr lang="en-US" altLang="zh-CN" sz="2600" b="1" i="1">
                            <a:latin typeface="Cambria Math" panose="02040503050406030204" pitchFamily="18" charset="0"/>
                            <a:ea typeface="微软雅黑" panose="020B0503020204020204" pitchFamily="34" charset="-122"/>
                          </a:rPr>
                          <m:t>𝒖</m:t>
                        </m:r>
                        <m:r>
                          <a:rPr lang="en-US" altLang="zh-CN" sz="2600" b="1" i="1">
                            <a:latin typeface="Cambria Math" panose="02040503050406030204" pitchFamily="18" charset="0"/>
                            <a:ea typeface="微软雅黑" panose="020B0503020204020204" pitchFamily="34" charset="-122"/>
                          </a:rPr>
                          <m:t>,</m:t>
                        </m:r>
                        <m:r>
                          <a:rPr lang="en-US" altLang="zh-CN" sz="2600" b="1" i="1">
                            <a:latin typeface="Cambria Math" panose="02040503050406030204" pitchFamily="18" charset="0"/>
                            <a:ea typeface="微软雅黑" panose="020B0503020204020204" pitchFamily="34" charset="-122"/>
                          </a:rPr>
                          <m:t>𝒗</m:t>
                        </m:r>
                      </m:e>
                    </m:d>
                    <m:r>
                      <a:rPr lang="en-US" altLang="zh-CN" sz="2600" b="1" i="1">
                        <a:latin typeface="Cambria Math" panose="02040503050406030204" pitchFamily="18" charset="0"/>
                        <a:ea typeface="微软雅黑" panose="020B0503020204020204" pitchFamily="34" charset="-122"/>
                      </a:rPr>
                      <m:t>=</m:t>
                    </m:r>
                    <m:r>
                      <a:rPr lang="en-US" altLang="zh-CN" sz="2600" b="1" i="1" smtClean="0">
                        <a:latin typeface="Cambria Math" panose="02040503050406030204" pitchFamily="18" charset="0"/>
                        <a:ea typeface="微软雅黑" panose="020B0503020204020204" pitchFamily="34" charset="-122"/>
                      </a:rPr>
                      <m:t>𝟎</m:t>
                    </m:r>
                    <m:r>
                      <a:rPr lang="en-US" altLang="zh-CN" sz="2600" b="1" i="1" smtClean="0">
                        <a:latin typeface="Cambria Math" panose="02040503050406030204" pitchFamily="18" charset="0"/>
                        <a:ea typeface="微软雅黑" panose="020B0503020204020204" pitchFamily="34" charset="-122"/>
                      </a:rPr>
                      <m:t>.</m:t>
                    </m:r>
                    <m:r>
                      <a:rPr lang="en-US" altLang="zh-CN" sz="2600" b="1" i="1" smtClean="0">
                        <a:latin typeface="Cambria Math" panose="02040503050406030204" pitchFamily="18" charset="0"/>
                        <a:ea typeface="微软雅黑" panose="020B0503020204020204" pitchFamily="34" charset="-122"/>
                      </a:rPr>
                      <m:t>𝟓</m:t>
                    </m:r>
                  </m:oMath>
                </a14:m>
                <a:endParaRPr lang="en-US" altLang="zh-CN" sz="2600" b="1" dirty="0">
                  <a:latin typeface="微软雅黑" panose="020B0503020204020204" pitchFamily="34" charset="-122"/>
                  <a:ea typeface="微软雅黑" panose="020B0503020204020204" pitchFamily="34" charset="-122"/>
                </a:endParaRPr>
              </a:p>
              <a:p>
                <a:pPr>
                  <a:lnSpc>
                    <a:spcPct val="125000"/>
                  </a:lnSpc>
                  <a:spcBef>
                    <a:spcPct val="30000"/>
                  </a:spcBef>
                  <a:defRPr/>
                </a:pPr>
                <a:r>
                  <a:rPr lang="zh-CN" altLang="en-US" sz="2600" b="1" dirty="0">
                    <a:latin typeface="微软雅黑" panose="020B0503020204020204" pitchFamily="34" charset="-122"/>
                    <a:ea typeface="微软雅黑" panose="020B0503020204020204" pitchFamily="34" charset="-122"/>
                  </a:rPr>
                  <a:t>或</a:t>
                </a:r>
                <a:endParaRPr lang="en-US" altLang="zh-CN" sz="2600" b="1" dirty="0">
                  <a:latin typeface="微软雅黑" panose="020B0503020204020204" pitchFamily="34" charset="-122"/>
                  <a:ea typeface="微软雅黑" panose="020B0503020204020204" pitchFamily="34" charset="-122"/>
                </a:endParaRPr>
              </a:p>
              <a:p>
                <a:pPr marL="457200" indent="-457200">
                  <a:lnSpc>
                    <a:spcPct val="125000"/>
                  </a:lnSpc>
                  <a:spcBef>
                    <a:spcPct val="30000"/>
                  </a:spcBef>
                  <a:buFont typeface="Arial" panose="020B0604020202020204" pitchFamily="34" charset="0"/>
                  <a:buChar char="•"/>
                  <a:defRPr/>
                </a:pPr>
                <a14:m>
                  <m:oMath xmlns:m="http://schemas.openxmlformats.org/officeDocument/2006/math">
                    <m:r>
                      <a:rPr lang="en-US" altLang="zh-CN" sz="2600" b="1" i="1">
                        <a:latin typeface="Cambria Math" panose="02040503050406030204" pitchFamily="18" charset="0"/>
                        <a:ea typeface="微软雅黑" panose="020B0503020204020204" pitchFamily="34" charset="-122"/>
                      </a:rPr>
                      <m:t>𝑯</m:t>
                    </m:r>
                    <m:d>
                      <m:dPr>
                        <m:ctrlPr>
                          <a:rPr lang="en-US" altLang="zh-CN" sz="2600" b="1" i="1">
                            <a:latin typeface="Cambria Math" panose="02040503050406030204" pitchFamily="18" charset="0"/>
                            <a:ea typeface="微软雅黑" panose="020B0503020204020204" pitchFamily="34" charset="-122"/>
                          </a:rPr>
                        </m:ctrlPr>
                      </m:dPr>
                      <m:e>
                        <m:r>
                          <a:rPr lang="en-US" altLang="zh-CN" sz="2600" b="1" i="1">
                            <a:latin typeface="Cambria Math" panose="02040503050406030204" pitchFamily="18" charset="0"/>
                            <a:ea typeface="微软雅黑" panose="020B0503020204020204" pitchFamily="34" charset="-122"/>
                          </a:rPr>
                          <m:t>𝒖</m:t>
                        </m:r>
                        <m:r>
                          <a:rPr lang="en-US" altLang="zh-CN" sz="2600" b="1" i="1">
                            <a:latin typeface="Cambria Math" panose="02040503050406030204" pitchFamily="18" charset="0"/>
                            <a:ea typeface="微软雅黑" panose="020B0503020204020204" pitchFamily="34" charset="-122"/>
                          </a:rPr>
                          <m:t>,</m:t>
                        </m:r>
                        <m:r>
                          <a:rPr lang="en-US" altLang="zh-CN" sz="2600" b="1" i="1">
                            <a:latin typeface="Cambria Math" panose="02040503050406030204" pitchFamily="18" charset="0"/>
                            <a:ea typeface="微软雅黑" panose="020B0503020204020204" pitchFamily="34" charset="-122"/>
                          </a:rPr>
                          <m:t>𝒗</m:t>
                        </m:r>
                      </m:e>
                    </m:d>
                    <m:r>
                      <a:rPr lang="en-US" altLang="zh-CN" sz="2600" b="1" i="1">
                        <a:latin typeface="Cambria Math" panose="02040503050406030204" pitchFamily="18" charset="0"/>
                        <a:ea typeface="微软雅黑" panose="020B0503020204020204" pitchFamily="34" charset="-122"/>
                      </a:rPr>
                      <m:t>=</m:t>
                    </m:r>
                    <m:f>
                      <m:fPr>
                        <m:ctrlPr>
                          <a:rPr lang="en-US" altLang="zh-CN" sz="2600" b="1" i="1" smtClean="0">
                            <a:latin typeface="Cambria Math" panose="02040503050406030204" pitchFamily="18" charset="0"/>
                            <a:ea typeface="微软雅黑" panose="020B0503020204020204" pitchFamily="34" charset="-122"/>
                          </a:rPr>
                        </m:ctrlPr>
                      </m:fPr>
                      <m:num>
                        <m:r>
                          <a:rPr lang="en-US" altLang="zh-CN" sz="2600" b="1" i="1" smtClean="0">
                            <a:latin typeface="Cambria Math" panose="02040503050406030204" pitchFamily="18" charset="0"/>
                            <a:ea typeface="微软雅黑" panose="020B0503020204020204" pitchFamily="34" charset="-122"/>
                          </a:rPr>
                          <m:t>𝟏</m:t>
                        </m:r>
                      </m:num>
                      <m:den>
                        <m:rad>
                          <m:radPr>
                            <m:degHide m:val="on"/>
                            <m:ctrlPr>
                              <a:rPr lang="en-US" altLang="zh-CN" sz="2600" b="1" i="1" smtClean="0">
                                <a:latin typeface="Cambria Math" panose="02040503050406030204" pitchFamily="18" charset="0"/>
                                <a:ea typeface="微软雅黑" panose="020B0503020204020204" pitchFamily="34" charset="-122"/>
                              </a:rPr>
                            </m:ctrlPr>
                          </m:radPr>
                          <m:deg/>
                          <m:e>
                            <m:r>
                              <a:rPr lang="en-US" altLang="zh-CN" sz="2600" b="1" i="1" smtClean="0">
                                <a:latin typeface="Cambria Math" panose="02040503050406030204" pitchFamily="18" charset="0"/>
                                <a:ea typeface="微软雅黑" panose="020B0503020204020204" pitchFamily="34" charset="-122"/>
                              </a:rPr>
                              <m:t>𝟐</m:t>
                            </m:r>
                          </m:e>
                        </m:rad>
                      </m:den>
                    </m:f>
                  </m:oMath>
                </a14:m>
                <a:endParaRPr lang="zh-CN" altLang="zh-CN" sz="2600" b="1" dirty="0">
                  <a:latin typeface="微软雅黑" panose="020B0503020204020204" pitchFamily="34" charset="-122"/>
                  <a:ea typeface="微软雅黑" panose="020B0503020204020204" pitchFamily="34" charset="-122"/>
                </a:endParaRPr>
              </a:p>
            </p:txBody>
          </p:sp>
        </mc:Choice>
        <mc:Fallback xmlns="">
          <p:sp>
            <p:nvSpPr>
              <p:cNvPr id="6" name="Text Box 3"/>
              <p:cNvSpPr txBox="1">
                <a:spLocks noRot="1" noChangeAspect="1" noMove="1" noResize="1" noEditPoints="1" noAdjustHandles="1" noChangeArrowheads="1" noChangeShapeType="1" noTextEdit="1"/>
              </p:cNvSpPr>
              <p:nvPr/>
            </p:nvSpPr>
            <p:spPr bwMode="auto">
              <a:xfrm>
                <a:off x="467544" y="1196753"/>
                <a:ext cx="8604447" cy="4608511"/>
              </a:xfrm>
              <a:prstGeom prst="rect">
                <a:avLst/>
              </a:prstGeom>
              <a:blipFill rotWithShape="0">
                <a:blip r:embed="rId3"/>
                <a:stretch>
                  <a:fillRect l="-1701" b="-6085"/>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graphicFrame>
        <p:nvGraphicFramePr>
          <p:cNvPr id="7" name="Object 4"/>
          <p:cNvGraphicFramePr>
            <a:graphicFrameLocks noChangeAspect="1"/>
          </p:cNvGraphicFramePr>
          <p:nvPr>
            <p:extLst>
              <p:ext uri="{D42A27DB-BD31-4B8C-83A1-F6EECF244321}">
                <p14:modId xmlns:p14="http://schemas.microsoft.com/office/powerpoint/2010/main" val="1374420133"/>
              </p:ext>
            </p:extLst>
          </p:nvPr>
        </p:nvGraphicFramePr>
        <p:xfrm>
          <a:off x="4974232" y="1412776"/>
          <a:ext cx="3918248" cy="1008112"/>
        </p:xfrm>
        <a:graphic>
          <a:graphicData uri="http://schemas.openxmlformats.org/presentationml/2006/ole">
            <mc:AlternateContent xmlns:mc="http://schemas.openxmlformats.org/markup-compatibility/2006">
              <mc:Choice xmlns:v="urn:schemas-microsoft-com:vml" Requires="v">
                <p:oleObj name="Equation" r:id="rId4" imgW="1574117" imgH="406224" progId="Equation.DSMT4">
                  <p:embed/>
                </p:oleObj>
              </mc:Choice>
              <mc:Fallback>
                <p:oleObj name="Equation" r:id="rId4" imgW="1574117" imgH="406224"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74232" y="1412776"/>
                        <a:ext cx="3918248" cy="1008112"/>
                      </a:xfrm>
                      <a:prstGeom prst="rect">
                        <a:avLst/>
                      </a:prstGeom>
                      <a:solidFill>
                        <a:schemeClr val="bg1"/>
                      </a:solidFill>
                      <a:ln>
                        <a:noFill/>
                      </a:ln>
                      <a:effectLst/>
                    </p:spPr>
                  </p:pic>
                </p:oleObj>
              </mc:Fallback>
            </mc:AlternateContent>
          </a:graphicData>
        </a:graphic>
      </p:graphicFrame>
      <p:graphicFrame>
        <p:nvGraphicFramePr>
          <p:cNvPr id="8" name="Object 5"/>
          <p:cNvGraphicFramePr>
            <a:graphicFrameLocks noChangeAspect="1"/>
          </p:cNvGraphicFramePr>
          <p:nvPr/>
        </p:nvGraphicFramePr>
        <p:xfrm>
          <a:off x="4965700" y="3957638"/>
          <a:ext cx="3627438" cy="2159000"/>
        </p:xfrm>
        <a:graphic>
          <a:graphicData uri="http://schemas.openxmlformats.org/presentationml/2006/ole">
            <mc:AlternateContent xmlns:mc="http://schemas.openxmlformats.org/markup-compatibility/2006">
              <mc:Choice xmlns:v="urn:schemas-microsoft-com:vml" Requires="v">
                <p:oleObj name="Microsoft Drawing" r:id="rId6" imgW="1511300" imgH="863600" progId="MSDraw">
                  <p:embed/>
                </p:oleObj>
              </mc:Choice>
              <mc:Fallback>
                <p:oleObj name="Microsoft Drawing" r:id="rId6" imgW="1511300" imgH="863600" progId="MSDraw">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t="-4169"/>
                      <a:stretch>
                        <a:fillRect/>
                      </a:stretch>
                    </p:blipFill>
                    <p:spPr bwMode="auto">
                      <a:xfrm>
                        <a:off x="4965700" y="3957638"/>
                        <a:ext cx="3627438" cy="2159000"/>
                      </a:xfrm>
                      <a:prstGeom prst="rect">
                        <a:avLst/>
                      </a:prstGeom>
                      <a:solidFill>
                        <a:srgbClr val="FFFF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633558498"/>
      </p:ext>
    </p:extLst>
  </p:cSld>
  <p:clrMapOvr>
    <a:masterClrMapping/>
  </p:clrMapOvr>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323850" y="188913"/>
            <a:ext cx="7704534" cy="836612"/>
          </a:xfrm>
        </p:spPr>
        <p:txBody>
          <a:bodyPr/>
          <a:lstStyle/>
          <a:p>
            <a:pPr eaLnBrk="1" hangingPunct="1"/>
            <a:r>
              <a:rPr lang="zh-CN" altLang="en-US" sz="4400" dirty="0">
                <a:ea typeface="微软雅黑" pitchFamily="34" charset="-122"/>
              </a:rPr>
              <a:t>频域增强</a:t>
            </a:r>
            <a:r>
              <a:rPr lang="en-US" altLang="zh-CN" sz="4400" dirty="0">
                <a:ea typeface="微软雅黑" pitchFamily="34" charset="-122"/>
              </a:rPr>
              <a:t>—</a:t>
            </a:r>
            <a:r>
              <a:rPr lang="zh-CN" altLang="en-US" sz="3600" dirty="0">
                <a:ea typeface="微软雅黑" pitchFamily="34" charset="-122"/>
              </a:rPr>
              <a:t>低通滤波</a:t>
            </a:r>
          </a:p>
        </p:txBody>
      </p:sp>
      <p:sp>
        <p:nvSpPr>
          <p:cNvPr id="6" name="Text Box 3"/>
          <p:cNvSpPr txBox="1">
            <a:spLocks noChangeArrowheads="1"/>
          </p:cNvSpPr>
          <p:nvPr/>
        </p:nvSpPr>
        <p:spPr bwMode="auto">
          <a:xfrm>
            <a:off x="467544" y="1196753"/>
            <a:ext cx="8676456" cy="51125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50000"/>
              </a:spcBef>
              <a:defRPr/>
            </a:pPr>
            <a:endParaRPr lang="zh-CN" altLang="en-US" sz="1600" dirty="0">
              <a:effectLst>
                <a:outerShdw blurRad="38100" dist="38100" dir="2700000" algn="tl">
                  <a:srgbClr val="000000"/>
                </a:outerShdw>
              </a:effectLst>
              <a:latin typeface="Lucida Sans" pitchFamily="34" charset="0"/>
              <a:sym typeface="Wingdings" panose="05000000000000000000" pitchFamily="2" charset="2"/>
            </a:endParaRPr>
          </a:p>
          <a:p>
            <a:pPr>
              <a:defRPr/>
            </a:pPr>
            <a:r>
              <a:rPr lang="zh-CN" altLang="en-US" sz="3000" b="1" dirty="0">
                <a:solidFill>
                  <a:srgbClr val="033BED"/>
                </a:solidFill>
                <a:latin typeface="微软雅黑" panose="020B0503020204020204" pitchFamily="34" charset="-122"/>
                <a:ea typeface="微软雅黑" panose="020B0503020204020204" pitchFamily="34" charset="-122"/>
              </a:rPr>
              <a:t>巴特沃斯低通滤波器</a:t>
            </a:r>
            <a:endParaRPr lang="en-US" altLang="zh-CN" sz="3000" b="1" dirty="0">
              <a:solidFill>
                <a:srgbClr val="033BED"/>
              </a:solidFill>
              <a:latin typeface="微软雅黑" panose="020B0503020204020204" pitchFamily="34" charset="-122"/>
              <a:ea typeface="微软雅黑" panose="020B0503020204020204" pitchFamily="34" charset="-122"/>
            </a:endParaRPr>
          </a:p>
          <a:p>
            <a:pPr>
              <a:defRPr/>
            </a:pPr>
            <a:endParaRPr lang="en-US" altLang="zh-CN" sz="2000" b="1" dirty="0">
              <a:solidFill>
                <a:srgbClr val="033BED"/>
              </a:solidFill>
              <a:latin typeface="微软雅黑" panose="020B0503020204020204" pitchFamily="34" charset="-122"/>
              <a:ea typeface="微软雅黑" panose="020B0503020204020204" pitchFamily="34" charset="-122"/>
            </a:endParaRPr>
          </a:p>
          <a:p>
            <a:pPr marL="457200" indent="-457200">
              <a:lnSpc>
                <a:spcPct val="125000"/>
              </a:lnSpc>
              <a:spcBef>
                <a:spcPct val="30000"/>
              </a:spcBef>
              <a:buFont typeface="Arial" panose="020B0604020202020204" pitchFamily="34" charset="0"/>
              <a:buChar char="•"/>
              <a:defRPr/>
            </a:pPr>
            <a:r>
              <a:rPr lang="zh-CN" altLang="en-US" sz="2600" b="1" dirty="0">
                <a:latin typeface="微软雅黑" panose="020B0503020204020204" pitchFamily="34" charset="-122"/>
                <a:ea typeface="微软雅黑" panose="020B0503020204020204" pitchFamily="34" charset="-122"/>
              </a:rPr>
              <a:t>该滤波器与理想低通滤波器不同，它的通带与阻带之间</a:t>
            </a:r>
            <a:r>
              <a:rPr lang="zh-CN" altLang="en-US" sz="2600" b="1" dirty="0">
                <a:solidFill>
                  <a:srgbClr val="FF0000"/>
                </a:solidFill>
                <a:latin typeface="微软雅黑" panose="020B0503020204020204" pitchFamily="34" charset="-122"/>
                <a:ea typeface="微软雅黑" panose="020B0503020204020204" pitchFamily="34" charset="-122"/>
              </a:rPr>
              <a:t>没有明显的不连续性</a:t>
            </a:r>
            <a:r>
              <a:rPr lang="zh-CN" altLang="en-US" sz="2600" b="1" dirty="0">
                <a:latin typeface="微软雅黑" panose="020B0503020204020204" pitchFamily="34" charset="-122"/>
                <a:ea typeface="微软雅黑" panose="020B0503020204020204" pitchFamily="34" charset="-122"/>
              </a:rPr>
              <a:t>，因此在抑制噪声的同时，图像边缘的模糊程度大大减小，没有振铃效应产生。</a:t>
            </a:r>
            <a:endParaRPr lang="en-US" altLang="zh-CN" sz="2600" b="1" dirty="0">
              <a:latin typeface="微软雅黑" panose="020B0503020204020204" pitchFamily="34" charset="-122"/>
              <a:ea typeface="微软雅黑" panose="020B0503020204020204" pitchFamily="34" charset="-122"/>
            </a:endParaRPr>
          </a:p>
          <a:p>
            <a:pPr marL="457200" indent="-457200">
              <a:lnSpc>
                <a:spcPct val="125000"/>
              </a:lnSpc>
              <a:spcBef>
                <a:spcPct val="30000"/>
              </a:spcBef>
              <a:buFont typeface="Arial" panose="020B0604020202020204" pitchFamily="34" charset="0"/>
              <a:buChar char="•"/>
              <a:defRPr/>
            </a:pPr>
            <a:endParaRPr lang="zh-CN" altLang="en-US" sz="2000" b="1" dirty="0">
              <a:latin typeface="微软雅黑" panose="020B0503020204020204" pitchFamily="34" charset="-122"/>
              <a:ea typeface="微软雅黑" panose="020B0503020204020204" pitchFamily="34" charset="-122"/>
            </a:endParaRPr>
          </a:p>
          <a:p>
            <a:pPr marL="457200" indent="-457200">
              <a:lnSpc>
                <a:spcPct val="125000"/>
              </a:lnSpc>
              <a:spcBef>
                <a:spcPct val="30000"/>
              </a:spcBef>
              <a:buFont typeface="Arial" panose="020B0604020202020204" pitchFamily="34" charset="0"/>
              <a:buChar char="•"/>
              <a:defRPr/>
            </a:pPr>
            <a:r>
              <a:rPr lang="zh-CN" altLang="en-US" sz="2600" b="1" dirty="0">
                <a:latin typeface="微软雅黑" panose="020B0503020204020204" pitchFamily="34" charset="-122"/>
                <a:ea typeface="微软雅黑" panose="020B0503020204020204" pitchFamily="34" charset="-122"/>
              </a:rPr>
              <a:t>尾部含有较多的</a:t>
            </a:r>
            <a:r>
              <a:rPr lang="zh-CN" altLang="en-US" sz="2600" b="1" dirty="0">
                <a:solidFill>
                  <a:srgbClr val="FF0000"/>
                </a:solidFill>
                <a:latin typeface="微软雅黑" panose="020B0503020204020204" pitchFamily="34" charset="-122"/>
                <a:ea typeface="微软雅黑" panose="020B0503020204020204" pitchFamily="34" charset="-122"/>
              </a:rPr>
              <a:t>高频成分</a:t>
            </a:r>
            <a:r>
              <a:rPr lang="zh-CN" altLang="en-US" sz="2600" b="1" dirty="0">
                <a:latin typeface="微软雅黑" panose="020B0503020204020204" pitchFamily="34" charset="-122"/>
                <a:ea typeface="微软雅黑" panose="020B0503020204020204" pitchFamily="34" charset="-122"/>
              </a:rPr>
              <a:t>，对噪声的平滑效果不如理想低通滤波器。</a:t>
            </a:r>
          </a:p>
          <a:p>
            <a:pPr>
              <a:lnSpc>
                <a:spcPct val="125000"/>
              </a:lnSpc>
              <a:spcBef>
                <a:spcPct val="30000"/>
              </a:spcBef>
              <a:defRPr/>
            </a:pPr>
            <a:endParaRPr lang="zh-CN" altLang="zh-CN" sz="26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89254401"/>
      </p:ext>
    </p:extLst>
  </p:cSld>
  <p:clrMapOvr>
    <a:masterClrMapping/>
  </p:clrMapOvr>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323850" y="188913"/>
            <a:ext cx="7704534" cy="836612"/>
          </a:xfrm>
        </p:spPr>
        <p:txBody>
          <a:bodyPr/>
          <a:lstStyle/>
          <a:p>
            <a:pPr eaLnBrk="1" hangingPunct="1"/>
            <a:r>
              <a:rPr lang="zh-CN" altLang="en-US" sz="4400" dirty="0">
                <a:ea typeface="微软雅黑" pitchFamily="34" charset="-122"/>
              </a:rPr>
              <a:t>频域增强</a:t>
            </a:r>
            <a:r>
              <a:rPr lang="en-US" altLang="zh-CN" sz="4400" dirty="0">
                <a:ea typeface="微软雅黑" pitchFamily="34" charset="-122"/>
              </a:rPr>
              <a:t>—</a:t>
            </a:r>
            <a:r>
              <a:rPr lang="zh-CN" altLang="en-US" sz="3600" dirty="0">
                <a:ea typeface="微软雅黑" pitchFamily="34" charset="-122"/>
              </a:rPr>
              <a:t>低通滤波</a:t>
            </a:r>
          </a:p>
        </p:txBody>
      </p:sp>
      <p:sp>
        <p:nvSpPr>
          <p:cNvPr id="4" name="Rectangle 2"/>
          <p:cNvSpPr>
            <a:spLocks noChangeArrowheads="1"/>
          </p:cNvSpPr>
          <p:nvPr/>
        </p:nvSpPr>
        <p:spPr bwMode="auto">
          <a:xfrm>
            <a:off x="3589338" y="3333750"/>
            <a:ext cx="186461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2200" b="1" dirty="0">
                <a:latin typeface="微软雅黑" panose="020B0503020204020204" pitchFamily="34" charset="-122"/>
                <a:ea typeface="微软雅黑" panose="020B0503020204020204" pitchFamily="34" charset="-122"/>
              </a:rPr>
              <a:t> (a) </a:t>
            </a:r>
            <a:r>
              <a:rPr lang="zh-CN" altLang="en-US" sz="2200" b="1" dirty="0">
                <a:latin typeface="微软雅黑" panose="020B0503020204020204" pitchFamily="34" charset="-122"/>
                <a:ea typeface="微软雅黑" panose="020B0503020204020204" pitchFamily="34" charset="-122"/>
              </a:rPr>
              <a:t>原始图像</a:t>
            </a:r>
          </a:p>
        </p:txBody>
      </p:sp>
      <p:sp>
        <p:nvSpPr>
          <p:cNvPr id="5" name="Rectangle 7"/>
          <p:cNvSpPr>
            <a:spLocks noChangeArrowheads="1"/>
          </p:cNvSpPr>
          <p:nvPr/>
        </p:nvSpPr>
        <p:spPr bwMode="auto">
          <a:xfrm>
            <a:off x="971600" y="5877272"/>
            <a:ext cx="164820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1800" b="1" dirty="0">
                <a:latin typeface="Times New Roman" panose="02020603050405020304" pitchFamily="18" charset="0"/>
              </a:rPr>
              <a:t> </a:t>
            </a:r>
            <a:r>
              <a:rPr lang="en-US" altLang="zh-CN" sz="2200" b="1" dirty="0">
                <a:latin typeface="微软雅黑" panose="020B0503020204020204" pitchFamily="34" charset="-122"/>
                <a:ea typeface="微软雅黑" panose="020B0503020204020204" pitchFamily="34" charset="-122"/>
              </a:rPr>
              <a:t>(b) </a:t>
            </a:r>
            <a:r>
              <a:rPr lang="zh-CN" altLang="en-US" sz="2200" b="1" dirty="0">
                <a:latin typeface="微软雅黑" panose="020B0503020204020204" pitchFamily="34" charset="-122"/>
                <a:ea typeface="微软雅黑" panose="020B0503020204020204" pitchFamily="34" charset="-122"/>
              </a:rPr>
              <a:t>半径</a:t>
            </a:r>
            <a:r>
              <a:rPr lang="en-US" altLang="zh-CN" sz="2200" b="1" dirty="0">
                <a:latin typeface="微软雅黑" panose="020B0503020204020204" pitchFamily="34" charset="-122"/>
                <a:ea typeface="微软雅黑" panose="020B0503020204020204" pitchFamily="34" charset="-122"/>
              </a:rPr>
              <a:t>15</a:t>
            </a:r>
          </a:p>
        </p:txBody>
      </p:sp>
      <p:sp>
        <p:nvSpPr>
          <p:cNvPr id="7" name="Rectangle 8"/>
          <p:cNvSpPr>
            <a:spLocks noChangeArrowheads="1"/>
          </p:cNvSpPr>
          <p:nvPr/>
        </p:nvSpPr>
        <p:spPr bwMode="auto">
          <a:xfrm>
            <a:off x="3563888" y="5950441"/>
            <a:ext cx="1673856"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2200" b="1" dirty="0">
                <a:latin typeface="微软雅黑" panose="020B0503020204020204" pitchFamily="34" charset="-122"/>
                <a:ea typeface="微软雅黑" panose="020B0503020204020204" pitchFamily="34" charset="-122"/>
              </a:rPr>
              <a:t> (b) </a:t>
            </a:r>
            <a:r>
              <a:rPr lang="zh-CN" altLang="en-US" sz="2200" b="1" dirty="0">
                <a:latin typeface="微软雅黑" panose="020B0503020204020204" pitchFamily="34" charset="-122"/>
                <a:ea typeface="微软雅黑" panose="020B0503020204020204" pitchFamily="34" charset="-122"/>
              </a:rPr>
              <a:t>半径</a:t>
            </a:r>
            <a:r>
              <a:rPr lang="en-US" altLang="zh-CN" sz="2200" b="1" dirty="0">
                <a:latin typeface="微软雅黑" panose="020B0503020204020204" pitchFamily="34" charset="-122"/>
                <a:ea typeface="微软雅黑" panose="020B0503020204020204" pitchFamily="34" charset="-122"/>
              </a:rPr>
              <a:t>30</a:t>
            </a:r>
          </a:p>
        </p:txBody>
      </p:sp>
      <p:sp>
        <p:nvSpPr>
          <p:cNvPr id="8" name="Rectangle 9"/>
          <p:cNvSpPr>
            <a:spLocks noChangeArrowheads="1"/>
          </p:cNvSpPr>
          <p:nvPr/>
        </p:nvSpPr>
        <p:spPr bwMode="auto">
          <a:xfrm>
            <a:off x="6164152" y="5950441"/>
            <a:ext cx="164820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1800" b="1" dirty="0">
                <a:latin typeface="Times New Roman" panose="02020603050405020304" pitchFamily="18" charset="0"/>
              </a:rPr>
              <a:t> </a:t>
            </a:r>
            <a:r>
              <a:rPr lang="en-US" altLang="zh-CN" sz="2200" b="1" dirty="0">
                <a:latin typeface="微软雅黑" panose="020B0503020204020204" pitchFamily="34" charset="-122"/>
                <a:ea typeface="微软雅黑" panose="020B0503020204020204" pitchFamily="34" charset="-122"/>
              </a:rPr>
              <a:t>(b) </a:t>
            </a:r>
            <a:r>
              <a:rPr lang="zh-CN" altLang="en-US" sz="2200" b="1" dirty="0">
                <a:latin typeface="微软雅黑" panose="020B0503020204020204" pitchFamily="34" charset="-122"/>
                <a:ea typeface="微软雅黑" panose="020B0503020204020204" pitchFamily="34" charset="-122"/>
              </a:rPr>
              <a:t>半径</a:t>
            </a:r>
            <a:r>
              <a:rPr lang="en-US" altLang="zh-CN" sz="2200" b="1" dirty="0">
                <a:latin typeface="微软雅黑" panose="020B0503020204020204" pitchFamily="34" charset="-122"/>
                <a:ea typeface="微软雅黑" panose="020B0503020204020204" pitchFamily="34" charset="-122"/>
              </a:rPr>
              <a:t>80</a:t>
            </a:r>
          </a:p>
        </p:txBody>
      </p:sp>
      <p:pic>
        <p:nvPicPr>
          <p:cNvPr id="9" name="Picture 1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91880" y="1325563"/>
            <a:ext cx="2095500" cy="199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1213" y="3916363"/>
            <a:ext cx="2057400" cy="196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03600" y="3916363"/>
            <a:ext cx="2057400" cy="199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65825" y="3916363"/>
            <a:ext cx="2076450" cy="199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89450063"/>
      </p:ext>
    </p:extLst>
  </p:cSld>
  <p:clrMapOvr>
    <a:masterClrMapping/>
  </p:clrMapOvr>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323850" y="188913"/>
            <a:ext cx="7704534" cy="836612"/>
          </a:xfrm>
        </p:spPr>
        <p:txBody>
          <a:bodyPr/>
          <a:lstStyle/>
          <a:p>
            <a:pPr eaLnBrk="1" hangingPunct="1"/>
            <a:r>
              <a:rPr lang="zh-CN" altLang="en-US" sz="4400" dirty="0">
                <a:ea typeface="微软雅黑" pitchFamily="34" charset="-122"/>
              </a:rPr>
              <a:t>频域增强</a:t>
            </a:r>
            <a:r>
              <a:rPr lang="en-US" altLang="zh-CN" sz="4400" dirty="0">
                <a:ea typeface="微软雅黑" pitchFamily="34" charset="-122"/>
              </a:rPr>
              <a:t>—</a:t>
            </a:r>
            <a:r>
              <a:rPr lang="zh-CN" altLang="en-US" sz="3600" dirty="0">
                <a:ea typeface="微软雅黑" pitchFamily="34" charset="-122"/>
              </a:rPr>
              <a:t>低通滤波</a:t>
            </a:r>
          </a:p>
        </p:txBody>
      </p:sp>
      <p:sp>
        <p:nvSpPr>
          <p:cNvPr id="6" name="Text Box 3"/>
          <p:cNvSpPr txBox="1">
            <a:spLocks noChangeArrowheads="1"/>
          </p:cNvSpPr>
          <p:nvPr/>
        </p:nvSpPr>
        <p:spPr bwMode="auto">
          <a:xfrm>
            <a:off x="467544" y="1196753"/>
            <a:ext cx="8676456" cy="8640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50000"/>
              </a:spcBef>
              <a:defRPr/>
            </a:pPr>
            <a:endParaRPr lang="zh-CN" altLang="en-US" sz="1600" dirty="0">
              <a:effectLst>
                <a:outerShdw blurRad="38100" dist="38100" dir="2700000" algn="tl">
                  <a:srgbClr val="000000"/>
                </a:outerShdw>
              </a:effectLst>
              <a:latin typeface="Lucida Sans" pitchFamily="34" charset="0"/>
              <a:sym typeface="Wingdings" panose="05000000000000000000" pitchFamily="2" charset="2"/>
            </a:endParaRPr>
          </a:p>
          <a:p>
            <a:pPr>
              <a:defRPr/>
            </a:pPr>
            <a:r>
              <a:rPr lang="zh-CN" altLang="en-US" sz="3000" b="1" dirty="0">
                <a:solidFill>
                  <a:srgbClr val="033BED"/>
                </a:solidFill>
                <a:latin typeface="微软雅黑" panose="020B0503020204020204" pitchFamily="34" charset="-122"/>
                <a:ea typeface="微软雅黑" panose="020B0503020204020204" pitchFamily="34" charset="-122"/>
              </a:rPr>
              <a:t>其他低通滤波器</a:t>
            </a:r>
            <a:endParaRPr lang="en-US" altLang="zh-CN" sz="3000" b="1" dirty="0">
              <a:solidFill>
                <a:srgbClr val="033BED"/>
              </a:solidFill>
              <a:latin typeface="微软雅黑" panose="020B0503020204020204" pitchFamily="34" charset="-122"/>
              <a:ea typeface="微软雅黑" panose="020B0503020204020204" pitchFamily="34" charset="-122"/>
            </a:endParaRPr>
          </a:p>
          <a:p>
            <a:pPr>
              <a:defRPr/>
            </a:pPr>
            <a:endParaRPr lang="en-US" altLang="zh-CN" sz="2000" b="1" dirty="0">
              <a:solidFill>
                <a:srgbClr val="033BED"/>
              </a:solidFill>
              <a:latin typeface="微软雅黑" panose="020B0503020204020204" pitchFamily="34" charset="-122"/>
              <a:ea typeface="微软雅黑" panose="020B0503020204020204" pitchFamily="34" charset="-122"/>
            </a:endParaRPr>
          </a:p>
          <a:p>
            <a:pPr>
              <a:lnSpc>
                <a:spcPct val="125000"/>
              </a:lnSpc>
              <a:spcBef>
                <a:spcPct val="30000"/>
              </a:spcBef>
              <a:defRPr/>
            </a:pPr>
            <a:endParaRPr lang="zh-CN" altLang="zh-CN" sz="2600" b="1" dirty="0">
              <a:latin typeface="微软雅黑" panose="020B0503020204020204" pitchFamily="34" charset="-122"/>
              <a:ea typeface="微软雅黑" panose="020B0503020204020204" pitchFamily="34" charset="-122"/>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3642718509"/>
              </p:ext>
            </p:extLst>
          </p:nvPr>
        </p:nvGraphicFramePr>
        <p:xfrm>
          <a:off x="12824" y="2924944"/>
          <a:ext cx="4775200" cy="1600200"/>
        </p:xfrm>
        <a:graphic>
          <a:graphicData uri="http://schemas.openxmlformats.org/presentationml/2006/ole">
            <mc:AlternateContent xmlns:mc="http://schemas.openxmlformats.org/markup-compatibility/2006">
              <mc:Choice xmlns:v="urn:schemas-microsoft-com:vml" Requires="v">
                <p:oleObj name="Equation" r:id="rId2" imgW="4775040" imgH="1600200" progId="Equation.DSMT4">
                  <p:embed/>
                </p:oleObj>
              </mc:Choice>
              <mc:Fallback>
                <p:oleObj name="Equation" r:id="rId2" imgW="4775040" imgH="1600200" progId="Equation.DSMT4">
                  <p:embed/>
                  <p:pic>
                    <p:nvPicPr>
                      <p:cNvPr id="0" name=""/>
                      <p:cNvPicPr/>
                      <p:nvPr/>
                    </p:nvPicPr>
                    <p:blipFill>
                      <a:blip r:embed="rId3"/>
                      <a:stretch>
                        <a:fillRect/>
                      </a:stretch>
                    </p:blipFill>
                    <p:spPr>
                      <a:xfrm>
                        <a:off x="12824" y="2924944"/>
                        <a:ext cx="4775200" cy="1600200"/>
                      </a:xfrm>
                      <a:prstGeom prst="rect">
                        <a:avLst/>
                      </a:prstGeom>
                    </p:spPr>
                  </p:pic>
                </p:oleObj>
              </mc:Fallback>
            </mc:AlternateContent>
          </a:graphicData>
        </a:graphic>
      </p:graphicFrame>
      <p:pic>
        <p:nvPicPr>
          <p:cNvPr id="5" name="Picture 3"/>
          <p:cNvPicPr>
            <a:picLocks noGrp="1" noChangeAspect="1" noChangeArrowheads="1"/>
          </p:cNvPicPr>
          <p:nvPr>
            <p:ph sz="quarter" idx="1"/>
          </p:nvPr>
        </p:nvPicPr>
        <p:blipFill>
          <a:blip r:embed="rId4">
            <a:extLst>
              <a:ext uri="{28A0092B-C50C-407E-A947-70E740481C1C}">
                <a14:useLocalDpi xmlns:a14="http://schemas.microsoft.com/office/drawing/2010/main" val="0"/>
              </a:ext>
            </a:extLst>
          </a:blip>
          <a:srcRect/>
          <a:stretch>
            <a:fillRect/>
          </a:stretch>
        </p:blipFill>
        <p:spPr bwMode="auto">
          <a:xfrm>
            <a:off x="300608" y="4676477"/>
            <a:ext cx="4038600" cy="1920875"/>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矩形 2"/>
          <p:cNvSpPr/>
          <p:nvPr/>
        </p:nvSpPr>
        <p:spPr>
          <a:xfrm>
            <a:off x="1597000" y="2273804"/>
            <a:ext cx="1010213" cy="523220"/>
          </a:xfrm>
          <a:prstGeom prst="rect">
            <a:avLst/>
          </a:prstGeom>
        </p:spPr>
        <p:txBody>
          <a:bodyPr wrap="none">
            <a:spAutoFit/>
          </a:bodyPr>
          <a:lstStyle/>
          <a:p>
            <a:r>
              <a:rPr lang="zh-CN" altLang="en-US" sz="2800" b="1" dirty="0">
                <a:latin typeface="微软雅黑" panose="020B0503020204020204" pitchFamily="34" charset="-122"/>
                <a:ea typeface="微软雅黑" panose="020B0503020204020204" pitchFamily="34" charset="-122"/>
              </a:rPr>
              <a:t>梯 形</a:t>
            </a:r>
            <a:endParaRPr lang="zh-CN" altLang="en-US" sz="2800" dirty="0"/>
          </a:p>
        </p:txBody>
      </p:sp>
      <p:sp>
        <p:nvSpPr>
          <p:cNvPr id="7" name="矩形 6"/>
          <p:cNvSpPr/>
          <p:nvPr/>
        </p:nvSpPr>
        <p:spPr>
          <a:xfrm>
            <a:off x="6444208" y="2273804"/>
            <a:ext cx="1010213" cy="523220"/>
          </a:xfrm>
          <a:prstGeom prst="rect">
            <a:avLst/>
          </a:prstGeom>
        </p:spPr>
        <p:txBody>
          <a:bodyPr wrap="none">
            <a:spAutoFit/>
          </a:bodyPr>
          <a:lstStyle/>
          <a:p>
            <a:r>
              <a:rPr lang="zh-CN" altLang="en-US" sz="2800" b="1" dirty="0">
                <a:latin typeface="微软雅黑" panose="020B0503020204020204" pitchFamily="34" charset="-122"/>
                <a:ea typeface="微软雅黑" panose="020B0503020204020204" pitchFamily="34" charset="-122"/>
              </a:rPr>
              <a:t>指 数</a:t>
            </a:r>
            <a:endParaRPr lang="zh-CN" altLang="en-US" sz="2800" dirty="0"/>
          </a:p>
        </p:txBody>
      </p:sp>
      <p:graphicFrame>
        <p:nvGraphicFramePr>
          <p:cNvPr id="4" name="对象 3"/>
          <p:cNvGraphicFramePr>
            <a:graphicFrameLocks noChangeAspect="1"/>
          </p:cNvGraphicFramePr>
          <p:nvPr>
            <p:extLst>
              <p:ext uri="{D42A27DB-BD31-4B8C-83A1-F6EECF244321}">
                <p14:modId xmlns:p14="http://schemas.microsoft.com/office/powerpoint/2010/main" val="1044108608"/>
              </p:ext>
            </p:extLst>
          </p:nvPr>
        </p:nvGraphicFramePr>
        <p:xfrm>
          <a:off x="5292080" y="3426594"/>
          <a:ext cx="3657600" cy="596900"/>
        </p:xfrm>
        <a:graphic>
          <a:graphicData uri="http://schemas.openxmlformats.org/presentationml/2006/ole">
            <mc:AlternateContent xmlns:mc="http://schemas.openxmlformats.org/markup-compatibility/2006">
              <mc:Choice xmlns:v="urn:schemas-microsoft-com:vml" Requires="v">
                <p:oleObj name="Equation" r:id="rId5" imgW="3657600" imgH="596880" progId="Equation.DSMT4">
                  <p:embed/>
                </p:oleObj>
              </mc:Choice>
              <mc:Fallback>
                <p:oleObj name="Equation" r:id="rId5" imgW="3657600" imgH="596880" progId="Equation.DSMT4">
                  <p:embed/>
                  <p:pic>
                    <p:nvPicPr>
                      <p:cNvPr id="0" name=""/>
                      <p:cNvPicPr/>
                      <p:nvPr/>
                    </p:nvPicPr>
                    <p:blipFill>
                      <a:blip r:embed="rId6"/>
                      <a:stretch>
                        <a:fillRect/>
                      </a:stretch>
                    </p:blipFill>
                    <p:spPr>
                      <a:xfrm>
                        <a:off x="5292080" y="3426594"/>
                        <a:ext cx="3657600" cy="596900"/>
                      </a:xfrm>
                      <a:prstGeom prst="rect">
                        <a:avLst/>
                      </a:prstGeom>
                    </p:spPr>
                  </p:pic>
                </p:oleObj>
              </mc:Fallback>
            </mc:AlternateContent>
          </a:graphicData>
        </a:graphic>
      </p:graphicFrame>
      <p:pic>
        <p:nvPicPr>
          <p:cNvPr id="9" name="Picture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27546" y="4647634"/>
            <a:ext cx="4038600" cy="2108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35322512"/>
      </p:ext>
    </p:extLst>
  </p:cSld>
  <p:clrMapOvr>
    <a:masterClrMapping/>
  </p:clrMapOvr>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323850" y="188913"/>
            <a:ext cx="7704534" cy="836612"/>
          </a:xfrm>
        </p:spPr>
        <p:txBody>
          <a:bodyPr/>
          <a:lstStyle/>
          <a:p>
            <a:pPr eaLnBrk="1" hangingPunct="1"/>
            <a:r>
              <a:rPr lang="zh-CN" altLang="en-US" sz="4400" dirty="0">
                <a:ea typeface="微软雅黑" pitchFamily="34" charset="-122"/>
              </a:rPr>
              <a:t>频域增强</a:t>
            </a:r>
            <a:r>
              <a:rPr lang="en-US" altLang="zh-CN" sz="4400" dirty="0">
                <a:ea typeface="微软雅黑" pitchFamily="34" charset="-122"/>
              </a:rPr>
              <a:t>—</a:t>
            </a:r>
            <a:r>
              <a:rPr lang="zh-CN" altLang="en-US" sz="3600" dirty="0">
                <a:ea typeface="微软雅黑" pitchFamily="34" charset="-122"/>
              </a:rPr>
              <a:t>高通滤波</a:t>
            </a:r>
          </a:p>
        </p:txBody>
      </p:sp>
      <p:sp>
        <p:nvSpPr>
          <p:cNvPr id="6" name="Text Box 3"/>
          <p:cNvSpPr txBox="1">
            <a:spLocks noChangeArrowheads="1"/>
          </p:cNvSpPr>
          <p:nvPr/>
        </p:nvSpPr>
        <p:spPr bwMode="auto">
          <a:xfrm>
            <a:off x="467544" y="1196753"/>
            <a:ext cx="8676456" cy="41044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50000"/>
              </a:spcBef>
              <a:defRPr/>
            </a:pPr>
            <a:endParaRPr lang="zh-CN" altLang="en-US" sz="1600" dirty="0">
              <a:effectLst>
                <a:outerShdw blurRad="38100" dist="38100" dir="2700000" algn="tl">
                  <a:srgbClr val="000000"/>
                </a:outerShdw>
              </a:effectLst>
              <a:latin typeface="Lucida Sans" pitchFamily="34" charset="0"/>
              <a:sym typeface="Wingdings" panose="05000000000000000000" pitchFamily="2" charset="2"/>
            </a:endParaRPr>
          </a:p>
          <a:p>
            <a:pPr>
              <a:defRPr/>
            </a:pPr>
            <a:r>
              <a:rPr lang="zh-CN" altLang="en-US" sz="3000" b="1" dirty="0">
                <a:solidFill>
                  <a:srgbClr val="033BED"/>
                </a:solidFill>
                <a:latin typeface="微软雅黑" panose="020B0503020204020204" pitchFamily="34" charset="-122"/>
                <a:ea typeface="微软雅黑" panose="020B0503020204020204" pitchFamily="34" charset="-122"/>
              </a:rPr>
              <a:t>理想高通滤波器</a:t>
            </a:r>
            <a:endParaRPr lang="en-US" altLang="zh-CN" sz="3000" b="1" dirty="0">
              <a:solidFill>
                <a:srgbClr val="033BED"/>
              </a:solidFill>
              <a:latin typeface="微软雅黑" panose="020B0503020204020204" pitchFamily="34" charset="-122"/>
              <a:ea typeface="微软雅黑" panose="020B0503020204020204" pitchFamily="34" charset="-122"/>
            </a:endParaRPr>
          </a:p>
          <a:p>
            <a:pPr>
              <a:defRPr/>
            </a:pPr>
            <a:endParaRPr lang="en-US" altLang="zh-CN" sz="3000" b="1" dirty="0">
              <a:solidFill>
                <a:srgbClr val="033BED"/>
              </a:solidFill>
              <a:latin typeface="微软雅黑" panose="020B0503020204020204" pitchFamily="34" charset="-122"/>
              <a:ea typeface="微软雅黑" panose="020B0503020204020204" pitchFamily="34" charset="-122"/>
            </a:endParaRPr>
          </a:p>
          <a:p>
            <a:pPr indent="457200">
              <a:defRPr/>
            </a:pPr>
            <a:r>
              <a:rPr lang="zh-CN" altLang="en-US" sz="2700" b="1" dirty="0">
                <a:latin typeface="微软雅黑" panose="020B0503020204020204" pitchFamily="34" charset="-122"/>
                <a:ea typeface="微软雅黑" panose="020B0503020204020204" pitchFamily="34" charset="-122"/>
              </a:rPr>
              <a:t>形状与低通滤波器的形状正好相反</a:t>
            </a:r>
            <a:endParaRPr lang="en-US" altLang="zh-CN" sz="2700" b="1" dirty="0">
              <a:latin typeface="微软雅黑" panose="020B0503020204020204" pitchFamily="34" charset="-122"/>
              <a:ea typeface="微软雅黑" panose="020B0503020204020204" pitchFamily="34" charset="-122"/>
            </a:endParaRPr>
          </a:p>
          <a:p>
            <a:pPr>
              <a:defRPr/>
            </a:pPr>
            <a:endParaRPr lang="en-US" altLang="zh-CN" sz="2000" b="1" dirty="0">
              <a:solidFill>
                <a:srgbClr val="033BED"/>
              </a:solidFill>
              <a:latin typeface="微软雅黑" panose="020B0503020204020204" pitchFamily="34" charset="-122"/>
              <a:ea typeface="微软雅黑" panose="020B0503020204020204" pitchFamily="34" charset="-122"/>
            </a:endParaRPr>
          </a:p>
          <a:p>
            <a:pPr>
              <a:lnSpc>
                <a:spcPct val="125000"/>
              </a:lnSpc>
              <a:spcBef>
                <a:spcPct val="30000"/>
              </a:spcBef>
              <a:defRPr/>
            </a:pPr>
            <a:endParaRPr lang="zh-CN" altLang="zh-CN" sz="2600" b="1" dirty="0">
              <a:latin typeface="微软雅黑" panose="020B0503020204020204" pitchFamily="34" charset="-122"/>
              <a:ea typeface="微软雅黑" panose="020B0503020204020204" pitchFamily="34" charset="-122"/>
            </a:endParaRPr>
          </a:p>
        </p:txBody>
      </p:sp>
      <p:graphicFrame>
        <p:nvGraphicFramePr>
          <p:cNvPr id="10" name="对象 9"/>
          <p:cNvGraphicFramePr>
            <a:graphicFrameLocks noChangeAspect="1"/>
          </p:cNvGraphicFramePr>
          <p:nvPr>
            <p:extLst>
              <p:ext uri="{D42A27DB-BD31-4B8C-83A1-F6EECF244321}">
                <p14:modId xmlns:p14="http://schemas.microsoft.com/office/powerpoint/2010/main" val="3744595910"/>
              </p:ext>
            </p:extLst>
          </p:nvPr>
        </p:nvGraphicFramePr>
        <p:xfrm>
          <a:off x="2330450" y="3192463"/>
          <a:ext cx="4130675" cy="884237"/>
        </p:xfrm>
        <a:graphic>
          <a:graphicData uri="http://schemas.openxmlformats.org/presentationml/2006/ole">
            <mc:AlternateContent xmlns:mc="http://schemas.openxmlformats.org/markup-compatibility/2006">
              <mc:Choice xmlns:v="urn:schemas-microsoft-com:vml" Requires="v">
                <p:oleObj name="Equation" r:id="rId2" imgW="3555720" imgH="761760" progId="Equation.DSMT4">
                  <p:embed/>
                </p:oleObj>
              </mc:Choice>
              <mc:Fallback>
                <p:oleObj name="Equation" r:id="rId2" imgW="3555720" imgH="761760" progId="Equation.DSMT4">
                  <p:embed/>
                  <p:pic>
                    <p:nvPicPr>
                      <p:cNvPr id="0" name=""/>
                      <p:cNvPicPr/>
                      <p:nvPr/>
                    </p:nvPicPr>
                    <p:blipFill>
                      <a:blip r:embed="rId3"/>
                      <a:stretch>
                        <a:fillRect/>
                      </a:stretch>
                    </p:blipFill>
                    <p:spPr>
                      <a:xfrm>
                        <a:off x="2330450" y="3192463"/>
                        <a:ext cx="4130675" cy="884237"/>
                      </a:xfrm>
                      <a:prstGeom prst="rect">
                        <a:avLst/>
                      </a:prstGeom>
                    </p:spPr>
                  </p:pic>
                </p:oleObj>
              </mc:Fallback>
            </mc:AlternateContent>
          </a:graphicData>
        </a:graphic>
      </p:graphicFrame>
      <p:graphicFrame>
        <p:nvGraphicFramePr>
          <p:cNvPr id="12" name="Object 5"/>
          <p:cNvGraphicFramePr>
            <a:graphicFrameLocks noChangeAspect="1"/>
          </p:cNvGraphicFramePr>
          <p:nvPr>
            <p:extLst>
              <p:ext uri="{D42A27DB-BD31-4B8C-83A1-F6EECF244321}">
                <p14:modId xmlns:p14="http://schemas.microsoft.com/office/powerpoint/2010/main" val="2286790211"/>
              </p:ext>
            </p:extLst>
          </p:nvPr>
        </p:nvGraphicFramePr>
        <p:xfrm>
          <a:off x="1438275" y="4436640"/>
          <a:ext cx="2919413" cy="1944688"/>
        </p:xfrm>
        <a:graphic>
          <a:graphicData uri="http://schemas.openxmlformats.org/presentationml/2006/ole">
            <mc:AlternateContent xmlns:mc="http://schemas.openxmlformats.org/markup-compatibility/2006">
              <mc:Choice xmlns:v="urn:schemas-microsoft-com:vml" Requires="v">
                <p:oleObj name="Microsoft Drawing" r:id="rId4" imgW="1519238" imgH="976313" progId="MSDraw">
                  <p:embed/>
                </p:oleObj>
              </mc:Choice>
              <mc:Fallback>
                <p:oleObj name="Microsoft Drawing" r:id="rId4" imgW="1519238" imgH="976313" progId="MSDraw">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t="-3688"/>
                      <a:stretch>
                        <a:fillRect/>
                      </a:stretch>
                    </p:blipFill>
                    <p:spPr bwMode="auto">
                      <a:xfrm>
                        <a:off x="1438275" y="4436640"/>
                        <a:ext cx="2919413" cy="1944688"/>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 name="Object 6"/>
          <p:cNvGraphicFramePr>
            <a:graphicFrameLocks noChangeAspect="1"/>
          </p:cNvGraphicFramePr>
          <p:nvPr>
            <p:extLst>
              <p:ext uri="{D42A27DB-BD31-4B8C-83A1-F6EECF244321}">
                <p14:modId xmlns:p14="http://schemas.microsoft.com/office/powerpoint/2010/main" val="2292880484"/>
              </p:ext>
            </p:extLst>
          </p:nvPr>
        </p:nvGraphicFramePr>
        <p:xfrm>
          <a:off x="5037138" y="4436640"/>
          <a:ext cx="3005137" cy="1944688"/>
        </p:xfrm>
        <a:graphic>
          <a:graphicData uri="http://schemas.openxmlformats.org/presentationml/2006/ole">
            <mc:AlternateContent xmlns:mc="http://schemas.openxmlformats.org/markup-compatibility/2006">
              <mc:Choice xmlns:v="urn:schemas-microsoft-com:vml" Requires="v">
                <p:oleObj name="Microsoft Drawing" r:id="rId6" imgW="1549400" imgH="976313" progId="MSDraw">
                  <p:embed/>
                </p:oleObj>
              </mc:Choice>
              <mc:Fallback>
                <p:oleObj name="Microsoft Drawing" r:id="rId6" imgW="1549400" imgH="976313" progId="MSDraw">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l="-2324" t="-3688" r="-2324" b="-3688"/>
                      <a:stretch>
                        <a:fillRect/>
                      </a:stretch>
                    </p:blipFill>
                    <p:spPr bwMode="auto">
                      <a:xfrm>
                        <a:off x="5037138" y="4436640"/>
                        <a:ext cx="3005137" cy="1944688"/>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855597350"/>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323850" y="188913"/>
            <a:ext cx="7704534" cy="836612"/>
          </a:xfrm>
        </p:spPr>
        <p:txBody>
          <a:bodyPr/>
          <a:lstStyle/>
          <a:p>
            <a:pPr eaLnBrk="1" hangingPunct="1"/>
            <a:r>
              <a:rPr lang="zh-CN" altLang="en-US" sz="4400" dirty="0">
                <a:ea typeface="微软雅黑" pitchFamily="34" charset="-122"/>
              </a:rPr>
              <a:t>空域变换增强</a:t>
            </a:r>
            <a:r>
              <a:rPr lang="en-US" altLang="zh-CN" sz="4400" dirty="0">
                <a:ea typeface="微软雅黑" pitchFamily="34" charset="-122"/>
              </a:rPr>
              <a:t>—</a:t>
            </a:r>
            <a:r>
              <a:rPr lang="zh-CN" altLang="en-US" sz="3500" dirty="0">
                <a:ea typeface="微软雅黑" pitchFamily="34" charset="-122"/>
              </a:rPr>
              <a:t>直接灰度变换</a:t>
            </a:r>
          </a:p>
        </p:txBody>
      </p:sp>
      <p:sp>
        <p:nvSpPr>
          <p:cNvPr id="2" name="矩形 1"/>
          <p:cNvSpPr/>
          <p:nvPr/>
        </p:nvSpPr>
        <p:spPr>
          <a:xfrm>
            <a:off x="323850" y="1196752"/>
            <a:ext cx="2082621" cy="523220"/>
          </a:xfrm>
          <a:prstGeom prst="rect">
            <a:avLst/>
          </a:prstGeom>
        </p:spPr>
        <p:txBody>
          <a:bodyPr wrap="none">
            <a:spAutoFit/>
          </a:bodyPr>
          <a:lstStyle/>
          <a:p>
            <a:pPr marL="457200" indent="-457200">
              <a:buFont typeface="Wingdings" panose="05000000000000000000" pitchFamily="2" charset="2"/>
              <a:buChar char="Ø"/>
            </a:pPr>
            <a:r>
              <a:rPr lang="zh-CN" altLang="en-US" sz="2800" b="1" dirty="0">
                <a:ea typeface="微软雅黑" pitchFamily="34" charset="-122"/>
              </a:rPr>
              <a:t>灰度切分</a:t>
            </a:r>
            <a:endParaRPr lang="zh-CN" altLang="en-US" sz="2800" b="1" dirty="0"/>
          </a:p>
        </p:txBody>
      </p:sp>
      <p:sp>
        <p:nvSpPr>
          <p:cNvPr id="4" name="矩形 3"/>
          <p:cNvSpPr/>
          <p:nvPr/>
        </p:nvSpPr>
        <p:spPr>
          <a:xfrm>
            <a:off x="323850" y="1844824"/>
            <a:ext cx="8820150" cy="1434495"/>
          </a:xfrm>
          <a:prstGeom prst="rect">
            <a:avLst/>
          </a:prstGeom>
        </p:spPr>
        <p:txBody>
          <a:bodyPr wrap="square">
            <a:spAutoFit/>
          </a:bodyPr>
          <a:lstStyle/>
          <a:p>
            <a:pPr>
              <a:lnSpc>
                <a:spcPct val="125000"/>
              </a:lnSpc>
            </a:pPr>
            <a:r>
              <a:rPr lang="zh-CN" altLang="en-US" sz="2400" b="1" dirty="0">
                <a:ea typeface="微软雅黑" pitchFamily="34" charset="-122"/>
              </a:rPr>
              <a:t>直接灰度变换也可借助图像的位面表示进行。对</a:t>
            </a:r>
            <a:r>
              <a:rPr lang="en-US" altLang="zh-CN" sz="2400" b="1" dirty="0">
                <a:ea typeface="微软雅黑" pitchFamily="34" charset="-122"/>
              </a:rPr>
              <a:t>1</a:t>
            </a:r>
            <a:r>
              <a:rPr lang="zh-CN" altLang="en-US" sz="2400" b="1" dirty="0">
                <a:ea typeface="微软雅黑" pitchFamily="34" charset="-122"/>
              </a:rPr>
              <a:t>幅用多个比特表示其灰度值的图像来说，其中的每个比特可看作表示了</a:t>
            </a:r>
            <a:r>
              <a:rPr lang="en-US" altLang="zh-CN" sz="2400" b="1" dirty="0">
                <a:ea typeface="微软雅黑" pitchFamily="34" charset="-122"/>
              </a:rPr>
              <a:t>1</a:t>
            </a:r>
            <a:r>
              <a:rPr lang="zh-CN" altLang="en-US" sz="2400" b="1" dirty="0">
                <a:ea typeface="微软雅黑" pitchFamily="34" charset="-122"/>
              </a:rPr>
              <a:t>个二值的平面，也称位面：</a:t>
            </a:r>
            <a:endParaRPr lang="zh-CN" altLang="en-US" sz="2400" b="1" dirty="0"/>
          </a:p>
        </p:txBody>
      </p:sp>
      <p:pic>
        <p:nvPicPr>
          <p:cNvPr id="12" name="图片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64088" y="3149888"/>
            <a:ext cx="3666522" cy="3628567"/>
          </a:xfrm>
          <a:prstGeom prst="rect">
            <a:avLst/>
          </a:prstGeom>
        </p:spPr>
      </p:pic>
      <p:graphicFrame>
        <p:nvGraphicFramePr>
          <p:cNvPr id="13" name="对象 12"/>
          <p:cNvGraphicFramePr>
            <a:graphicFrameLocks noChangeAspect="1"/>
          </p:cNvGraphicFramePr>
          <p:nvPr>
            <p:extLst>
              <p:ext uri="{D42A27DB-BD31-4B8C-83A1-F6EECF244321}">
                <p14:modId xmlns:p14="http://schemas.microsoft.com/office/powerpoint/2010/main" val="2710635320"/>
              </p:ext>
            </p:extLst>
          </p:nvPr>
        </p:nvGraphicFramePr>
        <p:xfrm>
          <a:off x="251520" y="5309428"/>
          <a:ext cx="3704084" cy="1503948"/>
        </p:xfrm>
        <a:graphic>
          <a:graphicData uri="http://schemas.openxmlformats.org/presentationml/2006/ole">
            <mc:AlternateContent xmlns:mc="http://schemas.openxmlformats.org/markup-compatibility/2006">
              <mc:Choice xmlns:v="urn:schemas-microsoft-com:vml" Requires="v">
                <p:oleObj name="Image" r:id="rId4" imgW="7695000" imgH="3123720" progId="Photoshop.Image.12">
                  <p:embed/>
                </p:oleObj>
              </mc:Choice>
              <mc:Fallback>
                <p:oleObj name="Image" r:id="rId4" imgW="7695000" imgH="3123720" progId="Photoshop.Image.12">
                  <p:embed/>
                  <p:pic>
                    <p:nvPicPr>
                      <p:cNvPr id="0" name=""/>
                      <p:cNvPicPr/>
                      <p:nvPr/>
                    </p:nvPicPr>
                    <p:blipFill>
                      <a:blip r:embed="rId5"/>
                      <a:stretch>
                        <a:fillRect/>
                      </a:stretch>
                    </p:blipFill>
                    <p:spPr>
                      <a:xfrm>
                        <a:off x="251520" y="5309428"/>
                        <a:ext cx="3704084" cy="1503948"/>
                      </a:xfrm>
                      <a:prstGeom prst="rect">
                        <a:avLst/>
                      </a:prstGeom>
                    </p:spPr>
                  </p:pic>
                </p:oleObj>
              </mc:Fallback>
            </mc:AlternateContent>
          </a:graphicData>
        </a:graphic>
      </p:graphicFrame>
      <p:pic>
        <p:nvPicPr>
          <p:cNvPr id="14" name="图片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15616" y="3518372"/>
            <a:ext cx="1780573" cy="1741623"/>
          </a:xfrm>
          <a:prstGeom prst="rect">
            <a:avLst/>
          </a:prstGeom>
        </p:spPr>
      </p:pic>
    </p:spTree>
    <p:extLst>
      <p:ext uri="{BB962C8B-B14F-4D97-AF65-F5344CB8AC3E}">
        <p14:creationId xmlns:p14="http://schemas.microsoft.com/office/powerpoint/2010/main" val="2895568219"/>
      </p:ext>
    </p:extLst>
  </p:cSld>
  <p:clrMapOvr>
    <a:masterClrMapping/>
  </p:clrMapOvr>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323850" y="188913"/>
            <a:ext cx="7704534" cy="836612"/>
          </a:xfrm>
        </p:spPr>
        <p:txBody>
          <a:bodyPr/>
          <a:lstStyle/>
          <a:p>
            <a:pPr eaLnBrk="1" hangingPunct="1"/>
            <a:r>
              <a:rPr lang="zh-CN" altLang="en-US" sz="4400" dirty="0">
                <a:ea typeface="微软雅黑" pitchFamily="34" charset="-122"/>
              </a:rPr>
              <a:t>频域增强</a:t>
            </a:r>
            <a:r>
              <a:rPr lang="en-US" altLang="zh-CN" sz="4400" dirty="0">
                <a:ea typeface="微软雅黑" pitchFamily="34" charset="-122"/>
              </a:rPr>
              <a:t>—</a:t>
            </a:r>
            <a:r>
              <a:rPr lang="zh-CN" altLang="en-US" sz="3600" dirty="0">
                <a:ea typeface="微软雅黑" pitchFamily="34" charset="-122"/>
              </a:rPr>
              <a:t>高通滤波</a:t>
            </a:r>
          </a:p>
        </p:txBody>
      </p:sp>
      <mc:AlternateContent xmlns:mc="http://schemas.openxmlformats.org/markup-compatibility/2006" xmlns:a14="http://schemas.microsoft.com/office/drawing/2010/main">
        <mc:Choice Requires="a14">
          <p:sp>
            <p:nvSpPr>
              <p:cNvPr id="6" name="Text Box 3"/>
              <p:cNvSpPr txBox="1">
                <a:spLocks noChangeArrowheads="1"/>
              </p:cNvSpPr>
              <p:nvPr/>
            </p:nvSpPr>
            <p:spPr bwMode="auto">
              <a:xfrm>
                <a:off x="467544" y="1196753"/>
                <a:ext cx="8676456" cy="5328591"/>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a:lstStyle/>
              <a:p>
                <a:pPr>
                  <a:spcBef>
                    <a:spcPct val="50000"/>
                  </a:spcBef>
                  <a:defRPr/>
                </a:pPr>
                <a:endParaRPr lang="zh-CN" altLang="en-US" sz="1600" dirty="0">
                  <a:effectLst>
                    <a:outerShdw blurRad="38100" dist="38100" dir="2700000" algn="tl">
                      <a:srgbClr val="000000"/>
                    </a:outerShdw>
                  </a:effectLst>
                  <a:latin typeface="Lucida Sans" pitchFamily="34" charset="0"/>
                  <a:sym typeface="Wingdings" panose="05000000000000000000" pitchFamily="2" charset="2"/>
                </a:endParaRPr>
              </a:p>
              <a:p>
                <a:pPr>
                  <a:defRPr/>
                </a:pPr>
                <a:r>
                  <a:rPr lang="zh-CN" altLang="en-US" sz="3000" b="1" dirty="0">
                    <a:solidFill>
                      <a:srgbClr val="033BED"/>
                    </a:solidFill>
                    <a:latin typeface="微软雅黑" panose="020B0503020204020204" pitchFamily="34" charset="-122"/>
                    <a:ea typeface="微软雅黑" panose="020B0503020204020204" pitchFamily="34" charset="-122"/>
                  </a:rPr>
                  <a:t>巴特沃斯高通滤波器</a:t>
                </a:r>
                <a:endParaRPr lang="en-US" altLang="zh-CN" sz="3000" b="1" dirty="0">
                  <a:solidFill>
                    <a:srgbClr val="033BED"/>
                  </a:solidFill>
                  <a:latin typeface="微软雅黑" panose="020B0503020204020204" pitchFamily="34" charset="-122"/>
                  <a:ea typeface="微软雅黑" panose="020B0503020204020204" pitchFamily="34" charset="-122"/>
                </a:endParaRPr>
              </a:p>
              <a:p>
                <a:pPr>
                  <a:defRPr/>
                </a:pPr>
                <a:endParaRPr lang="en-US" altLang="zh-CN" sz="3000" b="1" dirty="0">
                  <a:solidFill>
                    <a:srgbClr val="033BED"/>
                  </a:solidFill>
                  <a:latin typeface="微软雅黑" panose="020B0503020204020204" pitchFamily="34" charset="-122"/>
                  <a:ea typeface="微软雅黑" panose="020B0503020204020204" pitchFamily="34" charset="-122"/>
                </a:endParaRPr>
              </a:p>
              <a:p>
                <a:pPr indent="457200">
                  <a:defRPr/>
                </a:pPr>
                <a:r>
                  <a:rPr lang="zh-CN" altLang="en-US" sz="2700" b="1" dirty="0">
                    <a:latin typeface="微软雅黑" panose="020B0503020204020204" pitchFamily="34" charset="-122"/>
                    <a:ea typeface="微软雅黑" panose="020B0503020204020204" pitchFamily="34" charset="-122"/>
                  </a:rPr>
                  <a:t>形状与巴特沃斯低通滤波器的形状正好相反</a:t>
                </a:r>
                <a:endParaRPr lang="en-US" altLang="zh-CN" sz="2700" b="1" dirty="0">
                  <a:latin typeface="微软雅黑" panose="020B0503020204020204" pitchFamily="34" charset="-122"/>
                  <a:ea typeface="微软雅黑" panose="020B0503020204020204" pitchFamily="34" charset="-122"/>
                </a:endParaRPr>
              </a:p>
              <a:p>
                <a:pPr>
                  <a:defRPr/>
                </a:pPr>
                <a:endParaRPr lang="en-US" altLang="zh-CN" sz="1000" b="1" dirty="0">
                  <a:solidFill>
                    <a:srgbClr val="033BED"/>
                  </a:solidFill>
                  <a:latin typeface="微软雅黑" panose="020B0503020204020204" pitchFamily="34" charset="-122"/>
                  <a:ea typeface="微软雅黑" panose="020B0503020204020204" pitchFamily="34" charset="-122"/>
                </a:endParaRPr>
              </a:p>
              <a:p>
                <a:pPr>
                  <a:lnSpc>
                    <a:spcPct val="125000"/>
                  </a:lnSpc>
                  <a:spcBef>
                    <a:spcPct val="30000"/>
                  </a:spcBef>
                  <a:defRPr/>
                </a:pPr>
                <a:r>
                  <a:rPr lang="zh-CN" altLang="en-US" sz="2600" b="1" dirty="0">
                    <a:solidFill>
                      <a:srgbClr val="990000"/>
                    </a:solidFill>
                    <a:latin typeface="微软雅黑" panose="020B0503020204020204" pitchFamily="34" charset="-122"/>
                    <a:ea typeface="微软雅黑" panose="020B0503020204020204" pitchFamily="34" charset="-122"/>
                  </a:rPr>
                  <a:t>截断频率</a:t>
                </a:r>
                <a:endParaRPr lang="en-US" altLang="zh-CN" sz="2600" b="1" dirty="0">
                  <a:solidFill>
                    <a:srgbClr val="990000"/>
                  </a:solidFill>
                  <a:latin typeface="微软雅黑" panose="020B0503020204020204" pitchFamily="34" charset="-122"/>
                  <a:ea typeface="微软雅黑" panose="020B0503020204020204" pitchFamily="34" charset="-122"/>
                </a:endParaRPr>
              </a:p>
              <a:p>
                <a:pPr>
                  <a:lnSpc>
                    <a:spcPct val="125000"/>
                  </a:lnSpc>
                  <a:spcBef>
                    <a:spcPct val="30000"/>
                  </a:spcBef>
                  <a:defRPr/>
                </a:pPr>
                <a:r>
                  <a:rPr lang="zh-CN" altLang="en-US" sz="2600" b="1" dirty="0">
                    <a:latin typeface="微软雅黑" panose="020B0503020204020204" pitchFamily="34" charset="-122"/>
                    <a:ea typeface="微软雅黑" panose="020B0503020204020204" pitchFamily="34" charset="-122"/>
                  </a:rPr>
                  <a:t>使</a:t>
                </a:r>
                <a14:m>
                  <m:oMath xmlns:m="http://schemas.openxmlformats.org/officeDocument/2006/math">
                    <m:r>
                      <a:rPr lang="en-US" altLang="zh-CN" sz="2600" b="1" i="1">
                        <a:latin typeface="Cambria Math" panose="02040503050406030204" pitchFamily="18" charset="0"/>
                        <a:ea typeface="微软雅黑" panose="020B0503020204020204" pitchFamily="34" charset="-122"/>
                      </a:rPr>
                      <m:t>𝑯</m:t>
                    </m:r>
                  </m:oMath>
                </a14:m>
                <a:r>
                  <a:rPr lang="zh-CN" altLang="en-US" sz="2600" b="1" dirty="0">
                    <a:latin typeface="微软雅黑" panose="020B0503020204020204" pitchFamily="34" charset="-122"/>
                    <a:ea typeface="微软雅黑" panose="020B0503020204020204" pitchFamily="34" charset="-122"/>
                  </a:rPr>
                  <a:t>升到最大值某个百分比的频率</a:t>
                </a:r>
                <a:endParaRPr lang="en-US" altLang="zh-CN" sz="2600" b="1" dirty="0">
                  <a:latin typeface="微软雅黑" panose="020B0503020204020204" pitchFamily="34" charset="-122"/>
                  <a:ea typeface="微软雅黑" panose="020B0503020204020204" pitchFamily="34" charset="-122"/>
                </a:endParaRPr>
              </a:p>
              <a:p>
                <a:pPr indent="457200">
                  <a:spcBef>
                    <a:spcPct val="30000"/>
                  </a:spcBef>
                  <a:defRPr/>
                </a:pPr>
                <a:r>
                  <a:rPr lang="zh-CN" altLang="en-US" sz="2600" b="1" dirty="0">
                    <a:latin typeface="微软雅黑" panose="020B0503020204020204" pitchFamily="34" charset="-122"/>
                    <a:ea typeface="微软雅黑" panose="020B0503020204020204" pitchFamily="34" charset="-122"/>
                  </a:rPr>
                  <a:t>在</a:t>
                </a:r>
                <a14:m>
                  <m:oMath xmlns:m="http://schemas.openxmlformats.org/officeDocument/2006/math">
                    <m:r>
                      <a:rPr lang="en-US" altLang="zh-CN" sz="2600" b="1" i="1">
                        <a:latin typeface="Cambria Math" panose="02040503050406030204" pitchFamily="18" charset="0"/>
                        <a:ea typeface="微软雅黑" panose="020B0503020204020204" pitchFamily="34" charset="-122"/>
                      </a:rPr>
                      <m:t>𝑫</m:t>
                    </m:r>
                    <m:d>
                      <m:dPr>
                        <m:ctrlPr>
                          <a:rPr lang="en-US" altLang="zh-CN" sz="2600" b="1" i="1">
                            <a:latin typeface="Cambria Math" panose="02040503050406030204" pitchFamily="18" charset="0"/>
                            <a:ea typeface="微软雅黑" panose="020B0503020204020204" pitchFamily="34" charset="-122"/>
                          </a:rPr>
                        </m:ctrlPr>
                      </m:dPr>
                      <m:e>
                        <m:r>
                          <a:rPr lang="en-US" altLang="zh-CN" sz="2600" b="1" i="1">
                            <a:latin typeface="Cambria Math" panose="02040503050406030204" pitchFamily="18" charset="0"/>
                            <a:ea typeface="微软雅黑" panose="020B0503020204020204" pitchFamily="34" charset="-122"/>
                          </a:rPr>
                          <m:t>𝒖</m:t>
                        </m:r>
                        <m:r>
                          <a:rPr lang="en-US" altLang="zh-CN" sz="2600" b="1" i="1">
                            <a:latin typeface="Cambria Math" panose="02040503050406030204" pitchFamily="18" charset="0"/>
                            <a:ea typeface="微软雅黑" panose="020B0503020204020204" pitchFamily="34" charset="-122"/>
                          </a:rPr>
                          <m:t>,</m:t>
                        </m:r>
                        <m:r>
                          <a:rPr lang="en-US" altLang="zh-CN" sz="2600" b="1" i="1">
                            <a:latin typeface="Cambria Math" panose="02040503050406030204" pitchFamily="18" charset="0"/>
                            <a:ea typeface="微软雅黑" panose="020B0503020204020204" pitchFamily="34" charset="-122"/>
                          </a:rPr>
                          <m:t>𝒗</m:t>
                        </m:r>
                      </m:e>
                    </m:d>
                    <m:r>
                      <a:rPr lang="en-US" altLang="zh-CN" sz="2600" b="1" i="1">
                        <a:latin typeface="Cambria Math" panose="02040503050406030204" pitchFamily="18" charset="0"/>
                        <a:ea typeface="微软雅黑" panose="020B0503020204020204" pitchFamily="34" charset="-122"/>
                      </a:rPr>
                      <m:t>=</m:t>
                    </m:r>
                    <m:sSub>
                      <m:sSubPr>
                        <m:ctrlPr>
                          <a:rPr lang="en-US" altLang="zh-CN" sz="2600" b="1" i="1">
                            <a:latin typeface="Cambria Math" panose="02040503050406030204" pitchFamily="18" charset="0"/>
                            <a:ea typeface="微软雅黑" panose="020B0503020204020204" pitchFamily="34" charset="-122"/>
                          </a:rPr>
                        </m:ctrlPr>
                      </m:sSubPr>
                      <m:e>
                        <m:r>
                          <a:rPr lang="en-US" altLang="zh-CN" sz="2600" b="1" i="1">
                            <a:latin typeface="Cambria Math" panose="02040503050406030204" pitchFamily="18" charset="0"/>
                            <a:ea typeface="微软雅黑" panose="020B0503020204020204" pitchFamily="34" charset="-122"/>
                          </a:rPr>
                          <m:t>𝑫</m:t>
                        </m:r>
                      </m:e>
                      <m:sub>
                        <m:r>
                          <a:rPr lang="en-US" altLang="zh-CN" sz="2600" b="1" i="1">
                            <a:latin typeface="Cambria Math" panose="02040503050406030204" pitchFamily="18" charset="0"/>
                            <a:ea typeface="微软雅黑" panose="020B0503020204020204" pitchFamily="34" charset="-122"/>
                          </a:rPr>
                          <m:t>𝟎</m:t>
                        </m:r>
                      </m:sub>
                    </m:sSub>
                  </m:oMath>
                </a14:m>
                <a:r>
                  <a:rPr lang="zh-CN" altLang="en-US" sz="2600" b="1" dirty="0">
                    <a:latin typeface="微软雅黑" panose="020B0503020204020204" pitchFamily="34" charset="-122"/>
                    <a:ea typeface="微软雅黑" panose="020B0503020204020204" pitchFamily="34" charset="-122"/>
                  </a:rPr>
                  <a:t>时</a:t>
                </a:r>
                <a:endParaRPr lang="en-US" altLang="zh-CN" sz="2600" b="1" dirty="0">
                  <a:latin typeface="微软雅黑" panose="020B0503020204020204" pitchFamily="34" charset="-122"/>
                  <a:ea typeface="微软雅黑" panose="020B0503020204020204" pitchFamily="34" charset="-122"/>
                </a:endParaRPr>
              </a:p>
              <a:p>
                <a:pPr marL="457200" indent="-457200">
                  <a:spcBef>
                    <a:spcPct val="30000"/>
                  </a:spcBef>
                  <a:buFont typeface="Arial" panose="020B0604020202020204" pitchFamily="34" charset="0"/>
                  <a:buChar char="•"/>
                  <a:defRPr/>
                </a:pPr>
                <a14:m>
                  <m:oMath xmlns:m="http://schemas.openxmlformats.org/officeDocument/2006/math">
                    <m:r>
                      <a:rPr lang="en-US" altLang="zh-CN" sz="2600" b="1" i="1">
                        <a:latin typeface="Cambria Math" panose="02040503050406030204" pitchFamily="18" charset="0"/>
                        <a:ea typeface="微软雅黑" panose="020B0503020204020204" pitchFamily="34" charset="-122"/>
                      </a:rPr>
                      <m:t>𝑯</m:t>
                    </m:r>
                    <m:d>
                      <m:dPr>
                        <m:ctrlPr>
                          <a:rPr lang="en-US" altLang="zh-CN" sz="2600" b="1" i="1">
                            <a:latin typeface="Cambria Math" panose="02040503050406030204" pitchFamily="18" charset="0"/>
                            <a:ea typeface="微软雅黑" panose="020B0503020204020204" pitchFamily="34" charset="-122"/>
                          </a:rPr>
                        </m:ctrlPr>
                      </m:dPr>
                      <m:e>
                        <m:r>
                          <a:rPr lang="en-US" altLang="zh-CN" sz="2600" b="1" i="1">
                            <a:latin typeface="Cambria Math" panose="02040503050406030204" pitchFamily="18" charset="0"/>
                            <a:ea typeface="微软雅黑" panose="020B0503020204020204" pitchFamily="34" charset="-122"/>
                          </a:rPr>
                          <m:t>𝒖</m:t>
                        </m:r>
                        <m:r>
                          <a:rPr lang="en-US" altLang="zh-CN" sz="2600" b="1" i="1">
                            <a:latin typeface="Cambria Math" panose="02040503050406030204" pitchFamily="18" charset="0"/>
                            <a:ea typeface="微软雅黑" panose="020B0503020204020204" pitchFamily="34" charset="-122"/>
                          </a:rPr>
                          <m:t>,</m:t>
                        </m:r>
                        <m:r>
                          <a:rPr lang="en-US" altLang="zh-CN" sz="2600" b="1" i="1">
                            <a:latin typeface="Cambria Math" panose="02040503050406030204" pitchFamily="18" charset="0"/>
                            <a:ea typeface="微软雅黑" panose="020B0503020204020204" pitchFamily="34" charset="-122"/>
                          </a:rPr>
                          <m:t>𝒗</m:t>
                        </m:r>
                      </m:e>
                    </m:d>
                    <m:r>
                      <a:rPr lang="en-US" altLang="zh-CN" sz="2600" b="1" i="1">
                        <a:latin typeface="Cambria Math" panose="02040503050406030204" pitchFamily="18" charset="0"/>
                        <a:ea typeface="微软雅黑" panose="020B0503020204020204" pitchFamily="34" charset="-122"/>
                      </a:rPr>
                      <m:t>=</m:t>
                    </m:r>
                    <m:r>
                      <a:rPr lang="en-US" altLang="zh-CN" sz="2600" b="1" i="1">
                        <a:latin typeface="Cambria Math" panose="02040503050406030204" pitchFamily="18" charset="0"/>
                        <a:ea typeface="微软雅黑" panose="020B0503020204020204" pitchFamily="34" charset="-122"/>
                      </a:rPr>
                      <m:t>𝟎</m:t>
                    </m:r>
                    <m:r>
                      <a:rPr lang="en-US" altLang="zh-CN" sz="2600" b="1" i="1">
                        <a:latin typeface="Cambria Math" panose="02040503050406030204" pitchFamily="18" charset="0"/>
                        <a:ea typeface="微软雅黑" panose="020B0503020204020204" pitchFamily="34" charset="-122"/>
                      </a:rPr>
                      <m:t>.</m:t>
                    </m:r>
                    <m:r>
                      <a:rPr lang="en-US" altLang="zh-CN" sz="2600" b="1" i="1">
                        <a:latin typeface="Cambria Math" panose="02040503050406030204" pitchFamily="18" charset="0"/>
                        <a:ea typeface="微软雅黑" panose="020B0503020204020204" pitchFamily="34" charset="-122"/>
                      </a:rPr>
                      <m:t>𝟓</m:t>
                    </m:r>
                  </m:oMath>
                </a14:m>
                <a:endParaRPr lang="en-US" altLang="zh-CN" sz="2600" b="1" dirty="0">
                  <a:latin typeface="微软雅黑" panose="020B0503020204020204" pitchFamily="34" charset="-122"/>
                  <a:ea typeface="微软雅黑" panose="020B0503020204020204" pitchFamily="34" charset="-122"/>
                </a:endParaRPr>
              </a:p>
              <a:p>
                <a:pPr>
                  <a:spcBef>
                    <a:spcPct val="30000"/>
                  </a:spcBef>
                  <a:defRPr/>
                </a:pPr>
                <a:r>
                  <a:rPr lang="zh-CN" altLang="en-US" sz="2600" b="1" dirty="0">
                    <a:latin typeface="微软雅黑" panose="020B0503020204020204" pitchFamily="34" charset="-122"/>
                    <a:ea typeface="微软雅黑" panose="020B0503020204020204" pitchFamily="34" charset="-122"/>
                  </a:rPr>
                  <a:t>或</a:t>
                </a:r>
                <a:endParaRPr lang="en-US" altLang="zh-CN" sz="2600" b="1" dirty="0">
                  <a:latin typeface="微软雅黑" panose="020B0503020204020204" pitchFamily="34" charset="-122"/>
                  <a:ea typeface="微软雅黑" panose="020B0503020204020204" pitchFamily="34" charset="-122"/>
                </a:endParaRPr>
              </a:p>
              <a:p>
                <a:pPr marL="457200" indent="-457200">
                  <a:spcBef>
                    <a:spcPct val="30000"/>
                  </a:spcBef>
                  <a:buFont typeface="Arial" panose="020B0604020202020204" pitchFamily="34" charset="0"/>
                  <a:buChar char="•"/>
                  <a:defRPr/>
                </a:pPr>
                <a14:m>
                  <m:oMath xmlns:m="http://schemas.openxmlformats.org/officeDocument/2006/math">
                    <m:r>
                      <a:rPr lang="en-US" altLang="zh-CN" sz="2600" b="1" i="1">
                        <a:latin typeface="Cambria Math" panose="02040503050406030204" pitchFamily="18" charset="0"/>
                        <a:ea typeface="微软雅黑" panose="020B0503020204020204" pitchFamily="34" charset="-122"/>
                      </a:rPr>
                      <m:t>𝑯</m:t>
                    </m:r>
                    <m:d>
                      <m:dPr>
                        <m:ctrlPr>
                          <a:rPr lang="en-US" altLang="zh-CN" sz="2600" b="1" i="1">
                            <a:latin typeface="Cambria Math" panose="02040503050406030204" pitchFamily="18" charset="0"/>
                            <a:ea typeface="微软雅黑" panose="020B0503020204020204" pitchFamily="34" charset="-122"/>
                          </a:rPr>
                        </m:ctrlPr>
                      </m:dPr>
                      <m:e>
                        <m:r>
                          <a:rPr lang="en-US" altLang="zh-CN" sz="2600" b="1" i="1">
                            <a:latin typeface="Cambria Math" panose="02040503050406030204" pitchFamily="18" charset="0"/>
                            <a:ea typeface="微软雅黑" panose="020B0503020204020204" pitchFamily="34" charset="-122"/>
                          </a:rPr>
                          <m:t>𝒖</m:t>
                        </m:r>
                        <m:r>
                          <a:rPr lang="en-US" altLang="zh-CN" sz="2600" b="1" i="1">
                            <a:latin typeface="Cambria Math" panose="02040503050406030204" pitchFamily="18" charset="0"/>
                            <a:ea typeface="微软雅黑" panose="020B0503020204020204" pitchFamily="34" charset="-122"/>
                          </a:rPr>
                          <m:t>,</m:t>
                        </m:r>
                        <m:r>
                          <a:rPr lang="en-US" altLang="zh-CN" sz="2600" b="1" i="1">
                            <a:latin typeface="Cambria Math" panose="02040503050406030204" pitchFamily="18" charset="0"/>
                            <a:ea typeface="微软雅黑" panose="020B0503020204020204" pitchFamily="34" charset="-122"/>
                          </a:rPr>
                          <m:t>𝒗</m:t>
                        </m:r>
                      </m:e>
                    </m:d>
                    <m:r>
                      <a:rPr lang="en-US" altLang="zh-CN" sz="2600" b="1" i="1">
                        <a:latin typeface="Cambria Math" panose="02040503050406030204" pitchFamily="18" charset="0"/>
                        <a:ea typeface="微软雅黑" panose="020B0503020204020204" pitchFamily="34" charset="-122"/>
                      </a:rPr>
                      <m:t>=</m:t>
                    </m:r>
                    <m:f>
                      <m:fPr>
                        <m:ctrlPr>
                          <a:rPr lang="en-US" altLang="zh-CN" sz="2600" b="1" i="1">
                            <a:latin typeface="Cambria Math" panose="02040503050406030204" pitchFamily="18" charset="0"/>
                            <a:ea typeface="微软雅黑" panose="020B0503020204020204" pitchFamily="34" charset="-122"/>
                          </a:rPr>
                        </m:ctrlPr>
                      </m:fPr>
                      <m:num>
                        <m:r>
                          <a:rPr lang="en-US" altLang="zh-CN" sz="2600" b="1" i="1">
                            <a:latin typeface="Cambria Math" panose="02040503050406030204" pitchFamily="18" charset="0"/>
                            <a:ea typeface="微软雅黑" panose="020B0503020204020204" pitchFamily="34" charset="-122"/>
                          </a:rPr>
                          <m:t>𝟏</m:t>
                        </m:r>
                      </m:num>
                      <m:den>
                        <m:rad>
                          <m:radPr>
                            <m:degHide m:val="on"/>
                            <m:ctrlPr>
                              <a:rPr lang="en-US" altLang="zh-CN" sz="2600" b="1" i="1">
                                <a:latin typeface="Cambria Math" panose="02040503050406030204" pitchFamily="18" charset="0"/>
                                <a:ea typeface="微软雅黑" panose="020B0503020204020204" pitchFamily="34" charset="-122"/>
                              </a:rPr>
                            </m:ctrlPr>
                          </m:radPr>
                          <m:deg/>
                          <m:e>
                            <m:r>
                              <a:rPr lang="en-US" altLang="zh-CN" sz="2600" b="1" i="1">
                                <a:latin typeface="Cambria Math" panose="02040503050406030204" pitchFamily="18" charset="0"/>
                                <a:ea typeface="微软雅黑" panose="020B0503020204020204" pitchFamily="34" charset="-122"/>
                              </a:rPr>
                              <m:t>𝟐</m:t>
                            </m:r>
                          </m:e>
                        </m:rad>
                      </m:den>
                    </m:f>
                  </m:oMath>
                </a14:m>
                <a:endParaRPr lang="zh-CN" altLang="zh-CN" sz="2600" b="1" dirty="0">
                  <a:latin typeface="微软雅黑" panose="020B0503020204020204" pitchFamily="34" charset="-122"/>
                  <a:ea typeface="微软雅黑" panose="020B0503020204020204" pitchFamily="34" charset="-122"/>
                </a:endParaRPr>
              </a:p>
            </p:txBody>
          </p:sp>
        </mc:Choice>
        <mc:Fallback xmlns="">
          <p:sp>
            <p:nvSpPr>
              <p:cNvPr id="6" name="Text Box 3"/>
              <p:cNvSpPr txBox="1">
                <a:spLocks noRot="1" noChangeAspect="1" noMove="1" noResize="1" noEditPoints="1" noAdjustHandles="1" noChangeArrowheads="1" noChangeShapeType="1" noTextEdit="1"/>
              </p:cNvSpPr>
              <p:nvPr/>
            </p:nvSpPr>
            <p:spPr bwMode="auto">
              <a:xfrm>
                <a:off x="467544" y="1196753"/>
                <a:ext cx="8676456" cy="5328591"/>
              </a:xfrm>
              <a:prstGeom prst="rect">
                <a:avLst/>
              </a:prstGeom>
              <a:blipFill rotWithShape="0">
                <a:blip r:embed="rId3"/>
                <a:stretch>
                  <a:fillRect l="-1687"/>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graphicFrame>
        <p:nvGraphicFramePr>
          <p:cNvPr id="2" name="对象 1"/>
          <p:cNvGraphicFramePr>
            <a:graphicFrameLocks noChangeAspect="1"/>
          </p:cNvGraphicFramePr>
          <p:nvPr>
            <p:extLst>
              <p:ext uri="{D42A27DB-BD31-4B8C-83A1-F6EECF244321}">
                <p14:modId xmlns:p14="http://schemas.microsoft.com/office/powerpoint/2010/main" val="486909900"/>
              </p:ext>
            </p:extLst>
          </p:nvPr>
        </p:nvGraphicFramePr>
        <p:xfrm>
          <a:off x="5632896" y="3140968"/>
          <a:ext cx="3403600" cy="876300"/>
        </p:xfrm>
        <a:graphic>
          <a:graphicData uri="http://schemas.openxmlformats.org/presentationml/2006/ole">
            <mc:AlternateContent xmlns:mc="http://schemas.openxmlformats.org/markup-compatibility/2006">
              <mc:Choice xmlns:v="urn:schemas-microsoft-com:vml" Requires="v">
                <p:oleObj name="Equation" r:id="rId4" imgW="3403440" imgH="876240" progId="Equation.DSMT4">
                  <p:embed/>
                </p:oleObj>
              </mc:Choice>
              <mc:Fallback>
                <p:oleObj name="Equation" r:id="rId4" imgW="3403440" imgH="876240" progId="Equation.DSMT4">
                  <p:embed/>
                  <p:pic>
                    <p:nvPicPr>
                      <p:cNvPr id="0" name=""/>
                      <p:cNvPicPr/>
                      <p:nvPr/>
                    </p:nvPicPr>
                    <p:blipFill>
                      <a:blip r:embed="rId5"/>
                      <a:stretch>
                        <a:fillRect/>
                      </a:stretch>
                    </p:blipFill>
                    <p:spPr>
                      <a:xfrm>
                        <a:off x="5632896" y="3140968"/>
                        <a:ext cx="3403600" cy="876300"/>
                      </a:xfrm>
                      <a:prstGeom prst="rect">
                        <a:avLst/>
                      </a:prstGeom>
                    </p:spPr>
                  </p:pic>
                </p:oleObj>
              </mc:Fallback>
            </mc:AlternateContent>
          </a:graphicData>
        </a:graphic>
      </p:graphicFrame>
      <p:graphicFrame>
        <p:nvGraphicFramePr>
          <p:cNvPr id="8" name="Object 5"/>
          <p:cNvGraphicFramePr>
            <a:graphicFrameLocks noChangeAspect="1"/>
          </p:cNvGraphicFramePr>
          <p:nvPr>
            <p:extLst>
              <p:ext uri="{D42A27DB-BD31-4B8C-83A1-F6EECF244321}">
                <p14:modId xmlns:p14="http://schemas.microsoft.com/office/powerpoint/2010/main" val="535256093"/>
              </p:ext>
            </p:extLst>
          </p:nvPr>
        </p:nvGraphicFramePr>
        <p:xfrm>
          <a:off x="5711700" y="4581128"/>
          <a:ext cx="3252788" cy="1874838"/>
        </p:xfrm>
        <a:graphic>
          <a:graphicData uri="http://schemas.openxmlformats.org/presentationml/2006/ole">
            <mc:AlternateContent xmlns:mc="http://schemas.openxmlformats.org/markup-compatibility/2006">
              <mc:Choice xmlns:v="urn:schemas-microsoft-com:vml" Requires="v">
                <p:oleObj name="Microsoft Drawing" r:id="rId6" imgW="1625600" imgH="901700" progId="MSDraw">
                  <p:embed/>
                </p:oleObj>
              </mc:Choice>
              <mc:Fallback>
                <p:oleObj name="Microsoft Drawing" r:id="rId6" imgW="1625600" imgH="901700" progId="MSDraw">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t="-3992"/>
                      <a:stretch>
                        <a:fillRect/>
                      </a:stretch>
                    </p:blipFill>
                    <p:spPr bwMode="auto">
                      <a:xfrm>
                        <a:off x="5711700" y="4581128"/>
                        <a:ext cx="3252788" cy="1874838"/>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1619415382"/>
      </p:ext>
    </p:extLst>
  </p:cSld>
  <p:clrMapOvr>
    <a:masterClrMapping/>
  </p:clrMapOvr>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323850" y="188913"/>
            <a:ext cx="7704534" cy="836612"/>
          </a:xfrm>
        </p:spPr>
        <p:txBody>
          <a:bodyPr/>
          <a:lstStyle/>
          <a:p>
            <a:pPr eaLnBrk="1" hangingPunct="1"/>
            <a:r>
              <a:rPr lang="zh-CN" altLang="en-US" sz="4400" dirty="0">
                <a:ea typeface="微软雅黑" pitchFamily="34" charset="-122"/>
              </a:rPr>
              <a:t>频域增强</a:t>
            </a:r>
            <a:r>
              <a:rPr lang="en-US" altLang="zh-CN" sz="4400" dirty="0">
                <a:ea typeface="微软雅黑" pitchFamily="34" charset="-122"/>
              </a:rPr>
              <a:t>—</a:t>
            </a:r>
            <a:r>
              <a:rPr lang="zh-CN" altLang="en-US" sz="3600" dirty="0">
                <a:ea typeface="微软雅黑" pitchFamily="34" charset="-122"/>
              </a:rPr>
              <a:t>高通滤波</a:t>
            </a:r>
          </a:p>
        </p:txBody>
      </p:sp>
      <p:pic>
        <p:nvPicPr>
          <p:cNvPr id="7" name="Picture 2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11975" y="0"/>
            <a:ext cx="2232025" cy="200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 Box 2"/>
          <p:cNvSpPr txBox="1">
            <a:spLocks noChangeArrowheads="1"/>
          </p:cNvSpPr>
          <p:nvPr/>
        </p:nvSpPr>
        <p:spPr bwMode="auto">
          <a:xfrm>
            <a:off x="6437758" y="2614090"/>
            <a:ext cx="2454721" cy="134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2200" b="1" dirty="0">
                <a:solidFill>
                  <a:srgbClr val="033BED"/>
                </a:solidFill>
                <a:latin typeface="微软雅黑" panose="020B0503020204020204" pitchFamily="34" charset="-122"/>
                <a:ea typeface="微软雅黑" panose="020B0503020204020204" pitchFamily="34" charset="-122"/>
              </a:rPr>
              <a:t>IHPF</a:t>
            </a:r>
            <a:r>
              <a:rPr lang="zh-CN" altLang="en-US" sz="2200" b="1" dirty="0">
                <a:solidFill>
                  <a:srgbClr val="033BED"/>
                </a:solidFill>
                <a:latin typeface="微软雅黑" panose="020B0503020204020204" pitchFamily="34" charset="-122"/>
                <a:ea typeface="微软雅黑" panose="020B0503020204020204" pitchFamily="34" charset="-122"/>
              </a:rPr>
              <a:t>滤波效果，</a:t>
            </a:r>
          </a:p>
          <a:p>
            <a:pPr eaLnBrk="1" hangingPunct="1"/>
            <a:r>
              <a:rPr lang="en-US" altLang="zh-CN" sz="2200" b="1" i="1" dirty="0">
                <a:solidFill>
                  <a:srgbClr val="033BED"/>
                </a:solidFill>
                <a:latin typeface="微软雅黑" panose="020B0503020204020204" pitchFamily="34" charset="-122"/>
                <a:ea typeface="微软雅黑" panose="020B0503020204020204" pitchFamily="34" charset="-122"/>
              </a:rPr>
              <a:t>D</a:t>
            </a:r>
            <a:r>
              <a:rPr lang="en-US" altLang="zh-CN" sz="2200" b="1" i="1" baseline="-25000" dirty="0">
                <a:solidFill>
                  <a:srgbClr val="033BED"/>
                </a:solidFill>
                <a:latin typeface="微软雅黑" panose="020B0503020204020204" pitchFamily="34" charset="-122"/>
                <a:ea typeface="微软雅黑" panose="020B0503020204020204" pitchFamily="34" charset="-122"/>
              </a:rPr>
              <a:t>0</a:t>
            </a:r>
            <a:r>
              <a:rPr lang="en-US" altLang="zh-CN" sz="2200" b="1" i="1" dirty="0">
                <a:solidFill>
                  <a:srgbClr val="033BED"/>
                </a:solidFill>
                <a:latin typeface="微软雅黑" panose="020B0503020204020204" pitchFamily="34" charset="-122"/>
                <a:ea typeface="微软雅黑" panose="020B0503020204020204" pitchFamily="34" charset="-122"/>
              </a:rPr>
              <a:t>=15</a:t>
            </a:r>
            <a:r>
              <a:rPr lang="zh-CN" altLang="en-US" sz="2200" b="1" i="1" dirty="0">
                <a:solidFill>
                  <a:srgbClr val="033BED"/>
                </a:solidFill>
                <a:latin typeface="微软雅黑" panose="020B0503020204020204" pitchFamily="34" charset="-122"/>
                <a:ea typeface="微软雅黑" panose="020B0503020204020204" pitchFamily="34" charset="-122"/>
              </a:rPr>
              <a:t>，</a:t>
            </a:r>
            <a:r>
              <a:rPr lang="en-US" altLang="zh-CN" sz="2200" b="1" i="1" dirty="0">
                <a:solidFill>
                  <a:srgbClr val="033BED"/>
                </a:solidFill>
                <a:latin typeface="微软雅黑" panose="020B0503020204020204" pitchFamily="34" charset="-122"/>
                <a:ea typeface="微软雅黑" panose="020B0503020204020204" pitchFamily="34" charset="-122"/>
              </a:rPr>
              <a:t>30</a:t>
            </a:r>
            <a:r>
              <a:rPr lang="zh-CN" altLang="en-US" sz="2200" b="1" i="1" dirty="0">
                <a:solidFill>
                  <a:srgbClr val="033BED"/>
                </a:solidFill>
                <a:latin typeface="微软雅黑" panose="020B0503020204020204" pitchFamily="34" charset="-122"/>
                <a:ea typeface="微软雅黑" panose="020B0503020204020204" pitchFamily="34" charset="-122"/>
              </a:rPr>
              <a:t>，</a:t>
            </a:r>
            <a:r>
              <a:rPr lang="en-US" altLang="zh-CN" sz="2200" b="1" i="1" dirty="0">
                <a:solidFill>
                  <a:srgbClr val="033BED"/>
                </a:solidFill>
                <a:latin typeface="微软雅黑" panose="020B0503020204020204" pitchFamily="34" charset="-122"/>
                <a:ea typeface="微软雅黑" panose="020B0503020204020204" pitchFamily="34" charset="-122"/>
              </a:rPr>
              <a:t>80</a:t>
            </a:r>
            <a:r>
              <a:rPr lang="zh-CN" altLang="en-US" sz="2200" b="1" dirty="0">
                <a:solidFill>
                  <a:srgbClr val="033BED"/>
                </a:solidFill>
                <a:latin typeface="微软雅黑" panose="020B0503020204020204" pitchFamily="34" charset="-122"/>
                <a:ea typeface="微软雅黑" panose="020B0503020204020204" pitchFamily="34" charset="-122"/>
              </a:rPr>
              <a:t>。</a:t>
            </a:r>
          </a:p>
          <a:p>
            <a:pPr eaLnBrk="1" hangingPunct="1"/>
            <a:r>
              <a:rPr lang="en-US" altLang="zh-CN" sz="2200" b="1" i="1" dirty="0">
                <a:solidFill>
                  <a:srgbClr val="033BED"/>
                </a:solidFill>
                <a:latin typeface="微软雅黑" panose="020B0503020204020204" pitchFamily="34" charset="-122"/>
                <a:ea typeface="微软雅黑" panose="020B0503020204020204" pitchFamily="34" charset="-122"/>
              </a:rPr>
              <a:t>D</a:t>
            </a:r>
            <a:r>
              <a:rPr lang="en-US" altLang="zh-CN" sz="2200" b="1" i="1" baseline="-25000" dirty="0">
                <a:solidFill>
                  <a:srgbClr val="033BED"/>
                </a:solidFill>
                <a:latin typeface="微软雅黑" panose="020B0503020204020204" pitchFamily="34" charset="-122"/>
                <a:ea typeface="微软雅黑" panose="020B0503020204020204" pitchFamily="34" charset="-122"/>
              </a:rPr>
              <a:t>0</a:t>
            </a:r>
            <a:r>
              <a:rPr lang="zh-CN" altLang="en-US" sz="2200" b="1" dirty="0">
                <a:solidFill>
                  <a:srgbClr val="033BED"/>
                </a:solidFill>
                <a:latin typeface="微软雅黑" panose="020B0503020204020204" pitchFamily="34" charset="-122"/>
                <a:ea typeface="微软雅黑" panose="020B0503020204020204" pitchFamily="34" charset="-122"/>
              </a:rPr>
              <a:t>越小，振铃效</a:t>
            </a:r>
          </a:p>
          <a:p>
            <a:pPr eaLnBrk="1" hangingPunct="1"/>
            <a:r>
              <a:rPr lang="zh-CN" altLang="en-US" sz="2200" b="1" dirty="0">
                <a:solidFill>
                  <a:srgbClr val="033BED"/>
                </a:solidFill>
                <a:latin typeface="微软雅黑" panose="020B0503020204020204" pitchFamily="34" charset="-122"/>
                <a:ea typeface="微软雅黑" panose="020B0503020204020204" pitchFamily="34" charset="-122"/>
              </a:rPr>
              <a:t>应越明显。</a:t>
            </a:r>
          </a:p>
        </p:txBody>
      </p:sp>
      <p:sp>
        <p:nvSpPr>
          <p:cNvPr id="10" name="Text Box 4"/>
          <p:cNvSpPr txBox="1">
            <a:spLocks noChangeArrowheads="1"/>
          </p:cNvSpPr>
          <p:nvPr/>
        </p:nvSpPr>
        <p:spPr bwMode="auto">
          <a:xfrm>
            <a:off x="6444208" y="5229200"/>
            <a:ext cx="2383283" cy="757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2200" b="1" dirty="0">
                <a:solidFill>
                  <a:srgbClr val="033BED"/>
                </a:solidFill>
                <a:latin typeface="微软雅黑" panose="020B0503020204020204" pitchFamily="34" charset="-122"/>
                <a:ea typeface="微软雅黑" panose="020B0503020204020204" pitchFamily="34" charset="-122"/>
              </a:rPr>
              <a:t>2</a:t>
            </a:r>
            <a:r>
              <a:rPr lang="zh-CN" altLang="en-US" sz="2200" b="1" dirty="0">
                <a:solidFill>
                  <a:srgbClr val="033BED"/>
                </a:solidFill>
                <a:latin typeface="微软雅黑" panose="020B0503020204020204" pitchFamily="34" charset="-122"/>
                <a:ea typeface="微软雅黑" panose="020B0503020204020204" pitchFamily="34" charset="-122"/>
              </a:rPr>
              <a:t>阶</a:t>
            </a:r>
            <a:r>
              <a:rPr lang="en-US" altLang="zh-CN" sz="2200" b="1" dirty="0">
                <a:solidFill>
                  <a:srgbClr val="033BED"/>
                </a:solidFill>
                <a:latin typeface="微软雅黑" panose="020B0503020204020204" pitchFamily="34" charset="-122"/>
                <a:ea typeface="微软雅黑" panose="020B0503020204020204" pitchFamily="34" charset="-122"/>
              </a:rPr>
              <a:t>BHPF</a:t>
            </a:r>
            <a:r>
              <a:rPr lang="zh-CN" altLang="en-US" sz="2200" b="1" dirty="0">
                <a:solidFill>
                  <a:srgbClr val="033BED"/>
                </a:solidFill>
                <a:latin typeface="微软雅黑" panose="020B0503020204020204" pitchFamily="34" charset="-122"/>
                <a:ea typeface="微软雅黑" panose="020B0503020204020204" pitchFamily="34" charset="-122"/>
              </a:rPr>
              <a:t>滤波效果，比</a:t>
            </a:r>
            <a:r>
              <a:rPr lang="en-US" altLang="zh-CN" sz="2200" b="1" dirty="0">
                <a:solidFill>
                  <a:srgbClr val="033BED"/>
                </a:solidFill>
                <a:latin typeface="微软雅黑" panose="020B0503020204020204" pitchFamily="34" charset="-122"/>
                <a:ea typeface="微软雅黑" panose="020B0503020204020204" pitchFamily="34" charset="-122"/>
              </a:rPr>
              <a:t>IHPF</a:t>
            </a:r>
            <a:r>
              <a:rPr lang="zh-CN" altLang="en-US" sz="2200" b="1" dirty="0">
                <a:solidFill>
                  <a:srgbClr val="033BED"/>
                </a:solidFill>
                <a:latin typeface="微软雅黑" panose="020B0503020204020204" pitchFamily="34" charset="-122"/>
                <a:ea typeface="微软雅黑" panose="020B0503020204020204" pitchFamily="34" charset="-122"/>
              </a:rPr>
              <a:t>的结</a:t>
            </a:r>
          </a:p>
          <a:p>
            <a:pPr eaLnBrk="1" hangingPunct="1"/>
            <a:r>
              <a:rPr lang="zh-CN" altLang="en-US" sz="2200" b="1" dirty="0">
                <a:solidFill>
                  <a:srgbClr val="033BED"/>
                </a:solidFill>
                <a:latin typeface="微软雅黑" panose="020B0503020204020204" pitchFamily="34" charset="-122"/>
                <a:ea typeface="微软雅黑" panose="020B0503020204020204" pitchFamily="34" charset="-122"/>
              </a:rPr>
              <a:t>果平滑得多。</a:t>
            </a:r>
          </a:p>
        </p:txBody>
      </p:sp>
      <p:pic>
        <p:nvPicPr>
          <p:cNvPr id="11"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9384" y="2349772"/>
            <a:ext cx="1871662" cy="187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05509" y="2349772"/>
            <a:ext cx="1871662" cy="187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21634" y="2349772"/>
            <a:ext cx="1871662" cy="187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9384" y="4810397"/>
            <a:ext cx="1871662" cy="1858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1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405509" y="4797697"/>
            <a:ext cx="1871662" cy="187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1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427984" y="4797697"/>
            <a:ext cx="1865312" cy="187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93703702"/>
      </p:ext>
    </p:extLst>
  </p:cSld>
  <p:clrMapOvr>
    <a:masterClrMapping/>
  </p:clrMapOvr>
  <p:transition/>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323850" y="188913"/>
            <a:ext cx="7704534" cy="836612"/>
          </a:xfrm>
        </p:spPr>
        <p:txBody>
          <a:bodyPr/>
          <a:lstStyle/>
          <a:p>
            <a:pPr eaLnBrk="1" hangingPunct="1"/>
            <a:r>
              <a:rPr lang="zh-CN" altLang="en-US" sz="4400" dirty="0">
                <a:ea typeface="微软雅黑" pitchFamily="34" charset="-122"/>
              </a:rPr>
              <a:t>频域增强</a:t>
            </a:r>
            <a:r>
              <a:rPr lang="en-US" altLang="zh-CN" sz="4400" dirty="0">
                <a:ea typeface="微软雅黑" pitchFamily="34" charset="-122"/>
              </a:rPr>
              <a:t>—</a:t>
            </a:r>
            <a:r>
              <a:rPr lang="zh-CN" altLang="en-US" sz="3600" dirty="0">
                <a:ea typeface="微软雅黑" pitchFamily="34" charset="-122"/>
              </a:rPr>
              <a:t>高通滤波</a:t>
            </a:r>
          </a:p>
        </p:txBody>
      </p:sp>
      <mc:AlternateContent xmlns:mc="http://schemas.openxmlformats.org/markup-compatibility/2006" xmlns:a14="http://schemas.microsoft.com/office/drawing/2010/main">
        <mc:Choice Requires="a14">
          <p:sp>
            <p:nvSpPr>
              <p:cNvPr id="17" name="Text Box 3"/>
              <p:cNvSpPr txBox="1">
                <a:spLocks noChangeArrowheads="1"/>
              </p:cNvSpPr>
              <p:nvPr/>
            </p:nvSpPr>
            <p:spPr bwMode="auto">
              <a:xfrm>
                <a:off x="467544" y="1196753"/>
                <a:ext cx="8676456" cy="5328591"/>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a:lstStyle/>
              <a:p>
                <a:pPr>
                  <a:spcBef>
                    <a:spcPct val="50000"/>
                  </a:spcBef>
                  <a:defRPr/>
                </a:pPr>
                <a:endParaRPr lang="zh-CN" altLang="en-US" sz="1600" dirty="0">
                  <a:effectLst>
                    <a:outerShdw blurRad="38100" dist="38100" dir="2700000" algn="tl">
                      <a:srgbClr val="000000"/>
                    </a:outerShdw>
                  </a:effectLst>
                  <a:latin typeface="Lucida Sans" pitchFamily="34" charset="0"/>
                  <a:sym typeface="Wingdings" panose="05000000000000000000" pitchFamily="2" charset="2"/>
                </a:endParaRPr>
              </a:p>
              <a:p>
                <a:pPr>
                  <a:defRPr/>
                </a:pPr>
                <a:r>
                  <a:rPr lang="zh-CN" altLang="en-US" sz="3000" b="1" dirty="0">
                    <a:solidFill>
                      <a:srgbClr val="033BED"/>
                    </a:solidFill>
                    <a:latin typeface="微软雅黑" panose="020B0503020204020204" pitchFamily="34" charset="-122"/>
                    <a:ea typeface="微软雅黑" panose="020B0503020204020204" pitchFamily="34" charset="-122"/>
                  </a:rPr>
                  <a:t>高频增强滤波器</a:t>
                </a:r>
                <a:endParaRPr lang="en-US" altLang="zh-CN" sz="3000" b="1" dirty="0">
                  <a:solidFill>
                    <a:srgbClr val="033BED"/>
                  </a:solidFill>
                  <a:latin typeface="微软雅黑" panose="020B0503020204020204" pitchFamily="34" charset="-122"/>
                  <a:ea typeface="微软雅黑" panose="020B0503020204020204" pitchFamily="34" charset="-122"/>
                </a:endParaRPr>
              </a:p>
              <a:p>
                <a:pPr>
                  <a:defRPr/>
                </a:pPr>
                <a:endParaRPr lang="en-US" altLang="zh-CN" sz="3000" b="1" dirty="0">
                  <a:solidFill>
                    <a:srgbClr val="033BED"/>
                  </a:solidFill>
                  <a:latin typeface="微软雅黑" panose="020B0503020204020204" pitchFamily="34" charset="-122"/>
                  <a:ea typeface="微软雅黑" panose="020B0503020204020204" pitchFamily="34" charset="-122"/>
                </a:endParaRPr>
              </a:p>
              <a:p>
                <a:pPr>
                  <a:lnSpc>
                    <a:spcPct val="125000"/>
                  </a:lnSpc>
                  <a:spcBef>
                    <a:spcPct val="40000"/>
                  </a:spcBef>
                  <a:buClr>
                    <a:srgbClr val="FFFF00"/>
                  </a:buClr>
                  <a:buFont typeface="Wingdings" panose="05000000000000000000" pitchFamily="2" charset="2"/>
                  <a:buNone/>
                  <a:defRPr/>
                </a:pPr>
                <a:r>
                  <a:rPr lang="en-US" altLang="zh-CN" sz="2400" b="1" dirty="0">
                    <a:latin typeface="微软雅黑" panose="020B0503020204020204" pitchFamily="34" charset="-122"/>
                    <a:ea typeface="微软雅黑" panose="020B0503020204020204" pitchFamily="34" charset="-122"/>
                  </a:rPr>
                  <a:t>	</a:t>
                </a:r>
                <a:r>
                  <a:rPr lang="zh-CN" altLang="en-US" sz="2600" b="1" dirty="0">
                    <a:latin typeface="微软雅黑" panose="020B0503020204020204" pitchFamily="34" charset="-122"/>
                    <a:ea typeface="微软雅黑" panose="020B0503020204020204" pitchFamily="34" charset="-122"/>
                  </a:rPr>
                  <a:t>傅里叶变换：</a:t>
                </a:r>
                <a14:m>
                  <m:oMath xmlns:m="http://schemas.openxmlformats.org/officeDocument/2006/math">
                    <m:r>
                      <a:rPr lang="en-US" altLang="zh-CN" sz="2600" b="1" i="1" smtClean="0">
                        <a:latin typeface="Cambria Math" panose="02040503050406030204" pitchFamily="18" charset="0"/>
                        <a:ea typeface="微软雅黑" panose="020B0503020204020204" pitchFamily="34" charset="-122"/>
                      </a:rPr>
                      <m:t>𝑮</m:t>
                    </m:r>
                    <m:d>
                      <m:dPr>
                        <m:ctrlPr>
                          <a:rPr lang="en-US" altLang="zh-CN" sz="2600" b="1" i="1">
                            <a:latin typeface="Cambria Math" panose="02040503050406030204" pitchFamily="18" charset="0"/>
                            <a:ea typeface="微软雅黑" panose="020B0503020204020204" pitchFamily="34" charset="-122"/>
                          </a:rPr>
                        </m:ctrlPr>
                      </m:dPr>
                      <m:e>
                        <m:r>
                          <a:rPr lang="en-US" altLang="zh-CN" sz="2600" b="1" i="1">
                            <a:latin typeface="Cambria Math" panose="02040503050406030204" pitchFamily="18" charset="0"/>
                            <a:ea typeface="微软雅黑" panose="020B0503020204020204" pitchFamily="34" charset="-122"/>
                          </a:rPr>
                          <m:t>𝒖</m:t>
                        </m:r>
                        <m:r>
                          <a:rPr lang="en-US" altLang="zh-CN" sz="2600" b="1" i="1">
                            <a:latin typeface="Cambria Math" panose="02040503050406030204" pitchFamily="18" charset="0"/>
                            <a:ea typeface="微软雅黑" panose="020B0503020204020204" pitchFamily="34" charset="-122"/>
                          </a:rPr>
                          <m:t>,</m:t>
                        </m:r>
                        <m:r>
                          <a:rPr lang="en-US" altLang="zh-CN" sz="2600" b="1" i="1">
                            <a:latin typeface="Cambria Math" panose="02040503050406030204" pitchFamily="18" charset="0"/>
                            <a:ea typeface="微软雅黑" panose="020B0503020204020204" pitchFamily="34" charset="-122"/>
                          </a:rPr>
                          <m:t>𝒗</m:t>
                        </m:r>
                      </m:e>
                    </m:d>
                    <m:r>
                      <a:rPr lang="en-US" altLang="zh-CN" sz="2600" b="1" i="1" smtClean="0">
                        <a:latin typeface="Cambria Math" panose="02040503050406030204" pitchFamily="18" charset="0"/>
                        <a:ea typeface="微软雅黑" panose="020B0503020204020204" pitchFamily="34" charset="-122"/>
                      </a:rPr>
                      <m:t>=</m:t>
                    </m:r>
                    <m:r>
                      <a:rPr lang="en-US" altLang="zh-CN" sz="2600" b="1" i="1" smtClean="0">
                        <a:latin typeface="Cambria Math" panose="02040503050406030204" pitchFamily="18" charset="0"/>
                        <a:ea typeface="微软雅黑" panose="020B0503020204020204" pitchFamily="34" charset="-122"/>
                      </a:rPr>
                      <m:t>𝑯</m:t>
                    </m:r>
                    <m:d>
                      <m:dPr>
                        <m:ctrlPr>
                          <a:rPr lang="en-US" altLang="zh-CN" sz="2600" b="1" i="1">
                            <a:latin typeface="Cambria Math" panose="02040503050406030204" pitchFamily="18" charset="0"/>
                            <a:ea typeface="微软雅黑" panose="020B0503020204020204" pitchFamily="34" charset="-122"/>
                          </a:rPr>
                        </m:ctrlPr>
                      </m:dPr>
                      <m:e>
                        <m:r>
                          <a:rPr lang="en-US" altLang="zh-CN" sz="2600" b="1" i="1">
                            <a:latin typeface="Cambria Math" panose="02040503050406030204" pitchFamily="18" charset="0"/>
                            <a:ea typeface="微软雅黑" panose="020B0503020204020204" pitchFamily="34" charset="-122"/>
                          </a:rPr>
                          <m:t>𝒖</m:t>
                        </m:r>
                        <m:r>
                          <a:rPr lang="en-US" altLang="zh-CN" sz="2600" b="1" i="1">
                            <a:latin typeface="Cambria Math" panose="02040503050406030204" pitchFamily="18" charset="0"/>
                            <a:ea typeface="微软雅黑" panose="020B0503020204020204" pitchFamily="34" charset="-122"/>
                          </a:rPr>
                          <m:t>,</m:t>
                        </m:r>
                        <m:r>
                          <a:rPr lang="en-US" altLang="zh-CN" sz="2600" b="1" i="1">
                            <a:latin typeface="Cambria Math" panose="02040503050406030204" pitchFamily="18" charset="0"/>
                            <a:ea typeface="微软雅黑" panose="020B0503020204020204" pitchFamily="34" charset="-122"/>
                          </a:rPr>
                          <m:t>𝒗</m:t>
                        </m:r>
                      </m:e>
                    </m:d>
                    <m:r>
                      <a:rPr lang="en-US" altLang="zh-CN" sz="2600" b="1" i="1" smtClean="0">
                        <a:latin typeface="Cambria Math" panose="02040503050406030204" pitchFamily="18" charset="0"/>
                        <a:ea typeface="微软雅黑" panose="020B0503020204020204" pitchFamily="34" charset="-122"/>
                      </a:rPr>
                      <m:t>𝑭</m:t>
                    </m:r>
                    <m:d>
                      <m:dPr>
                        <m:ctrlPr>
                          <a:rPr lang="en-US" altLang="zh-CN" sz="2600" b="1" i="1">
                            <a:latin typeface="Cambria Math" panose="02040503050406030204" pitchFamily="18" charset="0"/>
                            <a:ea typeface="微软雅黑" panose="020B0503020204020204" pitchFamily="34" charset="-122"/>
                          </a:rPr>
                        </m:ctrlPr>
                      </m:dPr>
                      <m:e>
                        <m:r>
                          <a:rPr lang="en-US" altLang="zh-CN" sz="2600" b="1" i="1">
                            <a:latin typeface="Cambria Math" panose="02040503050406030204" pitchFamily="18" charset="0"/>
                            <a:ea typeface="微软雅黑" panose="020B0503020204020204" pitchFamily="34" charset="-122"/>
                          </a:rPr>
                          <m:t>𝒖</m:t>
                        </m:r>
                        <m:r>
                          <a:rPr lang="en-US" altLang="zh-CN" sz="2600" b="1" i="1">
                            <a:latin typeface="Cambria Math" panose="02040503050406030204" pitchFamily="18" charset="0"/>
                            <a:ea typeface="微软雅黑" panose="020B0503020204020204" pitchFamily="34" charset="-122"/>
                          </a:rPr>
                          <m:t>,</m:t>
                        </m:r>
                        <m:r>
                          <a:rPr lang="en-US" altLang="zh-CN" sz="2600" b="1" i="1">
                            <a:latin typeface="Cambria Math" panose="02040503050406030204" pitchFamily="18" charset="0"/>
                            <a:ea typeface="微软雅黑" panose="020B0503020204020204" pitchFamily="34" charset="-122"/>
                          </a:rPr>
                          <m:t>𝒗</m:t>
                        </m:r>
                      </m:e>
                    </m:d>
                  </m:oMath>
                </a14:m>
                <a:endParaRPr lang="en-US" altLang="zh-CN" sz="2600" b="1" dirty="0">
                  <a:latin typeface="微软雅黑" panose="020B0503020204020204" pitchFamily="34" charset="-122"/>
                  <a:ea typeface="微软雅黑" panose="020B0503020204020204" pitchFamily="34" charset="-122"/>
                </a:endParaRPr>
              </a:p>
              <a:p>
                <a:pPr>
                  <a:lnSpc>
                    <a:spcPct val="125000"/>
                  </a:lnSpc>
                  <a:spcBef>
                    <a:spcPct val="60000"/>
                  </a:spcBef>
                  <a:buClr>
                    <a:srgbClr val="FFFF00"/>
                  </a:buClr>
                  <a:buFont typeface="Wingdings" panose="05000000000000000000" pitchFamily="2" charset="2"/>
                  <a:buNone/>
                  <a:defRPr/>
                </a:pPr>
                <a:r>
                  <a:rPr lang="zh-CN" altLang="en-US" sz="2600" b="1" dirty="0">
                    <a:latin typeface="微软雅黑" panose="020B0503020204020204" pitchFamily="34" charset="-122"/>
                    <a:ea typeface="微软雅黑" panose="020B0503020204020204" pitchFamily="34" charset="-122"/>
                  </a:rPr>
                  <a:t>	高频增强转移函数：</a:t>
                </a:r>
                <a14:m>
                  <m:oMath xmlns:m="http://schemas.openxmlformats.org/officeDocument/2006/math">
                    <m:sSub>
                      <m:sSubPr>
                        <m:ctrlPr>
                          <a:rPr lang="en-US" altLang="zh-CN" sz="2600" b="1" i="1" smtClean="0">
                            <a:latin typeface="Cambria Math" panose="02040503050406030204" pitchFamily="18" charset="0"/>
                            <a:ea typeface="微软雅黑" panose="020B0503020204020204" pitchFamily="34" charset="-122"/>
                          </a:rPr>
                        </m:ctrlPr>
                      </m:sSubPr>
                      <m:e>
                        <m:r>
                          <a:rPr lang="en-US" altLang="zh-CN" sz="2600" b="1" i="1" smtClean="0">
                            <a:latin typeface="Cambria Math" panose="02040503050406030204" pitchFamily="18" charset="0"/>
                            <a:ea typeface="微软雅黑" panose="020B0503020204020204" pitchFamily="34" charset="-122"/>
                          </a:rPr>
                          <m:t>𝑯</m:t>
                        </m:r>
                      </m:e>
                      <m:sub>
                        <m:r>
                          <a:rPr lang="en-US" altLang="zh-CN" sz="2600" b="1" i="1" smtClean="0">
                            <a:latin typeface="Cambria Math" panose="02040503050406030204" pitchFamily="18" charset="0"/>
                            <a:ea typeface="微软雅黑" panose="020B0503020204020204" pitchFamily="34" charset="-122"/>
                          </a:rPr>
                          <m:t>𝒆</m:t>
                        </m:r>
                      </m:sub>
                    </m:sSub>
                    <m:d>
                      <m:dPr>
                        <m:ctrlPr>
                          <a:rPr lang="en-US" altLang="zh-CN" sz="2600" b="1" i="1" smtClean="0">
                            <a:latin typeface="Cambria Math" panose="02040503050406030204" pitchFamily="18" charset="0"/>
                            <a:ea typeface="微软雅黑" panose="020B0503020204020204" pitchFamily="34" charset="-122"/>
                          </a:rPr>
                        </m:ctrlPr>
                      </m:dPr>
                      <m:e>
                        <m:r>
                          <a:rPr lang="en-US" altLang="zh-CN" sz="2600" b="1" i="1" smtClean="0">
                            <a:latin typeface="Cambria Math" panose="02040503050406030204" pitchFamily="18" charset="0"/>
                            <a:ea typeface="微软雅黑" panose="020B0503020204020204" pitchFamily="34" charset="-122"/>
                          </a:rPr>
                          <m:t>𝒖</m:t>
                        </m:r>
                        <m:r>
                          <a:rPr lang="en-US" altLang="zh-CN" sz="2600" b="1" i="1" smtClean="0">
                            <a:latin typeface="Cambria Math" panose="02040503050406030204" pitchFamily="18" charset="0"/>
                            <a:ea typeface="微软雅黑" panose="020B0503020204020204" pitchFamily="34" charset="-122"/>
                          </a:rPr>
                          <m:t>,</m:t>
                        </m:r>
                        <m:r>
                          <a:rPr lang="en-US" altLang="zh-CN" sz="2600" b="1" i="1" smtClean="0">
                            <a:latin typeface="Cambria Math" panose="02040503050406030204" pitchFamily="18" charset="0"/>
                            <a:ea typeface="微软雅黑" panose="020B0503020204020204" pitchFamily="34" charset="-122"/>
                          </a:rPr>
                          <m:t>𝒗</m:t>
                        </m:r>
                      </m:e>
                    </m:d>
                    <m:r>
                      <a:rPr lang="en-US" altLang="zh-CN" sz="2600" b="1" i="1">
                        <a:latin typeface="Cambria Math" panose="02040503050406030204" pitchFamily="18" charset="0"/>
                        <a:ea typeface="微软雅黑" panose="020B0503020204020204" pitchFamily="34" charset="-122"/>
                      </a:rPr>
                      <m:t>=</m:t>
                    </m:r>
                    <m:r>
                      <a:rPr lang="en-US" altLang="zh-CN" sz="2600" b="1" i="1" smtClean="0">
                        <a:latin typeface="Cambria Math" panose="02040503050406030204" pitchFamily="18" charset="0"/>
                        <a:ea typeface="微软雅黑" panose="020B0503020204020204" pitchFamily="34" charset="-122"/>
                      </a:rPr>
                      <m:t>𝒌</m:t>
                    </m:r>
                    <m:r>
                      <a:rPr lang="en-US" altLang="zh-CN" sz="2600" b="1" i="1" smtClean="0">
                        <a:latin typeface="Cambria Math" panose="02040503050406030204" pitchFamily="18" charset="0"/>
                        <a:ea typeface="Cambria Math" panose="02040503050406030204" pitchFamily="18" charset="0"/>
                      </a:rPr>
                      <m:t>×</m:t>
                    </m:r>
                    <m:r>
                      <a:rPr lang="en-US" altLang="zh-CN" sz="2600" b="1" i="1">
                        <a:latin typeface="Cambria Math" panose="02040503050406030204" pitchFamily="18" charset="0"/>
                        <a:ea typeface="微软雅黑" panose="020B0503020204020204" pitchFamily="34" charset="-122"/>
                      </a:rPr>
                      <m:t>𝑯</m:t>
                    </m:r>
                    <m:d>
                      <m:dPr>
                        <m:ctrlPr>
                          <a:rPr lang="en-US" altLang="zh-CN" sz="2600" b="1" i="1">
                            <a:latin typeface="Cambria Math" panose="02040503050406030204" pitchFamily="18" charset="0"/>
                            <a:ea typeface="微软雅黑" panose="020B0503020204020204" pitchFamily="34" charset="-122"/>
                          </a:rPr>
                        </m:ctrlPr>
                      </m:dPr>
                      <m:e>
                        <m:r>
                          <a:rPr lang="en-US" altLang="zh-CN" sz="2600" b="1" i="1">
                            <a:latin typeface="Cambria Math" panose="02040503050406030204" pitchFamily="18" charset="0"/>
                            <a:ea typeface="微软雅黑" panose="020B0503020204020204" pitchFamily="34" charset="-122"/>
                          </a:rPr>
                          <m:t>𝒖</m:t>
                        </m:r>
                        <m:r>
                          <a:rPr lang="en-US" altLang="zh-CN" sz="2600" b="1" i="1">
                            <a:latin typeface="Cambria Math" panose="02040503050406030204" pitchFamily="18" charset="0"/>
                            <a:ea typeface="微软雅黑" panose="020B0503020204020204" pitchFamily="34" charset="-122"/>
                          </a:rPr>
                          <m:t>,</m:t>
                        </m:r>
                        <m:r>
                          <a:rPr lang="en-US" altLang="zh-CN" sz="2600" b="1" i="1">
                            <a:latin typeface="Cambria Math" panose="02040503050406030204" pitchFamily="18" charset="0"/>
                            <a:ea typeface="微软雅黑" panose="020B0503020204020204" pitchFamily="34" charset="-122"/>
                          </a:rPr>
                          <m:t>𝒗</m:t>
                        </m:r>
                      </m:e>
                    </m:d>
                    <m:r>
                      <a:rPr lang="en-US" altLang="zh-CN" sz="2600" b="1" i="1" smtClean="0">
                        <a:latin typeface="Cambria Math" panose="02040503050406030204" pitchFamily="18" charset="0"/>
                        <a:ea typeface="微软雅黑" panose="020B0503020204020204" pitchFamily="34" charset="-122"/>
                      </a:rPr>
                      <m:t>+</m:t>
                    </m:r>
                    <m:r>
                      <a:rPr lang="en-US" altLang="zh-CN" sz="2600" b="1" i="1" smtClean="0">
                        <a:latin typeface="Cambria Math" panose="02040503050406030204" pitchFamily="18" charset="0"/>
                        <a:ea typeface="微软雅黑" panose="020B0503020204020204" pitchFamily="34" charset="-122"/>
                      </a:rPr>
                      <m:t>𝒄</m:t>
                    </m:r>
                  </m:oMath>
                </a14:m>
                <a:endParaRPr lang="en-US" altLang="zh-CN" sz="2600" b="1" i="1" dirty="0">
                  <a:latin typeface="微软雅黑" panose="020B0503020204020204" pitchFamily="34" charset="-122"/>
                  <a:ea typeface="微软雅黑" panose="020B0503020204020204" pitchFamily="34" charset="-122"/>
                </a:endParaRPr>
              </a:p>
              <a:p>
                <a:pPr>
                  <a:lnSpc>
                    <a:spcPct val="125000"/>
                  </a:lnSpc>
                  <a:spcBef>
                    <a:spcPct val="60000"/>
                  </a:spcBef>
                  <a:buClr>
                    <a:srgbClr val="FFFF00"/>
                  </a:buClr>
                  <a:buFont typeface="Wingdings" panose="05000000000000000000" pitchFamily="2" charset="2"/>
                  <a:buNone/>
                  <a:defRPr/>
                </a:pPr>
                <a:r>
                  <a:rPr lang="zh-CN" altLang="en-US" sz="2600" b="1" dirty="0">
                    <a:latin typeface="微软雅黑" panose="020B0503020204020204" pitchFamily="34" charset="-122"/>
                    <a:ea typeface="微软雅黑" panose="020B0503020204020204" pitchFamily="34" charset="-122"/>
                  </a:rPr>
                  <a:t>	高频增强输出图的傅里叶变换：</a:t>
                </a:r>
                <a:endParaRPr lang="en-US" altLang="zh-CN" sz="2600" b="1" dirty="0">
                  <a:latin typeface="微软雅黑" panose="020B0503020204020204" pitchFamily="34" charset="-122"/>
                  <a:ea typeface="微软雅黑" panose="020B0503020204020204" pitchFamily="34" charset="-122"/>
                </a:endParaRPr>
              </a:p>
              <a:p>
                <a:pPr>
                  <a:lnSpc>
                    <a:spcPct val="125000"/>
                  </a:lnSpc>
                  <a:spcBef>
                    <a:spcPct val="60000"/>
                  </a:spcBef>
                  <a:buClr>
                    <a:srgbClr val="FFFF00"/>
                  </a:buClr>
                  <a:defRPr/>
                </a:pPr>
                <a14:m>
                  <m:oMathPara xmlns:m="http://schemas.openxmlformats.org/officeDocument/2006/math">
                    <m:oMathParaPr>
                      <m:jc m:val="centerGroup"/>
                    </m:oMathParaPr>
                    <m:oMath xmlns:m="http://schemas.openxmlformats.org/officeDocument/2006/math">
                      <m:sSub>
                        <m:sSubPr>
                          <m:ctrlPr>
                            <a:rPr lang="en-US" altLang="zh-CN" sz="2600" b="1" i="1">
                              <a:latin typeface="Cambria Math" panose="02040503050406030204" pitchFamily="18" charset="0"/>
                              <a:ea typeface="微软雅黑" panose="020B0503020204020204" pitchFamily="34" charset="-122"/>
                            </a:rPr>
                          </m:ctrlPr>
                        </m:sSubPr>
                        <m:e>
                          <m:r>
                            <a:rPr lang="en-US" altLang="zh-CN" sz="2600" b="1" i="1" smtClean="0">
                              <a:latin typeface="Cambria Math" panose="02040503050406030204" pitchFamily="18" charset="0"/>
                              <a:ea typeface="微软雅黑" panose="020B0503020204020204" pitchFamily="34" charset="-122"/>
                            </a:rPr>
                            <m:t>𝑮</m:t>
                          </m:r>
                        </m:e>
                        <m:sub>
                          <m:r>
                            <a:rPr lang="en-US" altLang="zh-CN" sz="2600" b="1" i="1">
                              <a:latin typeface="Cambria Math" panose="02040503050406030204" pitchFamily="18" charset="0"/>
                              <a:ea typeface="微软雅黑" panose="020B0503020204020204" pitchFamily="34" charset="-122"/>
                            </a:rPr>
                            <m:t>𝒆</m:t>
                          </m:r>
                        </m:sub>
                      </m:sSub>
                      <m:d>
                        <m:dPr>
                          <m:ctrlPr>
                            <a:rPr lang="en-US" altLang="zh-CN" sz="2600" b="1" i="1">
                              <a:latin typeface="Cambria Math" panose="02040503050406030204" pitchFamily="18" charset="0"/>
                              <a:ea typeface="微软雅黑" panose="020B0503020204020204" pitchFamily="34" charset="-122"/>
                            </a:rPr>
                          </m:ctrlPr>
                        </m:dPr>
                        <m:e>
                          <m:r>
                            <a:rPr lang="en-US" altLang="zh-CN" sz="2600" b="1" i="1">
                              <a:latin typeface="Cambria Math" panose="02040503050406030204" pitchFamily="18" charset="0"/>
                              <a:ea typeface="微软雅黑" panose="020B0503020204020204" pitchFamily="34" charset="-122"/>
                            </a:rPr>
                            <m:t>𝒖</m:t>
                          </m:r>
                          <m:r>
                            <a:rPr lang="en-US" altLang="zh-CN" sz="2600" b="1" i="1">
                              <a:latin typeface="Cambria Math" panose="02040503050406030204" pitchFamily="18" charset="0"/>
                              <a:ea typeface="微软雅黑" panose="020B0503020204020204" pitchFamily="34" charset="-122"/>
                            </a:rPr>
                            <m:t>,</m:t>
                          </m:r>
                          <m:r>
                            <a:rPr lang="en-US" altLang="zh-CN" sz="2600" b="1" i="1">
                              <a:latin typeface="Cambria Math" panose="02040503050406030204" pitchFamily="18" charset="0"/>
                              <a:ea typeface="微软雅黑" panose="020B0503020204020204" pitchFamily="34" charset="-122"/>
                            </a:rPr>
                            <m:t>𝒗</m:t>
                          </m:r>
                        </m:e>
                      </m:d>
                      <m:r>
                        <a:rPr lang="en-US" altLang="zh-CN" sz="2600" b="1" i="1">
                          <a:latin typeface="Cambria Math" panose="02040503050406030204" pitchFamily="18" charset="0"/>
                          <a:ea typeface="微软雅黑" panose="020B0503020204020204" pitchFamily="34" charset="-122"/>
                        </a:rPr>
                        <m:t>=</m:t>
                      </m:r>
                      <m:r>
                        <a:rPr lang="en-US" altLang="zh-CN" sz="2600" b="1" i="1">
                          <a:latin typeface="Cambria Math" panose="02040503050406030204" pitchFamily="18" charset="0"/>
                          <a:ea typeface="微软雅黑" panose="020B0503020204020204" pitchFamily="34" charset="-122"/>
                        </a:rPr>
                        <m:t>𝒌</m:t>
                      </m:r>
                      <m:r>
                        <a:rPr lang="en-US" altLang="zh-CN" sz="2600" b="1" i="1">
                          <a:latin typeface="Cambria Math" panose="02040503050406030204" pitchFamily="18" charset="0"/>
                          <a:ea typeface="Cambria Math" panose="02040503050406030204" pitchFamily="18" charset="0"/>
                        </a:rPr>
                        <m:t>×</m:t>
                      </m:r>
                      <m:r>
                        <a:rPr lang="en-US" altLang="zh-CN" sz="2600" b="1" i="1" smtClean="0">
                          <a:latin typeface="Cambria Math" panose="02040503050406030204" pitchFamily="18" charset="0"/>
                          <a:ea typeface="Cambria Math" panose="02040503050406030204" pitchFamily="18" charset="0"/>
                        </a:rPr>
                        <m:t>𝑮</m:t>
                      </m:r>
                      <m:d>
                        <m:dPr>
                          <m:ctrlPr>
                            <a:rPr lang="en-US" altLang="zh-CN" sz="2600" b="1" i="1">
                              <a:latin typeface="Cambria Math" panose="02040503050406030204" pitchFamily="18" charset="0"/>
                              <a:ea typeface="微软雅黑" panose="020B0503020204020204" pitchFamily="34" charset="-122"/>
                            </a:rPr>
                          </m:ctrlPr>
                        </m:dPr>
                        <m:e>
                          <m:r>
                            <a:rPr lang="en-US" altLang="zh-CN" sz="2600" b="1" i="1">
                              <a:latin typeface="Cambria Math" panose="02040503050406030204" pitchFamily="18" charset="0"/>
                              <a:ea typeface="微软雅黑" panose="020B0503020204020204" pitchFamily="34" charset="-122"/>
                            </a:rPr>
                            <m:t>𝒖</m:t>
                          </m:r>
                          <m:r>
                            <a:rPr lang="en-US" altLang="zh-CN" sz="2600" b="1" i="1">
                              <a:latin typeface="Cambria Math" panose="02040503050406030204" pitchFamily="18" charset="0"/>
                              <a:ea typeface="微软雅黑" panose="020B0503020204020204" pitchFamily="34" charset="-122"/>
                            </a:rPr>
                            <m:t>,</m:t>
                          </m:r>
                          <m:r>
                            <a:rPr lang="en-US" altLang="zh-CN" sz="2600" b="1" i="1">
                              <a:latin typeface="Cambria Math" panose="02040503050406030204" pitchFamily="18" charset="0"/>
                              <a:ea typeface="微软雅黑" panose="020B0503020204020204" pitchFamily="34" charset="-122"/>
                            </a:rPr>
                            <m:t>𝒗</m:t>
                          </m:r>
                        </m:e>
                      </m:d>
                      <m:r>
                        <a:rPr lang="en-US" altLang="zh-CN" sz="2600" b="1" i="1">
                          <a:latin typeface="Cambria Math" panose="02040503050406030204" pitchFamily="18" charset="0"/>
                          <a:ea typeface="微软雅黑" panose="020B0503020204020204" pitchFamily="34" charset="-122"/>
                        </a:rPr>
                        <m:t>+</m:t>
                      </m:r>
                      <m:r>
                        <a:rPr lang="en-US" altLang="zh-CN" sz="2600" b="1" i="1">
                          <a:latin typeface="Cambria Math" panose="02040503050406030204" pitchFamily="18" charset="0"/>
                          <a:ea typeface="微软雅黑" panose="020B0503020204020204" pitchFamily="34" charset="-122"/>
                        </a:rPr>
                        <m:t>𝒄</m:t>
                      </m:r>
                      <m:r>
                        <a:rPr lang="en-US" altLang="zh-CN" sz="2600" b="1" i="1">
                          <a:latin typeface="Cambria Math" panose="02040503050406030204" pitchFamily="18" charset="0"/>
                          <a:ea typeface="Cambria Math" panose="02040503050406030204" pitchFamily="18" charset="0"/>
                        </a:rPr>
                        <m:t>×</m:t>
                      </m:r>
                      <m:r>
                        <a:rPr lang="en-US" altLang="zh-CN" sz="2600" b="1" i="1" smtClean="0">
                          <a:latin typeface="Cambria Math" panose="02040503050406030204" pitchFamily="18" charset="0"/>
                          <a:ea typeface="Cambria Math" panose="02040503050406030204" pitchFamily="18" charset="0"/>
                        </a:rPr>
                        <m:t>𝑭</m:t>
                      </m:r>
                      <m:d>
                        <m:dPr>
                          <m:ctrlPr>
                            <a:rPr lang="en-US" altLang="zh-CN" sz="2600" b="1" i="1">
                              <a:latin typeface="Cambria Math" panose="02040503050406030204" pitchFamily="18" charset="0"/>
                              <a:ea typeface="微软雅黑" panose="020B0503020204020204" pitchFamily="34" charset="-122"/>
                            </a:rPr>
                          </m:ctrlPr>
                        </m:dPr>
                        <m:e>
                          <m:r>
                            <a:rPr lang="en-US" altLang="zh-CN" sz="2600" b="1" i="1">
                              <a:latin typeface="Cambria Math" panose="02040503050406030204" pitchFamily="18" charset="0"/>
                              <a:ea typeface="微软雅黑" panose="020B0503020204020204" pitchFamily="34" charset="-122"/>
                            </a:rPr>
                            <m:t>𝒖</m:t>
                          </m:r>
                          <m:r>
                            <a:rPr lang="en-US" altLang="zh-CN" sz="2600" b="1" i="1">
                              <a:latin typeface="Cambria Math" panose="02040503050406030204" pitchFamily="18" charset="0"/>
                              <a:ea typeface="微软雅黑" panose="020B0503020204020204" pitchFamily="34" charset="-122"/>
                            </a:rPr>
                            <m:t>,</m:t>
                          </m:r>
                          <m:r>
                            <a:rPr lang="en-US" altLang="zh-CN" sz="2600" b="1" i="1">
                              <a:latin typeface="Cambria Math" panose="02040503050406030204" pitchFamily="18" charset="0"/>
                              <a:ea typeface="微软雅黑" panose="020B0503020204020204" pitchFamily="34" charset="-122"/>
                            </a:rPr>
                            <m:t>𝒗</m:t>
                          </m:r>
                        </m:e>
                      </m:d>
                    </m:oMath>
                  </m:oMathPara>
                </a14:m>
                <a:endParaRPr lang="zh-CN" altLang="en-US" sz="2600" b="1" dirty="0">
                  <a:latin typeface="微软雅黑" panose="020B0503020204020204" pitchFamily="34" charset="-122"/>
                  <a:ea typeface="微软雅黑" panose="020B0503020204020204" pitchFamily="34" charset="-122"/>
                </a:endParaRPr>
              </a:p>
              <a:p>
                <a:pPr>
                  <a:lnSpc>
                    <a:spcPct val="125000"/>
                  </a:lnSpc>
                  <a:spcBef>
                    <a:spcPct val="20000"/>
                  </a:spcBef>
                  <a:buClr>
                    <a:srgbClr val="FFFF00"/>
                  </a:buClr>
                  <a:buFont typeface="Wingdings" panose="05000000000000000000" pitchFamily="2" charset="2"/>
                  <a:buNone/>
                  <a:defRPr/>
                </a:pPr>
                <a:r>
                  <a:rPr lang="en-US" altLang="zh-CN" sz="2600" b="1" dirty="0">
                    <a:latin typeface="微软雅黑" panose="020B0503020204020204" pitchFamily="34" charset="-122"/>
                    <a:ea typeface="微软雅黑" panose="020B0503020204020204" pitchFamily="34" charset="-122"/>
                  </a:rPr>
                  <a:t>	</a:t>
                </a:r>
                <a:r>
                  <a:rPr lang="zh-CN" altLang="en-US" sz="2600" b="1" dirty="0">
                    <a:latin typeface="微软雅黑" panose="020B0503020204020204" pitchFamily="34" charset="-122"/>
                    <a:ea typeface="微软雅黑" panose="020B0503020204020204" pitchFamily="34" charset="-122"/>
                  </a:rPr>
                  <a:t>反变换回去：</a:t>
                </a:r>
              </a:p>
              <a:p>
                <a:pPr algn="ctr">
                  <a:lnSpc>
                    <a:spcPct val="125000"/>
                  </a:lnSpc>
                  <a:spcBef>
                    <a:spcPct val="20000"/>
                  </a:spcBef>
                  <a:buClr>
                    <a:srgbClr val="FFFF00"/>
                  </a:buClr>
                  <a:buFont typeface="Wingdings" panose="05000000000000000000" pitchFamily="2" charset="2"/>
                  <a:buNone/>
                  <a:defRPr/>
                </a:pPr>
                <a:r>
                  <a:rPr lang="en-US" altLang="zh-CN" sz="2600" b="1" dirty="0">
                    <a:ea typeface="微软雅黑" panose="020B0503020204020204" pitchFamily="34" charset="-122"/>
                  </a:rPr>
                  <a:t>           </a:t>
                </a:r>
                <a14:m>
                  <m:oMath xmlns:m="http://schemas.openxmlformats.org/officeDocument/2006/math">
                    <m:sSub>
                      <m:sSubPr>
                        <m:ctrlPr>
                          <a:rPr lang="en-US" altLang="zh-CN" sz="2600" b="1" i="1">
                            <a:latin typeface="Cambria Math" panose="02040503050406030204" pitchFamily="18" charset="0"/>
                            <a:ea typeface="微软雅黑" panose="020B0503020204020204" pitchFamily="34" charset="-122"/>
                          </a:rPr>
                        </m:ctrlPr>
                      </m:sSubPr>
                      <m:e>
                        <m:r>
                          <a:rPr lang="en-US" altLang="zh-CN" sz="2600" b="1" i="1">
                            <a:latin typeface="Cambria Math" panose="02040503050406030204" pitchFamily="18" charset="0"/>
                            <a:ea typeface="微软雅黑" panose="020B0503020204020204" pitchFamily="34" charset="-122"/>
                          </a:rPr>
                          <m:t>𝒈</m:t>
                        </m:r>
                      </m:e>
                      <m:sub>
                        <m:r>
                          <a:rPr lang="en-US" altLang="zh-CN" sz="2600" b="1" i="1">
                            <a:latin typeface="Cambria Math" panose="02040503050406030204" pitchFamily="18" charset="0"/>
                            <a:ea typeface="微软雅黑" panose="020B0503020204020204" pitchFamily="34" charset="-122"/>
                          </a:rPr>
                          <m:t>𝒆</m:t>
                        </m:r>
                      </m:sub>
                    </m:sSub>
                    <m:d>
                      <m:dPr>
                        <m:ctrlPr>
                          <a:rPr lang="en-US" altLang="zh-CN" sz="2600" b="1" i="1">
                            <a:latin typeface="Cambria Math" panose="02040503050406030204" pitchFamily="18" charset="0"/>
                            <a:ea typeface="微软雅黑" panose="020B0503020204020204" pitchFamily="34" charset="-122"/>
                          </a:rPr>
                        </m:ctrlPr>
                      </m:dPr>
                      <m:e>
                        <m:r>
                          <a:rPr lang="en-US" altLang="zh-CN" sz="2600" b="1" i="1">
                            <a:latin typeface="Cambria Math" panose="02040503050406030204" pitchFamily="18" charset="0"/>
                            <a:ea typeface="微软雅黑" panose="020B0503020204020204" pitchFamily="34" charset="-122"/>
                          </a:rPr>
                          <m:t>𝒖</m:t>
                        </m:r>
                        <m:r>
                          <a:rPr lang="en-US" altLang="zh-CN" sz="2600" b="1" i="1">
                            <a:latin typeface="Cambria Math" panose="02040503050406030204" pitchFamily="18" charset="0"/>
                            <a:ea typeface="微软雅黑" panose="020B0503020204020204" pitchFamily="34" charset="-122"/>
                          </a:rPr>
                          <m:t>,</m:t>
                        </m:r>
                        <m:r>
                          <a:rPr lang="en-US" altLang="zh-CN" sz="2600" b="1" i="1">
                            <a:latin typeface="Cambria Math" panose="02040503050406030204" pitchFamily="18" charset="0"/>
                            <a:ea typeface="微软雅黑" panose="020B0503020204020204" pitchFamily="34" charset="-122"/>
                          </a:rPr>
                          <m:t>𝒗</m:t>
                        </m:r>
                      </m:e>
                    </m:d>
                    <m:r>
                      <a:rPr lang="en-US" altLang="zh-CN" sz="2600" b="1" i="1">
                        <a:latin typeface="Cambria Math" panose="02040503050406030204" pitchFamily="18" charset="0"/>
                        <a:ea typeface="微软雅黑" panose="020B0503020204020204" pitchFamily="34" charset="-122"/>
                      </a:rPr>
                      <m:t>=</m:t>
                    </m:r>
                    <m:r>
                      <a:rPr lang="en-US" altLang="zh-CN" sz="2600" b="1" i="1">
                        <a:latin typeface="Cambria Math" panose="02040503050406030204" pitchFamily="18" charset="0"/>
                        <a:ea typeface="微软雅黑" panose="020B0503020204020204" pitchFamily="34" charset="-122"/>
                      </a:rPr>
                      <m:t>𝒌</m:t>
                    </m:r>
                    <m:r>
                      <a:rPr lang="en-US" altLang="zh-CN" sz="2600" b="1" i="1">
                        <a:latin typeface="Cambria Math" panose="02040503050406030204" pitchFamily="18" charset="0"/>
                        <a:ea typeface="微软雅黑" panose="020B0503020204020204" pitchFamily="34" charset="-122"/>
                      </a:rPr>
                      <m:t>×</m:t>
                    </m:r>
                    <m:r>
                      <a:rPr lang="en-US" altLang="zh-CN" sz="2600" b="1" i="1">
                        <a:latin typeface="Cambria Math" panose="02040503050406030204" pitchFamily="18" charset="0"/>
                        <a:ea typeface="微软雅黑" panose="020B0503020204020204" pitchFamily="34" charset="-122"/>
                      </a:rPr>
                      <m:t>𝒈</m:t>
                    </m:r>
                    <m:d>
                      <m:dPr>
                        <m:ctrlPr>
                          <a:rPr lang="en-US" altLang="zh-CN" sz="2600" b="1" i="1">
                            <a:latin typeface="Cambria Math" panose="02040503050406030204" pitchFamily="18" charset="0"/>
                            <a:ea typeface="微软雅黑" panose="020B0503020204020204" pitchFamily="34" charset="-122"/>
                          </a:rPr>
                        </m:ctrlPr>
                      </m:dPr>
                      <m:e>
                        <m:r>
                          <a:rPr lang="en-US" altLang="zh-CN" sz="2600" b="1" i="1">
                            <a:latin typeface="Cambria Math" panose="02040503050406030204" pitchFamily="18" charset="0"/>
                            <a:ea typeface="微软雅黑" panose="020B0503020204020204" pitchFamily="34" charset="-122"/>
                          </a:rPr>
                          <m:t>𝒖</m:t>
                        </m:r>
                        <m:r>
                          <a:rPr lang="en-US" altLang="zh-CN" sz="2600" b="1" i="1">
                            <a:latin typeface="Cambria Math" panose="02040503050406030204" pitchFamily="18" charset="0"/>
                            <a:ea typeface="微软雅黑" panose="020B0503020204020204" pitchFamily="34" charset="-122"/>
                          </a:rPr>
                          <m:t>,</m:t>
                        </m:r>
                        <m:r>
                          <a:rPr lang="en-US" altLang="zh-CN" sz="2600" b="1" i="1">
                            <a:latin typeface="Cambria Math" panose="02040503050406030204" pitchFamily="18" charset="0"/>
                            <a:ea typeface="微软雅黑" panose="020B0503020204020204" pitchFamily="34" charset="-122"/>
                          </a:rPr>
                          <m:t>𝒗</m:t>
                        </m:r>
                      </m:e>
                    </m:d>
                    <m:r>
                      <a:rPr lang="en-US" altLang="zh-CN" sz="2600" b="1" i="1">
                        <a:latin typeface="Cambria Math" panose="02040503050406030204" pitchFamily="18" charset="0"/>
                        <a:ea typeface="微软雅黑" panose="020B0503020204020204" pitchFamily="34" charset="-122"/>
                      </a:rPr>
                      <m:t>+</m:t>
                    </m:r>
                    <m:r>
                      <a:rPr lang="en-US" altLang="zh-CN" sz="2600" b="1" i="1" smtClean="0">
                        <a:solidFill>
                          <a:srgbClr val="FF0000"/>
                        </a:solidFill>
                        <a:latin typeface="Cambria Math" panose="02040503050406030204" pitchFamily="18" charset="0"/>
                        <a:ea typeface="微软雅黑" panose="020B0503020204020204" pitchFamily="34" charset="-122"/>
                      </a:rPr>
                      <m:t>𝒄</m:t>
                    </m:r>
                    <m:r>
                      <a:rPr lang="en-US" altLang="zh-CN" sz="2600" b="1" i="1" smtClean="0">
                        <a:solidFill>
                          <a:srgbClr val="FF0000"/>
                        </a:solidFill>
                        <a:latin typeface="Cambria Math" panose="02040503050406030204" pitchFamily="18" charset="0"/>
                        <a:ea typeface="微软雅黑" panose="020B0503020204020204" pitchFamily="34" charset="-122"/>
                      </a:rPr>
                      <m:t>×</m:t>
                    </m:r>
                    <m:r>
                      <a:rPr lang="en-US" altLang="zh-CN" sz="2600" b="1" i="1" smtClean="0">
                        <a:solidFill>
                          <a:srgbClr val="FF0000"/>
                        </a:solidFill>
                        <a:latin typeface="Cambria Math" panose="02040503050406030204" pitchFamily="18" charset="0"/>
                        <a:ea typeface="微软雅黑" panose="020B0503020204020204" pitchFamily="34" charset="-122"/>
                      </a:rPr>
                      <m:t>𝒇</m:t>
                    </m:r>
                    <m:d>
                      <m:dPr>
                        <m:ctrlPr>
                          <a:rPr lang="en-US" altLang="zh-CN" sz="2600" b="1" i="1">
                            <a:solidFill>
                              <a:srgbClr val="FF0000"/>
                            </a:solidFill>
                            <a:latin typeface="Cambria Math" panose="02040503050406030204" pitchFamily="18" charset="0"/>
                            <a:ea typeface="微软雅黑" panose="020B0503020204020204" pitchFamily="34" charset="-122"/>
                          </a:rPr>
                        </m:ctrlPr>
                      </m:dPr>
                      <m:e>
                        <m:r>
                          <a:rPr lang="en-US" altLang="zh-CN" sz="2600" b="1" i="1">
                            <a:solidFill>
                              <a:srgbClr val="FF0000"/>
                            </a:solidFill>
                            <a:latin typeface="Cambria Math" panose="02040503050406030204" pitchFamily="18" charset="0"/>
                            <a:ea typeface="微软雅黑" panose="020B0503020204020204" pitchFamily="34" charset="-122"/>
                          </a:rPr>
                          <m:t>𝒖</m:t>
                        </m:r>
                        <m:r>
                          <a:rPr lang="en-US" altLang="zh-CN" sz="2600" b="1" i="1">
                            <a:solidFill>
                              <a:srgbClr val="FF0000"/>
                            </a:solidFill>
                            <a:latin typeface="Cambria Math" panose="02040503050406030204" pitchFamily="18" charset="0"/>
                            <a:ea typeface="微软雅黑" panose="020B0503020204020204" pitchFamily="34" charset="-122"/>
                          </a:rPr>
                          <m:t>,</m:t>
                        </m:r>
                        <m:r>
                          <a:rPr lang="en-US" altLang="zh-CN" sz="2600" b="1" i="1">
                            <a:solidFill>
                              <a:srgbClr val="FF0000"/>
                            </a:solidFill>
                            <a:latin typeface="Cambria Math" panose="02040503050406030204" pitchFamily="18" charset="0"/>
                            <a:ea typeface="微软雅黑" panose="020B0503020204020204" pitchFamily="34" charset="-122"/>
                          </a:rPr>
                          <m:t>𝒗</m:t>
                        </m:r>
                      </m:e>
                    </m:d>
                  </m:oMath>
                </a14:m>
                <a:r>
                  <a:rPr lang="en-US" altLang="zh-CN" sz="2400" b="1" i="1" dirty="0">
                    <a:solidFill>
                      <a:srgbClr val="FF0000"/>
                    </a:solidFill>
                    <a:latin typeface="微软雅黑" panose="020B0503020204020204" pitchFamily="34" charset="-122"/>
                    <a:ea typeface="微软雅黑" panose="020B0503020204020204" pitchFamily="34" charset="-122"/>
                  </a:rPr>
                  <a:t>	</a:t>
                </a:r>
                <a:r>
                  <a:rPr lang="en-US" altLang="zh-CN" sz="2400" b="1" i="1" dirty="0">
                    <a:latin typeface="微软雅黑" panose="020B0503020204020204" pitchFamily="34" charset="-122"/>
                    <a:ea typeface="微软雅黑" panose="020B0503020204020204" pitchFamily="34" charset="-122"/>
                  </a:rPr>
                  <a:t>	</a:t>
                </a:r>
              </a:p>
            </p:txBody>
          </p:sp>
        </mc:Choice>
        <mc:Fallback xmlns="">
          <p:sp>
            <p:nvSpPr>
              <p:cNvPr id="17" name="Text Box 3"/>
              <p:cNvSpPr txBox="1">
                <a:spLocks noRot="1" noChangeAspect="1" noMove="1" noResize="1" noEditPoints="1" noAdjustHandles="1" noChangeArrowheads="1" noChangeShapeType="1" noTextEdit="1"/>
              </p:cNvSpPr>
              <p:nvPr/>
            </p:nvSpPr>
            <p:spPr bwMode="auto">
              <a:xfrm>
                <a:off x="467544" y="1196753"/>
                <a:ext cx="8676456" cy="5328591"/>
              </a:xfrm>
              <a:prstGeom prst="rect">
                <a:avLst/>
              </a:prstGeom>
              <a:blipFill rotWithShape="0">
                <a:blip r:embed="rId3"/>
                <a:stretch>
                  <a:fillRect l="-1687"/>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spTree>
    <p:extLst>
      <p:ext uri="{BB962C8B-B14F-4D97-AF65-F5344CB8AC3E}">
        <p14:creationId xmlns:p14="http://schemas.microsoft.com/office/powerpoint/2010/main" val="829449983"/>
      </p:ext>
    </p:extLst>
  </p:cSld>
  <p:clrMapOvr>
    <a:masterClrMapping/>
  </p:clrMapOvr>
  <p:transition/>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323850" y="188913"/>
            <a:ext cx="7704534" cy="836612"/>
          </a:xfrm>
        </p:spPr>
        <p:txBody>
          <a:bodyPr/>
          <a:lstStyle/>
          <a:p>
            <a:pPr eaLnBrk="1" hangingPunct="1"/>
            <a:r>
              <a:rPr lang="zh-CN" altLang="en-US" sz="4400" dirty="0">
                <a:ea typeface="微软雅黑" pitchFamily="34" charset="-122"/>
              </a:rPr>
              <a:t>频域增强</a:t>
            </a:r>
            <a:r>
              <a:rPr lang="en-US" altLang="zh-CN" sz="4400" dirty="0">
                <a:ea typeface="微软雅黑" pitchFamily="34" charset="-122"/>
              </a:rPr>
              <a:t>—</a:t>
            </a:r>
            <a:r>
              <a:rPr lang="zh-CN" altLang="en-US" sz="3600" dirty="0">
                <a:ea typeface="微软雅黑" pitchFamily="34" charset="-122"/>
              </a:rPr>
              <a:t>带通和带阻滤波</a:t>
            </a:r>
          </a:p>
        </p:txBody>
      </p:sp>
      <p:sp>
        <p:nvSpPr>
          <p:cNvPr id="17" name="Text Box 3"/>
          <p:cNvSpPr txBox="1">
            <a:spLocks noChangeArrowheads="1"/>
          </p:cNvSpPr>
          <p:nvPr/>
        </p:nvSpPr>
        <p:spPr bwMode="auto">
          <a:xfrm>
            <a:off x="115625" y="1196752"/>
            <a:ext cx="8676456" cy="53285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50000"/>
              </a:spcBef>
              <a:defRPr/>
            </a:pPr>
            <a:endParaRPr lang="zh-CN" altLang="en-US" sz="1600" dirty="0">
              <a:effectLst>
                <a:outerShdw blurRad="38100" dist="38100" dir="2700000" algn="tl">
                  <a:srgbClr val="000000"/>
                </a:outerShdw>
              </a:effectLst>
              <a:latin typeface="Lucida Sans" pitchFamily="34" charset="0"/>
              <a:sym typeface="Wingdings" panose="05000000000000000000" pitchFamily="2" charset="2"/>
            </a:endParaRPr>
          </a:p>
          <a:p>
            <a:pPr>
              <a:defRPr/>
            </a:pPr>
            <a:r>
              <a:rPr lang="zh-CN" altLang="en-US" sz="3000" b="1" dirty="0">
                <a:solidFill>
                  <a:srgbClr val="033BED"/>
                </a:solidFill>
                <a:latin typeface="微软雅黑" panose="020B0503020204020204" pitchFamily="34" charset="-122"/>
                <a:ea typeface="微软雅黑" panose="020B0503020204020204" pitchFamily="34" charset="-122"/>
              </a:rPr>
              <a:t>带阻滤波器</a:t>
            </a:r>
            <a:endParaRPr lang="en-US" altLang="zh-CN" sz="3000" b="1" dirty="0">
              <a:solidFill>
                <a:srgbClr val="033BED"/>
              </a:solidFill>
              <a:latin typeface="微软雅黑" panose="020B0503020204020204" pitchFamily="34" charset="-122"/>
              <a:ea typeface="微软雅黑" panose="020B0503020204020204" pitchFamily="34" charset="-122"/>
            </a:endParaRPr>
          </a:p>
          <a:p>
            <a:pPr>
              <a:defRPr/>
            </a:pPr>
            <a:endParaRPr lang="en-US" altLang="zh-CN" sz="1000" b="1" dirty="0">
              <a:solidFill>
                <a:srgbClr val="033BED"/>
              </a:solidFill>
              <a:latin typeface="微软雅黑" panose="020B0503020204020204" pitchFamily="34" charset="-122"/>
              <a:ea typeface="微软雅黑" panose="020B0503020204020204" pitchFamily="34" charset="-122"/>
            </a:endParaRPr>
          </a:p>
          <a:p>
            <a:pPr>
              <a:lnSpc>
                <a:spcPct val="125000"/>
              </a:lnSpc>
              <a:spcBef>
                <a:spcPct val="40000"/>
              </a:spcBef>
              <a:buClr>
                <a:srgbClr val="FFFF00"/>
              </a:buClr>
              <a:buFont typeface="Wingdings" panose="05000000000000000000" pitchFamily="2" charset="2"/>
              <a:buNone/>
              <a:defRPr/>
            </a:pPr>
            <a:r>
              <a:rPr lang="en-US" altLang="zh-CN" sz="2400" b="1" dirty="0">
                <a:latin typeface="微软雅黑" panose="020B0503020204020204" pitchFamily="34" charset="-122"/>
                <a:ea typeface="微软雅黑" panose="020B0503020204020204" pitchFamily="34" charset="-122"/>
              </a:rPr>
              <a:t>	</a:t>
            </a:r>
            <a:r>
              <a:rPr lang="zh-CN" altLang="en-US" sz="2600" b="1" dirty="0">
                <a:latin typeface="微软雅黑" panose="020B0503020204020204" pitchFamily="34" charset="-122"/>
                <a:ea typeface="微软雅黑" panose="020B0503020204020204" pitchFamily="34" charset="-122"/>
              </a:rPr>
              <a:t>阻止一定频率范围</a:t>
            </a:r>
            <a:endParaRPr lang="en-US" altLang="zh-CN" sz="2600" b="1" dirty="0">
              <a:latin typeface="微软雅黑" panose="020B0503020204020204" pitchFamily="34" charset="-122"/>
              <a:ea typeface="微软雅黑" panose="020B0503020204020204" pitchFamily="34" charset="-122"/>
            </a:endParaRPr>
          </a:p>
          <a:p>
            <a:pPr>
              <a:lnSpc>
                <a:spcPct val="125000"/>
              </a:lnSpc>
              <a:spcBef>
                <a:spcPct val="40000"/>
              </a:spcBef>
              <a:buClr>
                <a:srgbClr val="FFFF00"/>
              </a:buClr>
              <a:buFont typeface="Wingdings" panose="05000000000000000000" pitchFamily="2" charset="2"/>
              <a:buNone/>
              <a:defRPr/>
            </a:pPr>
            <a:r>
              <a:rPr lang="en-US" altLang="zh-CN" sz="2600" b="1" i="1" dirty="0">
                <a:latin typeface="微软雅黑" panose="020B0503020204020204" pitchFamily="34" charset="-122"/>
                <a:ea typeface="微软雅黑" panose="020B0503020204020204" pitchFamily="34" charset="-122"/>
              </a:rPr>
              <a:t>      </a:t>
            </a:r>
            <a:r>
              <a:rPr lang="zh-CN" altLang="en-US" sz="2600" b="1" dirty="0">
                <a:latin typeface="微软雅黑" panose="020B0503020204020204" pitchFamily="34" charset="-122"/>
                <a:ea typeface="微软雅黑" panose="020B0503020204020204" pitchFamily="34" charset="-122"/>
              </a:rPr>
              <a:t>（允许其它频率范围）</a:t>
            </a:r>
            <a:r>
              <a:rPr lang="en-US" altLang="zh-CN" sz="2400" b="1" i="1" dirty="0">
                <a:latin typeface="微软雅黑" panose="020B0503020204020204" pitchFamily="34" charset="-122"/>
                <a:ea typeface="微软雅黑" panose="020B0503020204020204" pitchFamily="34" charset="-122"/>
              </a:rPr>
              <a:t>	</a:t>
            </a:r>
          </a:p>
        </p:txBody>
      </p:sp>
      <p:graphicFrame>
        <p:nvGraphicFramePr>
          <p:cNvPr id="4" name="Object 4"/>
          <p:cNvGraphicFramePr>
            <a:graphicFrameLocks noChangeAspect="1"/>
          </p:cNvGraphicFramePr>
          <p:nvPr>
            <p:extLst>
              <p:ext uri="{D42A27DB-BD31-4B8C-83A1-F6EECF244321}">
                <p14:modId xmlns:p14="http://schemas.microsoft.com/office/powerpoint/2010/main" val="20447431"/>
              </p:ext>
            </p:extLst>
          </p:nvPr>
        </p:nvGraphicFramePr>
        <p:xfrm>
          <a:off x="5004048" y="1829048"/>
          <a:ext cx="3806825" cy="2032000"/>
        </p:xfrm>
        <a:graphic>
          <a:graphicData uri="http://schemas.openxmlformats.org/presentationml/2006/ole">
            <mc:AlternateContent xmlns:mc="http://schemas.openxmlformats.org/markup-compatibility/2006">
              <mc:Choice xmlns:v="urn:schemas-microsoft-com:vml" Requires="v">
                <p:oleObj name="Microsoft Drawing" r:id="rId2" imgW="1900238" imgH="1014413" progId="MSDraw">
                  <p:embed/>
                </p:oleObj>
              </mc:Choice>
              <mc:Fallback>
                <p:oleObj name="Microsoft Drawing" r:id="rId2" imgW="1900238" imgH="1014413" progId="MSDraw">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4048" y="1829048"/>
                        <a:ext cx="3806825" cy="20320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 name="对象 1"/>
          <p:cNvGraphicFramePr>
            <a:graphicFrameLocks noChangeAspect="1"/>
          </p:cNvGraphicFramePr>
          <p:nvPr>
            <p:extLst>
              <p:ext uri="{D42A27DB-BD31-4B8C-83A1-F6EECF244321}">
                <p14:modId xmlns:p14="http://schemas.microsoft.com/office/powerpoint/2010/main" val="26557289"/>
              </p:ext>
            </p:extLst>
          </p:nvPr>
        </p:nvGraphicFramePr>
        <p:xfrm>
          <a:off x="323528" y="3933056"/>
          <a:ext cx="4268782" cy="696944"/>
        </p:xfrm>
        <a:graphic>
          <a:graphicData uri="http://schemas.openxmlformats.org/presentationml/2006/ole">
            <mc:AlternateContent xmlns:mc="http://schemas.openxmlformats.org/markup-compatibility/2006">
              <mc:Choice xmlns:v="urn:schemas-microsoft-com:vml" Requires="v">
                <p:oleObj name="Equation" r:id="rId4" imgW="3733560" imgH="609480" progId="Equation.DSMT4">
                  <p:embed/>
                </p:oleObj>
              </mc:Choice>
              <mc:Fallback>
                <p:oleObj name="Equation" r:id="rId4" imgW="3733560" imgH="609480" progId="Equation.DSMT4">
                  <p:embed/>
                  <p:pic>
                    <p:nvPicPr>
                      <p:cNvPr id="0" name=""/>
                      <p:cNvPicPr/>
                      <p:nvPr/>
                    </p:nvPicPr>
                    <p:blipFill>
                      <a:blip r:embed="rId5"/>
                      <a:stretch>
                        <a:fillRect/>
                      </a:stretch>
                    </p:blipFill>
                    <p:spPr>
                      <a:xfrm>
                        <a:off x="323528" y="3933056"/>
                        <a:ext cx="4268782" cy="696944"/>
                      </a:xfrm>
                      <a:prstGeom prst="rect">
                        <a:avLst/>
                      </a:prstGeom>
                    </p:spPr>
                  </p:pic>
                </p:oleObj>
              </mc:Fallback>
            </mc:AlternateContent>
          </a:graphicData>
        </a:graphic>
      </p:graphicFrame>
      <p:graphicFrame>
        <p:nvGraphicFramePr>
          <p:cNvPr id="7" name="对象 6"/>
          <p:cNvGraphicFramePr>
            <a:graphicFrameLocks noChangeAspect="1"/>
          </p:cNvGraphicFramePr>
          <p:nvPr>
            <p:extLst>
              <p:ext uri="{D42A27DB-BD31-4B8C-83A1-F6EECF244321}">
                <p14:modId xmlns:p14="http://schemas.microsoft.com/office/powerpoint/2010/main" val="261246421"/>
              </p:ext>
            </p:extLst>
          </p:nvPr>
        </p:nvGraphicFramePr>
        <p:xfrm>
          <a:off x="2430227" y="5229200"/>
          <a:ext cx="4324165" cy="1085090"/>
        </p:xfrm>
        <a:graphic>
          <a:graphicData uri="http://schemas.openxmlformats.org/presentationml/2006/ole">
            <mc:AlternateContent xmlns:mc="http://schemas.openxmlformats.org/markup-compatibility/2006">
              <mc:Choice xmlns:v="urn:schemas-microsoft-com:vml" Requires="v">
                <p:oleObj name="Equation" r:id="rId6" imgW="3390840" imgH="850680" progId="Equation.DSMT4">
                  <p:embed/>
                </p:oleObj>
              </mc:Choice>
              <mc:Fallback>
                <p:oleObj name="Equation" r:id="rId6" imgW="3390840" imgH="850680" progId="Equation.DSMT4">
                  <p:embed/>
                  <p:pic>
                    <p:nvPicPr>
                      <p:cNvPr id="0" name=""/>
                      <p:cNvPicPr/>
                      <p:nvPr/>
                    </p:nvPicPr>
                    <p:blipFill>
                      <a:blip r:embed="rId7"/>
                      <a:stretch>
                        <a:fillRect/>
                      </a:stretch>
                    </p:blipFill>
                    <p:spPr>
                      <a:xfrm>
                        <a:off x="2430227" y="5229200"/>
                        <a:ext cx="4324165" cy="1085090"/>
                      </a:xfrm>
                      <a:prstGeom prst="rect">
                        <a:avLst/>
                      </a:prstGeom>
                    </p:spPr>
                  </p:pic>
                </p:oleObj>
              </mc:Fallback>
            </mc:AlternateContent>
          </a:graphicData>
        </a:graphic>
      </p:graphicFrame>
    </p:spTree>
    <p:extLst>
      <p:ext uri="{BB962C8B-B14F-4D97-AF65-F5344CB8AC3E}">
        <p14:creationId xmlns:p14="http://schemas.microsoft.com/office/powerpoint/2010/main" val="3631436432"/>
      </p:ext>
    </p:extLst>
  </p:cSld>
  <p:clrMapOvr>
    <a:masterClrMapping/>
  </p:clrMapOvr>
  <p:transition/>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323850" y="188913"/>
            <a:ext cx="7704534" cy="836612"/>
          </a:xfrm>
        </p:spPr>
        <p:txBody>
          <a:bodyPr/>
          <a:lstStyle/>
          <a:p>
            <a:pPr eaLnBrk="1" hangingPunct="1"/>
            <a:r>
              <a:rPr lang="zh-CN" altLang="en-US" sz="4400" dirty="0">
                <a:ea typeface="微软雅黑" pitchFamily="34" charset="-122"/>
              </a:rPr>
              <a:t>频域增强</a:t>
            </a:r>
            <a:r>
              <a:rPr lang="en-US" altLang="zh-CN" sz="4400" dirty="0">
                <a:ea typeface="微软雅黑" pitchFamily="34" charset="-122"/>
              </a:rPr>
              <a:t>—</a:t>
            </a:r>
            <a:r>
              <a:rPr lang="zh-CN" altLang="en-US" sz="3600" dirty="0">
                <a:ea typeface="微软雅黑" pitchFamily="34" charset="-122"/>
              </a:rPr>
              <a:t>带通和带阻滤波</a:t>
            </a:r>
          </a:p>
        </p:txBody>
      </p:sp>
      <p:sp>
        <p:nvSpPr>
          <p:cNvPr id="17" name="Text Box 3"/>
          <p:cNvSpPr txBox="1">
            <a:spLocks noChangeArrowheads="1"/>
          </p:cNvSpPr>
          <p:nvPr/>
        </p:nvSpPr>
        <p:spPr bwMode="auto">
          <a:xfrm>
            <a:off x="115625" y="1196753"/>
            <a:ext cx="8676456" cy="15841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50000"/>
              </a:spcBef>
              <a:defRPr/>
            </a:pPr>
            <a:endParaRPr lang="zh-CN" altLang="en-US" sz="1600" dirty="0">
              <a:effectLst>
                <a:outerShdw blurRad="38100" dist="38100" dir="2700000" algn="tl">
                  <a:srgbClr val="000000"/>
                </a:outerShdw>
              </a:effectLst>
              <a:latin typeface="Lucida Sans" pitchFamily="34" charset="0"/>
              <a:sym typeface="Wingdings" panose="05000000000000000000" pitchFamily="2" charset="2"/>
            </a:endParaRPr>
          </a:p>
          <a:p>
            <a:pPr>
              <a:defRPr/>
            </a:pPr>
            <a:r>
              <a:rPr lang="zh-CN" altLang="en-US" sz="3000" b="1" dirty="0">
                <a:solidFill>
                  <a:srgbClr val="033BED"/>
                </a:solidFill>
                <a:latin typeface="微软雅黑" panose="020B0503020204020204" pitchFamily="34" charset="-122"/>
                <a:ea typeface="微软雅黑" panose="020B0503020204020204" pitchFamily="34" charset="-122"/>
              </a:rPr>
              <a:t>带阻滤波器</a:t>
            </a:r>
            <a:endParaRPr lang="en-US" altLang="zh-CN" sz="3000" b="1" dirty="0">
              <a:solidFill>
                <a:srgbClr val="033BED"/>
              </a:solidFill>
              <a:latin typeface="微软雅黑" panose="020B0503020204020204" pitchFamily="34" charset="-122"/>
              <a:ea typeface="微软雅黑" panose="020B0503020204020204" pitchFamily="34" charset="-122"/>
            </a:endParaRPr>
          </a:p>
          <a:p>
            <a:pPr>
              <a:defRPr/>
            </a:pPr>
            <a:endParaRPr lang="en-US" altLang="zh-CN" sz="1000" b="1" dirty="0">
              <a:solidFill>
                <a:srgbClr val="033BED"/>
              </a:solidFill>
              <a:latin typeface="微软雅黑" panose="020B0503020204020204" pitchFamily="34" charset="-122"/>
              <a:ea typeface="微软雅黑" panose="020B0503020204020204" pitchFamily="34" charset="-122"/>
            </a:endParaRPr>
          </a:p>
          <a:p>
            <a:pPr>
              <a:lnSpc>
                <a:spcPct val="125000"/>
              </a:lnSpc>
              <a:spcBef>
                <a:spcPct val="40000"/>
              </a:spcBef>
              <a:buClr>
                <a:srgbClr val="FFFF00"/>
              </a:buClr>
              <a:buFont typeface="Wingdings" panose="05000000000000000000" pitchFamily="2" charset="2"/>
              <a:buNone/>
              <a:defRPr/>
            </a:pPr>
            <a:r>
              <a:rPr lang="en-US" altLang="zh-CN" sz="2400" b="1" dirty="0">
                <a:latin typeface="微软雅黑" panose="020B0503020204020204" pitchFamily="34" charset="-122"/>
                <a:ea typeface="微软雅黑" panose="020B0503020204020204" pitchFamily="34" charset="-122"/>
              </a:rPr>
              <a:t>	</a:t>
            </a:r>
            <a:r>
              <a:rPr lang="zh-CN" altLang="en-US" sz="2600" b="1" dirty="0">
                <a:latin typeface="微软雅黑" panose="020B0503020204020204" pitchFamily="34" charset="-122"/>
                <a:ea typeface="微软雅黑" panose="020B0503020204020204" pitchFamily="34" charset="-122"/>
              </a:rPr>
              <a:t>傅里叶变换的对称性</a:t>
            </a:r>
            <a:r>
              <a:rPr lang="en-US" altLang="zh-CN" sz="2600" b="1" dirty="0">
                <a:latin typeface="微软雅黑" panose="020B0503020204020204" pitchFamily="34" charset="-122"/>
                <a:ea typeface="微软雅黑" panose="020B0503020204020204" pitchFamily="34" charset="-122"/>
              </a:rPr>
              <a:t>——&gt;</a:t>
            </a:r>
            <a:r>
              <a:rPr lang="zh-CN" altLang="en-US" sz="2600" b="1" dirty="0">
                <a:latin typeface="微软雅黑" panose="020B0503020204020204" pitchFamily="34" charset="-122"/>
                <a:ea typeface="微软雅黑" panose="020B0503020204020204" pitchFamily="34" charset="-122"/>
              </a:rPr>
              <a:t>两两工作</a:t>
            </a:r>
            <a:r>
              <a:rPr lang="en-US" altLang="zh-CN" sz="2400" b="1" i="1" dirty="0">
                <a:latin typeface="微软雅黑" panose="020B0503020204020204" pitchFamily="34" charset="-122"/>
                <a:ea typeface="微软雅黑" panose="020B0503020204020204" pitchFamily="34" charset="-122"/>
              </a:rPr>
              <a:t>	</a:t>
            </a:r>
          </a:p>
        </p:txBody>
      </p:sp>
      <p:graphicFrame>
        <p:nvGraphicFramePr>
          <p:cNvPr id="3" name="对象 2"/>
          <p:cNvGraphicFramePr>
            <a:graphicFrameLocks noChangeAspect="1"/>
          </p:cNvGraphicFramePr>
          <p:nvPr>
            <p:extLst>
              <p:ext uri="{D42A27DB-BD31-4B8C-83A1-F6EECF244321}">
                <p14:modId xmlns:p14="http://schemas.microsoft.com/office/powerpoint/2010/main" val="2713418609"/>
              </p:ext>
            </p:extLst>
          </p:nvPr>
        </p:nvGraphicFramePr>
        <p:xfrm>
          <a:off x="1320800" y="2900040"/>
          <a:ext cx="6502400" cy="889000"/>
        </p:xfrm>
        <a:graphic>
          <a:graphicData uri="http://schemas.openxmlformats.org/presentationml/2006/ole">
            <mc:AlternateContent xmlns:mc="http://schemas.openxmlformats.org/markup-compatibility/2006">
              <mc:Choice xmlns:v="urn:schemas-microsoft-com:vml" Requires="v">
                <p:oleObj name="Equation" r:id="rId3" imgW="6502320" imgH="888840" progId="Equation.DSMT4">
                  <p:embed/>
                </p:oleObj>
              </mc:Choice>
              <mc:Fallback>
                <p:oleObj name="Equation" r:id="rId3" imgW="6502320" imgH="888840" progId="Equation.DSMT4">
                  <p:embed/>
                  <p:pic>
                    <p:nvPicPr>
                      <p:cNvPr id="0" name=""/>
                      <p:cNvPicPr/>
                      <p:nvPr/>
                    </p:nvPicPr>
                    <p:blipFill>
                      <a:blip r:embed="rId4"/>
                      <a:stretch>
                        <a:fillRect/>
                      </a:stretch>
                    </p:blipFill>
                    <p:spPr>
                      <a:xfrm>
                        <a:off x="1320800" y="2900040"/>
                        <a:ext cx="6502400" cy="889000"/>
                      </a:xfrm>
                      <a:prstGeom prst="rect">
                        <a:avLst/>
                      </a:prstGeom>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1889873992"/>
              </p:ext>
            </p:extLst>
          </p:nvPr>
        </p:nvGraphicFramePr>
        <p:xfrm>
          <a:off x="115625" y="4297660"/>
          <a:ext cx="4229100" cy="571500"/>
        </p:xfrm>
        <a:graphic>
          <a:graphicData uri="http://schemas.openxmlformats.org/presentationml/2006/ole">
            <mc:AlternateContent xmlns:mc="http://schemas.openxmlformats.org/markup-compatibility/2006">
              <mc:Choice xmlns:v="urn:schemas-microsoft-com:vml" Requires="v">
                <p:oleObj name="Equation" r:id="rId5" imgW="4228920" imgH="571320" progId="Equation.DSMT4">
                  <p:embed/>
                </p:oleObj>
              </mc:Choice>
              <mc:Fallback>
                <p:oleObj name="Equation" r:id="rId5" imgW="4228920" imgH="571320" progId="Equation.DSMT4">
                  <p:embed/>
                  <p:pic>
                    <p:nvPicPr>
                      <p:cNvPr id="0" name=""/>
                      <p:cNvPicPr/>
                      <p:nvPr/>
                    </p:nvPicPr>
                    <p:blipFill>
                      <a:blip r:embed="rId6"/>
                      <a:stretch>
                        <a:fillRect/>
                      </a:stretch>
                    </p:blipFill>
                    <p:spPr>
                      <a:xfrm>
                        <a:off x="115625" y="4297660"/>
                        <a:ext cx="4229100" cy="571500"/>
                      </a:xfrm>
                      <a:prstGeom prst="rect">
                        <a:avLst/>
                      </a:prstGeom>
                    </p:spPr>
                  </p:pic>
                </p:oleObj>
              </mc:Fallback>
            </mc:AlternateContent>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val="2797923716"/>
              </p:ext>
            </p:extLst>
          </p:nvPr>
        </p:nvGraphicFramePr>
        <p:xfrm>
          <a:off x="115625" y="5373216"/>
          <a:ext cx="4279900" cy="571500"/>
        </p:xfrm>
        <a:graphic>
          <a:graphicData uri="http://schemas.openxmlformats.org/presentationml/2006/ole">
            <mc:AlternateContent xmlns:mc="http://schemas.openxmlformats.org/markup-compatibility/2006">
              <mc:Choice xmlns:v="urn:schemas-microsoft-com:vml" Requires="v">
                <p:oleObj name="Equation" r:id="rId7" imgW="4279680" imgH="571320" progId="Equation.DSMT4">
                  <p:embed/>
                </p:oleObj>
              </mc:Choice>
              <mc:Fallback>
                <p:oleObj name="Equation" r:id="rId7" imgW="4279680" imgH="571320" progId="Equation.DSMT4">
                  <p:embed/>
                  <p:pic>
                    <p:nvPicPr>
                      <p:cNvPr id="0" name=""/>
                      <p:cNvPicPr/>
                      <p:nvPr/>
                    </p:nvPicPr>
                    <p:blipFill>
                      <a:blip r:embed="rId8"/>
                      <a:stretch>
                        <a:fillRect/>
                      </a:stretch>
                    </p:blipFill>
                    <p:spPr>
                      <a:xfrm>
                        <a:off x="115625" y="5373216"/>
                        <a:ext cx="4279900" cy="571500"/>
                      </a:xfrm>
                      <a:prstGeom prst="rect">
                        <a:avLst/>
                      </a:prstGeom>
                    </p:spPr>
                  </p:pic>
                </p:oleObj>
              </mc:Fallback>
            </mc:AlternateContent>
          </a:graphicData>
        </a:graphic>
      </p:graphicFrame>
      <p:graphicFrame>
        <p:nvGraphicFramePr>
          <p:cNvPr id="10" name="Object 7"/>
          <p:cNvGraphicFramePr>
            <a:graphicFrameLocks noChangeAspect="1"/>
          </p:cNvGraphicFramePr>
          <p:nvPr>
            <p:extLst>
              <p:ext uri="{D42A27DB-BD31-4B8C-83A1-F6EECF244321}">
                <p14:modId xmlns:p14="http://schemas.microsoft.com/office/powerpoint/2010/main" val="3500850265"/>
              </p:ext>
            </p:extLst>
          </p:nvPr>
        </p:nvGraphicFramePr>
        <p:xfrm>
          <a:off x="5074672" y="4095478"/>
          <a:ext cx="3457768" cy="2158053"/>
        </p:xfrm>
        <a:graphic>
          <a:graphicData uri="http://schemas.openxmlformats.org/presentationml/2006/ole">
            <mc:AlternateContent xmlns:mc="http://schemas.openxmlformats.org/markup-compatibility/2006">
              <mc:Choice xmlns:v="urn:schemas-microsoft-com:vml" Requires="v">
                <p:oleObj name="Microsoft Drawing" r:id="rId9" imgW="1549400" imgH="939800" progId="MSDraw">
                  <p:embed/>
                </p:oleObj>
              </mc:Choice>
              <mc:Fallback>
                <p:oleObj name="Microsoft Drawing" r:id="rId9" imgW="1549400" imgH="939800" progId="MSDraw">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l="-2324" t="-3830" r="-2324" b="-3830"/>
                      <a:stretch>
                        <a:fillRect/>
                      </a:stretch>
                    </p:blipFill>
                    <p:spPr bwMode="auto">
                      <a:xfrm>
                        <a:off x="5074672" y="4095478"/>
                        <a:ext cx="3457768" cy="2158053"/>
                      </a:xfrm>
                      <a:prstGeom prst="rect">
                        <a:avLst/>
                      </a:prstGeom>
                      <a:solidFill>
                        <a:schemeClr val="bg1"/>
                      </a:solidFill>
                      <a:ln>
                        <a:noFill/>
                      </a:ln>
                      <a:effectLst/>
                    </p:spPr>
                  </p:pic>
                </p:oleObj>
              </mc:Fallback>
            </mc:AlternateContent>
          </a:graphicData>
        </a:graphic>
      </p:graphicFrame>
    </p:spTree>
    <p:extLst>
      <p:ext uri="{BB962C8B-B14F-4D97-AF65-F5344CB8AC3E}">
        <p14:creationId xmlns:p14="http://schemas.microsoft.com/office/powerpoint/2010/main" val="1835419889"/>
      </p:ext>
    </p:extLst>
  </p:cSld>
  <p:clrMapOvr>
    <a:masterClrMapping/>
  </p:clrMapOvr>
  <p:transition/>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323850" y="188913"/>
            <a:ext cx="7704534" cy="836612"/>
          </a:xfrm>
        </p:spPr>
        <p:txBody>
          <a:bodyPr/>
          <a:lstStyle/>
          <a:p>
            <a:pPr eaLnBrk="1" hangingPunct="1"/>
            <a:r>
              <a:rPr lang="zh-CN" altLang="en-US" sz="4400" dirty="0">
                <a:ea typeface="微软雅黑" pitchFamily="34" charset="-122"/>
              </a:rPr>
              <a:t>频域增强</a:t>
            </a:r>
            <a:r>
              <a:rPr lang="en-US" altLang="zh-CN" sz="4400" dirty="0">
                <a:ea typeface="微软雅黑" pitchFamily="34" charset="-122"/>
              </a:rPr>
              <a:t>—</a:t>
            </a:r>
            <a:r>
              <a:rPr lang="zh-CN" altLang="en-US" sz="3600" dirty="0">
                <a:ea typeface="微软雅黑" pitchFamily="34" charset="-122"/>
              </a:rPr>
              <a:t>带通和带阻滤波</a:t>
            </a:r>
          </a:p>
        </p:txBody>
      </p:sp>
      <p:sp>
        <p:nvSpPr>
          <p:cNvPr id="17" name="Text Box 3"/>
          <p:cNvSpPr txBox="1">
            <a:spLocks noChangeArrowheads="1"/>
          </p:cNvSpPr>
          <p:nvPr/>
        </p:nvSpPr>
        <p:spPr bwMode="auto">
          <a:xfrm>
            <a:off x="115625" y="1196753"/>
            <a:ext cx="8676456" cy="15841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50000"/>
              </a:spcBef>
              <a:defRPr/>
            </a:pPr>
            <a:endParaRPr lang="zh-CN" altLang="en-US" sz="1600" dirty="0">
              <a:effectLst>
                <a:outerShdw blurRad="38100" dist="38100" dir="2700000" algn="tl">
                  <a:srgbClr val="000000"/>
                </a:outerShdw>
              </a:effectLst>
              <a:latin typeface="Lucida Sans" pitchFamily="34" charset="0"/>
              <a:sym typeface="Wingdings" panose="05000000000000000000" pitchFamily="2" charset="2"/>
            </a:endParaRPr>
          </a:p>
          <a:p>
            <a:pPr>
              <a:defRPr/>
            </a:pPr>
            <a:r>
              <a:rPr lang="zh-CN" altLang="en-US" sz="3000" b="1" dirty="0">
                <a:solidFill>
                  <a:srgbClr val="033BED"/>
                </a:solidFill>
                <a:latin typeface="微软雅黑" panose="020B0503020204020204" pitchFamily="34" charset="-122"/>
                <a:ea typeface="微软雅黑" panose="020B0503020204020204" pitchFamily="34" charset="-122"/>
              </a:rPr>
              <a:t>带通滤波器</a:t>
            </a:r>
            <a:endParaRPr lang="en-US" altLang="zh-CN" sz="3000" b="1" dirty="0">
              <a:solidFill>
                <a:srgbClr val="033BED"/>
              </a:solidFill>
              <a:latin typeface="微软雅黑" panose="020B0503020204020204" pitchFamily="34" charset="-122"/>
              <a:ea typeface="微软雅黑" panose="020B0503020204020204" pitchFamily="34" charset="-122"/>
            </a:endParaRPr>
          </a:p>
          <a:p>
            <a:pPr>
              <a:defRPr/>
            </a:pPr>
            <a:endParaRPr lang="en-US" altLang="zh-CN" sz="1000" b="1" dirty="0">
              <a:solidFill>
                <a:srgbClr val="033BED"/>
              </a:solidFill>
              <a:latin typeface="微软雅黑" panose="020B0503020204020204" pitchFamily="34" charset="-122"/>
              <a:ea typeface="微软雅黑" panose="020B0503020204020204" pitchFamily="34" charset="-122"/>
            </a:endParaRPr>
          </a:p>
          <a:p>
            <a:pPr>
              <a:lnSpc>
                <a:spcPct val="125000"/>
              </a:lnSpc>
              <a:spcBef>
                <a:spcPct val="40000"/>
              </a:spcBef>
              <a:buClr>
                <a:srgbClr val="FFFF00"/>
              </a:buClr>
              <a:buFont typeface="Wingdings" panose="05000000000000000000" pitchFamily="2" charset="2"/>
              <a:buNone/>
              <a:defRPr/>
            </a:pPr>
            <a:r>
              <a:rPr lang="en-US" altLang="zh-CN" sz="2400" b="1" dirty="0">
                <a:latin typeface="微软雅黑" panose="020B0503020204020204" pitchFamily="34" charset="-122"/>
                <a:ea typeface="微软雅黑" panose="020B0503020204020204" pitchFamily="34" charset="-122"/>
              </a:rPr>
              <a:t>	</a:t>
            </a:r>
            <a:r>
              <a:rPr lang="zh-CN" altLang="en-US" sz="2600" b="1" dirty="0">
                <a:latin typeface="微软雅黑" panose="020B0503020204020204" pitchFamily="34" charset="-122"/>
                <a:ea typeface="微软雅黑" panose="020B0503020204020204" pitchFamily="34" charset="-122"/>
              </a:rPr>
              <a:t>与带通滤波器互补</a:t>
            </a:r>
            <a:endParaRPr lang="en-US" altLang="zh-CN" sz="2600" b="1" dirty="0">
              <a:latin typeface="微软雅黑" panose="020B0503020204020204" pitchFamily="34" charset="-122"/>
              <a:ea typeface="微软雅黑" panose="020B0503020204020204" pitchFamily="34" charset="-122"/>
            </a:endParaRPr>
          </a:p>
          <a:p>
            <a:pPr>
              <a:lnSpc>
                <a:spcPct val="125000"/>
              </a:lnSpc>
              <a:spcBef>
                <a:spcPct val="40000"/>
              </a:spcBef>
              <a:buClr>
                <a:srgbClr val="FFFF00"/>
              </a:buClr>
              <a:buFont typeface="Wingdings" panose="05000000000000000000" pitchFamily="2" charset="2"/>
              <a:buNone/>
              <a:defRPr/>
            </a:pPr>
            <a:r>
              <a:rPr lang="en-US" altLang="zh-CN" sz="2600" b="1" dirty="0">
                <a:latin typeface="微软雅黑" panose="020B0503020204020204" pitchFamily="34" charset="-122"/>
                <a:ea typeface="微软雅黑" panose="020B0503020204020204" pitchFamily="34" charset="-122"/>
              </a:rPr>
              <a:t>         </a:t>
            </a:r>
            <a:r>
              <a:rPr lang="zh-CN" altLang="en-US" sz="2600" b="1" dirty="0">
                <a:latin typeface="微软雅黑" panose="020B0503020204020204" pitchFamily="34" charset="-122"/>
                <a:ea typeface="微软雅黑" panose="020B0503020204020204" pitchFamily="34" charset="-122"/>
              </a:rPr>
              <a:t>允许一定频率范围（阻止其它频率范围）</a:t>
            </a:r>
            <a:r>
              <a:rPr lang="en-US" altLang="zh-CN" sz="2400" b="1" dirty="0">
                <a:latin typeface="微软雅黑" panose="020B0503020204020204" pitchFamily="34" charset="-122"/>
                <a:ea typeface="微软雅黑" panose="020B0503020204020204" pitchFamily="34" charset="-122"/>
              </a:rPr>
              <a:t>	</a:t>
            </a:r>
          </a:p>
        </p:txBody>
      </p:sp>
      <p:graphicFrame>
        <p:nvGraphicFramePr>
          <p:cNvPr id="2" name="对象 1"/>
          <p:cNvGraphicFramePr>
            <a:graphicFrameLocks noChangeAspect="1"/>
          </p:cNvGraphicFramePr>
          <p:nvPr>
            <p:extLst>
              <p:ext uri="{D42A27DB-BD31-4B8C-83A1-F6EECF244321}">
                <p14:modId xmlns:p14="http://schemas.microsoft.com/office/powerpoint/2010/main" val="3808663931"/>
              </p:ext>
            </p:extLst>
          </p:nvPr>
        </p:nvGraphicFramePr>
        <p:xfrm>
          <a:off x="1187624" y="3573016"/>
          <a:ext cx="6552728" cy="618614"/>
        </p:xfrm>
        <a:graphic>
          <a:graphicData uri="http://schemas.openxmlformats.org/presentationml/2006/ole">
            <mc:AlternateContent xmlns:mc="http://schemas.openxmlformats.org/markup-compatibility/2006">
              <mc:Choice xmlns:v="urn:schemas-microsoft-com:vml" Requires="v">
                <p:oleObj name="Equation" r:id="rId3" imgW="3632040" imgH="342720" progId="Equation.DSMT4">
                  <p:embed/>
                </p:oleObj>
              </mc:Choice>
              <mc:Fallback>
                <p:oleObj name="Equation" r:id="rId3" imgW="3632040" imgH="342720" progId="Equation.DSMT4">
                  <p:embed/>
                  <p:pic>
                    <p:nvPicPr>
                      <p:cNvPr id="0" name=""/>
                      <p:cNvPicPr/>
                      <p:nvPr/>
                    </p:nvPicPr>
                    <p:blipFill>
                      <a:blip r:embed="rId4"/>
                      <a:stretch>
                        <a:fillRect/>
                      </a:stretch>
                    </p:blipFill>
                    <p:spPr>
                      <a:xfrm>
                        <a:off x="1187624" y="3573016"/>
                        <a:ext cx="6552728" cy="618614"/>
                      </a:xfrm>
                      <a:prstGeom prst="rect">
                        <a:avLst/>
                      </a:prstGeom>
                    </p:spPr>
                  </p:pic>
                </p:oleObj>
              </mc:Fallback>
            </mc:AlternateContent>
          </a:graphicData>
        </a:graphic>
      </p:graphicFrame>
      <p:graphicFrame>
        <p:nvGraphicFramePr>
          <p:cNvPr id="9" name="Object 5"/>
          <p:cNvGraphicFramePr>
            <a:graphicFrameLocks noChangeAspect="1"/>
          </p:cNvGraphicFramePr>
          <p:nvPr>
            <p:extLst>
              <p:ext uri="{D42A27DB-BD31-4B8C-83A1-F6EECF244321}">
                <p14:modId xmlns:p14="http://schemas.microsoft.com/office/powerpoint/2010/main" val="1063653820"/>
              </p:ext>
            </p:extLst>
          </p:nvPr>
        </p:nvGraphicFramePr>
        <p:xfrm>
          <a:off x="827584" y="4581128"/>
          <a:ext cx="3800475" cy="2028825"/>
        </p:xfrm>
        <a:graphic>
          <a:graphicData uri="http://schemas.openxmlformats.org/presentationml/2006/ole">
            <mc:AlternateContent xmlns:mc="http://schemas.openxmlformats.org/markup-compatibility/2006">
              <mc:Choice xmlns:v="urn:schemas-microsoft-com:vml" Requires="v">
                <p:oleObj name="Microsoft Drawing" r:id="rId5" imgW="1900238" imgH="1014413" progId="MSDraw">
                  <p:embed/>
                </p:oleObj>
              </mc:Choice>
              <mc:Fallback>
                <p:oleObj name="Microsoft Drawing" r:id="rId5" imgW="1900238" imgH="1014413" progId="MSDraw">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7584" y="4581128"/>
                        <a:ext cx="3800475" cy="2028825"/>
                      </a:xfrm>
                      <a:prstGeom prst="rect">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 name="Object 6"/>
          <p:cNvGraphicFramePr>
            <a:graphicFrameLocks noChangeAspect="1"/>
          </p:cNvGraphicFramePr>
          <p:nvPr>
            <p:extLst>
              <p:ext uri="{D42A27DB-BD31-4B8C-83A1-F6EECF244321}">
                <p14:modId xmlns:p14="http://schemas.microsoft.com/office/powerpoint/2010/main" val="292594684"/>
              </p:ext>
            </p:extLst>
          </p:nvPr>
        </p:nvGraphicFramePr>
        <p:xfrm>
          <a:off x="4966197" y="4581128"/>
          <a:ext cx="3232150" cy="2019300"/>
        </p:xfrm>
        <a:graphic>
          <a:graphicData uri="http://schemas.openxmlformats.org/presentationml/2006/ole">
            <mc:AlternateContent xmlns:mc="http://schemas.openxmlformats.org/markup-compatibility/2006">
              <mc:Choice xmlns:v="urn:schemas-microsoft-com:vml" Requires="v">
                <p:oleObj name="Microsoft Drawing" r:id="rId7" imgW="1547813" imgH="939800" progId="MSDraw">
                  <p:embed/>
                </p:oleObj>
              </mc:Choice>
              <mc:Fallback>
                <p:oleObj name="Microsoft Drawing" r:id="rId7" imgW="1547813" imgH="939800" progId="MSDraw">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l="-2325" t="-3830" r="-2325" b="-3830"/>
                      <a:stretch>
                        <a:fillRect/>
                      </a:stretch>
                    </p:blipFill>
                    <p:spPr bwMode="auto">
                      <a:xfrm>
                        <a:off x="4966197" y="4581128"/>
                        <a:ext cx="3232150" cy="20193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1136365681"/>
      </p:ext>
    </p:extLst>
  </p:cSld>
  <p:clrMapOvr>
    <a:masterClrMapping/>
  </p:clrMapOvr>
  <p:transition/>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323850" y="188913"/>
            <a:ext cx="7704534" cy="836612"/>
          </a:xfrm>
        </p:spPr>
        <p:txBody>
          <a:bodyPr/>
          <a:lstStyle/>
          <a:p>
            <a:pPr eaLnBrk="1" hangingPunct="1"/>
            <a:r>
              <a:rPr lang="zh-CN" altLang="en-US" sz="4400" dirty="0">
                <a:ea typeface="微软雅黑" pitchFamily="34" charset="-122"/>
              </a:rPr>
              <a:t>频域增强</a:t>
            </a:r>
            <a:r>
              <a:rPr lang="en-US" altLang="zh-CN" sz="4400" dirty="0">
                <a:ea typeface="微软雅黑" pitchFamily="34" charset="-122"/>
              </a:rPr>
              <a:t>—</a:t>
            </a:r>
            <a:r>
              <a:rPr lang="zh-CN" altLang="en-US" sz="3600" dirty="0">
                <a:ea typeface="微软雅黑" pitchFamily="34" charset="-122"/>
              </a:rPr>
              <a:t>同态滤波</a:t>
            </a:r>
          </a:p>
        </p:txBody>
      </p:sp>
      <p:sp>
        <p:nvSpPr>
          <p:cNvPr id="17" name="Text Box 3"/>
          <p:cNvSpPr txBox="1">
            <a:spLocks noChangeArrowheads="1"/>
          </p:cNvSpPr>
          <p:nvPr/>
        </p:nvSpPr>
        <p:spPr bwMode="auto">
          <a:xfrm>
            <a:off x="115624" y="1196752"/>
            <a:ext cx="8992879" cy="27116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50000"/>
              </a:spcBef>
              <a:defRPr/>
            </a:pPr>
            <a:endParaRPr lang="zh-CN" altLang="en-US" sz="1600" dirty="0">
              <a:effectLst>
                <a:outerShdw blurRad="38100" dist="38100" dir="2700000" algn="tl">
                  <a:srgbClr val="000000"/>
                </a:outerShdw>
              </a:effectLst>
              <a:latin typeface="Lucida Sans" pitchFamily="34" charset="0"/>
              <a:sym typeface="Wingdings" panose="05000000000000000000" pitchFamily="2" charset="2"/>
            </a:endParaRPr>
          </a:p>
          <a:p>
            <a:pPr indent="457200" eaLnBrk="1" hangingPunct="1">
              <a:lnSpc>
                <a:spcPct val="125000"/>
              </a:lnSpc>
              <a:buFont typeface="Wingdings" panose="05000000000000000000" pitchFamily="2" charset="2"/>
              <a:buNone/>
            </a:pPr>
            <a:r>
              <a:rPr lang="zh-CN" altLang="en-US" sz="2600" b="1" dirty="0">
                <a:latin typeface="微软雅黑" panose="020B0503020204020204" pitchFamily="34" charset="-122"/>
                <a:ea typeface="微软雅黑" panose="020B0503020204020204" pitchFamily="34" charset="-122"/>
              </a:rPr>
              <a:t>人之所以可以看到某个景物，是因为有光辐射能照在该景物上，经过景物的</a:t>
            </a:r>
            <a:r>
              <a:rPr lang="zh-CN" altLang="en-US" sz="2600" b="1" dirty="0">
                <a:solidFill>
                  <a:srgbClr val="FF0000"/>
                </a:solidFill>
                <a:latin typeface="微软雅黑" panose="020B0503020204020204" pitchFamily="34" charset="-122"/>
                <a:ea typeface="微软雅黑" panose="020B0503020204020204" pitchFamily="34" charset="-122"/>
              </a:rPr>
              <a:t>反射</a:t>
            </a:r>
            <a:r>
              <a:rPr lang="zh-CN" altLang="en-US" sz="2600" b="1" dirty="0">
                <a:latin typeface="微软雅黑" panose="020B0503020204020204" pitchFamily="34" charset="-122"/>
                <a:ea typeface="微软雅黑" panose="020B0503020204020204" pitchFamily="34" charset="-122"/>
              </a:rPr>
              <a:t>或</a:t>
            </a:r>
            <a:r>
              <a:rPr lang="zh-CN" altLang="en-US" sz="2600" b="1" dirty="0">
                <a:solidFill>
                  <a:srgbClr val="FF0000"/>
                </a:solidFill>
                <a:latin typeface="微软雅黑" panose="020B0503020204020204" pitchFamily="34" charset="-122"/>
                <a:ea typeface="微软雅黑" panose="020B0503020204020204" pitchFamily="34" charset="-122"/>
              </a:rPr>
              <a:t>透射</a:t>
            </a:r>
            <a:r>
              <a:rPr lang="zh-CN" altLang="en-US" sz="2600" b="1" dirty="0">
                <a:latin typeface="微软雅黑" panose="020B0503020204020204" pitchFamily="34" charset="-122"/>
                <a:ea typeface="微软雅黑" panose="020B0503020204020204" pitchFamily="34" charset="-122"/>
              </a:rPr>
              <a:t>作用之后，在人的</a:t>
            </a:r>
            <a:r>
              <a:rPr lang="zh-CN" altLang="en-US" sz="2600" b="1" dirty="0">
                <a:solidFill>
                  <a:srgbClr val="FF0000"/>
                </a:solidFill>
                <a:latin typeface="微软雅黑" panose="020B0503020204020204" pitchFamily="34" charset="-122"/>
                <a:ea typeface="微软雅黑" panose="020B0503020204020204" pitchFamily="34" charset="-122"/>
              </a:rPr>
              <a:t>视网膜</a:t>
            </a:r>
            <a:r>
              <a:rPr lang="zh-CN" altLang="en-US" sz="2600" b="1" dirty="0">
                <a:latin typeface="微软雅黑" panose="020B0503020204020204" pitchFamily="34" charset="-122"/>
                <a:ea typeface="微软雅黑" panose="020B0503020204020204" pitchFamily="34" charset="-122"/>
              </a:rPr>
              <a:t>上产生感知信号，该感知信号传送到大脑后形成对景物的理解。</a:t>
            </a:r>
          </a:p>
          <a:p>
            <a:pPr indent="457200" eaLnBrk="1" hangingPunct="1">
              <a:lnSpc>
                <a:spcPct val="125000"/>
              </a:lnSpc>
              <a:buFont typeface="Wingdings" panose="05000000000000000000" pitchFamily="2" charset="2"/>
              <a:buNone/>
            </a:pPr>
            <a:r>
              <a:rPr lang="zh-CN" altLang="en-US" sz="2600" b="1" dirty="0">
                <a:latin typeface="微软雅黑" panose="020B0503020204020204" pitchFamily="34" charset="-122"/>
                <a:ea typeface="微软雅黑" panose="020B0503020204020204" pitchFamily="34" charset="-122"/>
              </a:rPr>
              <a:t>按照光图像的成像原理，可以对一幅图像进行如下的简单建模：</a:t>
            </a:r>
          </a:p>
          <a:p>
            <a:pPr indent="457200">
              <a:lnSpc>
                <a:spcPct val="125000"/>
              </a:lnSpc>
              <a:defRPr/>
            </a:pPr>
            <a:endParaRPr lang="en-US" altLang="zh-CN" sz="2600" b="1" dirty="0">
              <a:latin typeface="微软雅黑" panose="020B0503020204020204" pitchFamily="34" charset="-122"/>
              <a:ea typeface="微软雅黑" panose="020B0503020204020204" pitchFamily="34" charset="-122"/>
            </a:endParaRPr>
          </a:p>
          <a:p>
            <a:pPr>
              <a:defRPr/>
            </a:pPr>
            <a:endParaRPr lang="en-US" altLang="zh-CN" sz="1000" b="1" dirty="0">
              <a:solidFill>
                <a:srgbClr val="033BED"/>
              </a:solidFill>
              <a:latin typeface="微软雅黑" panose="020B0503020204020204" pitchFamily="34" charset="-122"/>
              <a:ea typeface="微软雅黑" panose="020B0503020204020204" pitchFamily="34" charset="-122"/>
            </a:endParaRPr>
          </a:p>
          <a:p>
            <a:pPr>
              <a:lnSpc>
                <a:spcPct val="125000"/>
              </a:lnSpc>
              <a:spcBef>
                <a:spcPct val="40000"/>
              </a:spcBef>
              <a:buClr>
                <a:srgbClr val="FFFF00"/>
              </a:buClr>
              <a:buFont typeface="Wingdings" panose="05000000000000000000" pitchFamily="2" charset="2"/>
              <a:buNone/>
              <a:defRPr/>
            </a:pPr>
            <a:r>
              <a:rPr lang="en-US" altLang="zh-CN" sz="2400" b="1" dirty="0">
                <a:latin typeface="微软雅黑" panose="020B0503020204020204" pitchFamily="34" charset="-122"/>
                <a:ea typeface="微软雅黑" panose="020B0503020204020204" pitchFamily="34" charset="-122"/>
              </a:rPr>
              <a:t>	</a:t>
            </a:r>
            <a:r>
              <a:rPr lang="en-US" altLang="zh-CN" sz="2400" b="1" i="1" dirty="0">
                <a:latin typeface="微软雅黑" panose="020B0503020204020204" pitchFamily="34" charset="-122"/>
                <a:ea typeface="微软雅黑" panose="020B0503020204020204" pitchFamily="34" charset="-122"/>
              </a:rPr>
              <a:t>	</a:t>
            </a:r>
          </a:p>
        </p:txBody>
      </p:sp>
      <p:graphicFrame>
        <p:nvGraphicFramePr>
          <p:cNvPr id="3" name="对象 2"/>
          <p:cNvGraphicFramePr>
            <a:graphicFrameLocks noChangeAspect="1"/>
          </p:cNvGraphicFramePr>
          <p:nvPr/>
        </p:nvGraphicFramePr>
        <p:xfrm>
          <a:off x="2716213" y="4208463"/>
          <a:ext cx="3581400" cy="419100"/>
        </p:xfrm>
        <a:graphic>
          <a:graphicData uri="http://schemas.openxmlformats.org/presentationml/2006/ole">
            <mc:AlternateContent xmlns:mc="http://schemas.openxmlformats.org/markup-compatibility/2006">
              <mc:Choice xmlns:v="urn:schemas-microsoft-com:vml" Requires="v">
                <p:oleObj name="Equation" r:id="rId2" imgW="3581280" imgH="419040" progId="Equation.DSMT4">
                  <p:embed/>
                </p:oleObj>
              </mc:Choice>
              <mc:Fallback>
                <p:oleObj name="Equation" r:id="rId2" imgW="3581280" imgH="419040" progId="Equation.DSMT4">
                  <p:embed/>
                  <p:pic>
                    <p:nvPicPr>
                      <p:cNvPr id="0" name=""/>
                      <p:cNvPicPr/>
                      <p:nvPr/>
                    </p:nvPicPr>
                    <p:blipFill>
                      <a:blip r:embed="rId3"/>
                      <a:stretch>
                        <a:fillRect/>
                      </a:stretch>
                    </p:blipFill>
                    <p:spPr>
                      <a:xfrm>
                        <a:off x="2716213" y="4208463"/>
                        <a:ext cx="3581400" cy="419100"/>
                      </a:xfrm>
                      <a:prstGeom prst="rect">
                        <a:avLst/>
                      </a:prstGeom>
                    </p:spPr>
                  </p:pic>
                </p:oleObj>
              </mc:Fallback>
            </mc:AlternateContent>
          </a:graphicData>
        </a:graphic>
      </p:graphicFrame>
      <mc:AlternateContent xmlns:mc="http://schemas.openxmlformats.org/markup-compatibility/2006" xmlns:a14="http://schemas.microsoft.com/office/drawing/2010/main">
        <mc:Choice Requires="a14">
          <p:sp>
            <p:nvSpPr>
              <p:cNvPr id="8" name="Text Box 3"/>
              <p:cNvSpPr txBox="1">
                <a:spLocks noChangeArrowheads="1"/>
              </p:cNvSpPr>
              <p:nvPr/>
            </p:nvSpPr>
            <p:spPr bwMode="auto">
              <a:xfrm>
                <a:off x="35496" y="4965799"/>
                <a:ext cx="9073007" cy="1487537"/>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a:lstStyle/>
              <a:p>
                <a:pPr>
                  <a:spcBef>
                    <a:spcPct val="50000"/>
                  </a:spcBef>
                  <a:defRPr/>
                </a:pPr>
                <a:endParaRPr lang="zh-CN" altLang="en-US" sz="1600" dirty="0">
                  <a:effectLst>
                    <a:outerShdw blurRad="38100" dist="38100" dir="2700000" algn="tl">
                      <a:srgbClr val="000000"/>
                    </a:outerShdw>
                  </a:effectLst>
                  <a:latin typeface="Lucida Sans" pitchFamily="34" charset="0"/>
                  <a:sym typeface="Wingdings" panose="05000000000000000000" pitchFamily="2" charset="2"/>
                </a:endParaRPr>
              </a:p>
              <a:p>
                <a:pPr indent="457200" eaLnBrk="1" hangingPunct="1">
                  <a:lnSpc>
                    <a:spcPct val="125000"/>
                  </a:lnSpc>
                  <a:buFont typeface="Wingdings" panose="05000000000000000000" pitchFamily="2" charset="2"/>
                  <a:buNone/>
                </a:pPr>
                <a:r>
                  <a:rPr lang="zh-CN" altLang="en-US" sz="2600" b="1" dirty="0">
                    <a:latin typeface="微软雅黑" panose="020B0503020204020204" pitchFamily="34" charset="-122"/>
                    <a:ea typeface="微软雅黑" panose="020B0503020204020204" pitchFamily="34" charset="-122"/>
                  </a:rPr>
                  <a:t>即把图像亮度</a:t>
                </a:r>
                <a14:m>
                  <m:oMath xmlns:m="http://schemas.openxmlformats.org/officeDocument/2006/math">
                    <m:r>
                      <a:rPr lang="en-US" altLang="zh-CN" sz="2600" b="1" i="1" smtClean="0">
                        <a:latin typeface="Cambria Math" panose="02040503050406030204" pitchFamily="18" charset="0"/>
                        <a:ea typeface="微软雅黑" panose="020B0503020204020204" pitchFamily="34" charset="-122"/>
                      </a:rPr>
                      <m:t>𝒇</m:t>
                    </m:r>
                    <m:d>
                      <m:dPr>
                        <m:ctrlPr>
                          <a:rPr lang="en-US" altLang="zh-CN" sz="2600" b="1" i="1" smtClean="0">
                            <a:latin typeface="Cambria Math" panose="02040503050406030204" pitchFamily="18" charset="0"/>
                            <a:ea typeface="微软雅黑" panose="020B0503020204020204" pitchFamily="34" charset="-122"/>
                          </a:rPr>
                        </m:ctrlPr>
                      </m:dPr>
                      <m:e>
                        <m:r>
                          <a:rPr lang="en-US" altLang="zh-CN" sz="2600" b="1" i="1" smtClean="0">
                            <a:latin typeface="Cambria Math" panose="02040503050406030204" pitchFamily="18" charset="0"/>
                            <a:ea typeface="微软雅黑" panose="020B0503020204020204" pitchFamily="34" charset="-122"/>
                          </a:rPr>
                          <m:t>𝒙</m:t>
                        </m:r>
                        <m:r>
                          <a:rPr lang="en-US" altLang="zh-CN" sz="2600" b="1" i="1" smtClean="0">
                            <a:latin typeface="Cambria Math" panose="02040503050406030204" pitchFamily="18" charset="0"/>
                            <a:ea typeface="微软雅黑" panose="020B0503020204020204" pitchFamily="34" charset="-122"/>
                          </a:rPr>
                          <m:t>,</m:t>
                        </m:r>
                        <m:r>
                          <a:rPr lang="en-US" altLang="zh-CN" sz="2600" b="1" i="1" smtClean="0">
                            <a:latin typeface="Cambria Math" panose="02040503050406030204" pitchFamily="18" charset="0"/>
                            <a:ea typeface="微软雅黑" panose="020B0503020204020204" pitchFamily="34" charset="-122"/>
                          </a:rPr>
                          <m:t>𝒚</m:t>
                        </m:r>
                      </m:e>
                    </m:d>
                  </m:oMath>
                </a14:m>
                <a:r>
                  <a:rPr lang="zh-CN" altLang="en-US" sz="2600" b="1" dirty="0">
                    <a:latin typeface="微软雅黑" panose="020B0503020204020204" pitchFamily="34" charset="-122"/>
                    <a:ea typeface="微软雅黑" panose="020B0503020204020204" pitchFamily="34" charset="-122"/>
                  </a:rPr>
                  <a:t>看成是由入射分量（入射到景物上的光强度）</a:t>
                </a:r>
                <a14:m>
                  <m:oMath xmlns:m="http://schemas.openxmlformats.org/officeDocument/2006/math">
                    <m:r>
                      <a:rPr lang="en-US" altLang="zh-CN" sz="2600" b="1" i="1" smtClean="0">
                        <a:latin typeface="Cambria Math" panose="02040503050406030204" pitchFamily="18" charset="0"/>
                        <a:ea typeface="微软雅黑" panose="020B0503020204020204" pitchFamily="34" charset="-122"/>
                      </a:rPr>
                      <m:t>𝒊</m:t>
                    </m:r>
                    <m:d>
                      <m:dPr>
                        <m:ctrlPr>
                          <a:rPr lang="en-US" altLang="zh-CN" sz="2600" b="1" i="1">
                            <a:latin typeface="Cambria Math" panose="02040503050406030204" pitchFamily="18" charset="0"/>
                            <a:ea typeface="微软雅黑" panose="020B0503020204020204" pitchFamily="34" charset="-122"/>
                          </a:rPr>
                        </m:ctrlPr>
                      </m:dPr>
                      <m:e>
                        <m:r>
                          <a:rPr lang="en-US" altLang="zh-CN" sz="2600" b="1" i="1">
                            <a:latin typeface="Cambria Math" panose="02040503050406030204" pitchFamily="18" charset="0"/>
                            <a:ea typeface="微软雅黑" panose="020B0503020204020204" pitchFamily="34" charset="-122"/>
                          </a:rPr>
                          <m:t>𝒙</m:t>
                        </m:r>
                        <m:r>
                          <a:rPr lang="en-US" altLang="zh-CN" sz="2600" b="1" i="1">
                            <a:latin typeface="Cambria Math" panose="02040503050406030204" pitchFamily="18" charset="0"/>
                            <a:ea typeface="微软雅黑" panose="020B0503020204020204" pitchFamily="34" charset="-122"/>
                          </a:rPr>
                          <m:t>,</m:t>
                        </m:r>
                        <m:r>
                          <a:rPr lang="en-US" altLang="zh-CN" sz="2600" b="1" i="1">
                            <a:latin typeface="Cambria Math" panose="02040503050406030204" pitchFamily="18" charset="0"/>
                            <a:ea typeface="微软雅黑" panose="020B0503020204020204" pitchFamily="34" charset="-122"/>
                          </a:rPr>
                          <m:t>𝒚</m:t>
                        </m:r>
                      </m:e>
                    </m:d>
                  </m:oMath>
                </a14:m>
                <a:r>
                  <a:rPr lang="zh-CN" altLang="en-US" sz="2600" b="1" dirty="0">
                    <a:latin typeface="微软雅黑" panose="020B0503020204020204" pitchFamily="34" charset="-122"/>
                    <a:ea typeface="微软雅黑" panose="020B0503020204020204" pitchFamily="34" charset="-122"/>
                  </a:rPr>
                  <a:t>和反射分量（景物反射的光强度）</a:t>
                </a:r>
                <a14:m>
                  <m:oMath xmlns:m="http://schemas.openxmlformats.org/officeDocument/2006/math">
                    <m:r>
                      <a:rPr lang="en-US" altLang="zh-CN" sz="2600" b="1" i="1" smtClean="0">
                        <a:latin typeface="Cambria Math" panose="02040503050406030204" pitchFamily="18" charset="0"/>
                        <a:ea typeface="微软雅黑" panose="020B0503020204020204" pitchFamily="34" charset="-122"/>
                      </a:rPr>
                      <m:t>𝒓</m:t>
                    </m:r>
                    <m:d>
                      <m:dPr>
                        <m:ctrlPr>
                          <a:rPr lang="en-US" altLang="zh-CN" sz="2600" b="1" i="1">
                            <a:latin typeface="Cambria Math" panose="02040503050406030204" pitchFamily="18" charset="0"/>
                            <a:ea typeface="微软雅黑" panose="020B0503020204020204" pitchFamily="34" charset="-122"/>
                          </a:rPr>
                        </m:ctrlPr>
                      </m:dPr>
                      <m:e>
                        <m:r>
                          <a:rPr lang="en-US" altLang="zh-CN" sz="2600" b="1" i="1">
                            <a:latin typeface="Cambria Math" panose="02040503050406030204" pitchFamily="18" charset="0"/>
                            <a:ea typeface="微软雅黑" panose="020B0503020204020204" pitchFamily="34" charset="-122"/>
                          </a:rPr>
                          <m:t>𝒙</m:t>
                        </m:r>
                        <m:r>
                          <a:rPr lang="en-US" altLang="zh-CN" sz="2600" b="1" i="1">
                            <a:latin typeface="Cambria Math" panose="02040503050406030204" pitchFamily="18" charset="0"/>
                            <a:ea typeface="微软雅黑" panose="020B0503020204020204" pitchFamily="34" charset="-122"/>
                          </a:rPr>
                          <m:t>,</m:t>
                        </m:r>
                        <m:r>
                          <a:rPr lang="en-US" altLang="zh-CN" sz="2600" b="1" i="1">
                            <a:latin typeface="Cambria Math" panose="02040503050406030204" pitchFamily="18" charset="0"/>
                            <a:ea typeface="微软雅黑" panose="020B0503020204020204" pitchFamily="34" charset="-122"/>
                          </a:rPr>
                          <m:t>𝒚</m:t>
                        </m:r>
                      </m:e>
                    </m:d>
                  </m:oMath>
                </a14:m>
                <a:r>
                  <a:rPr lang="zh-CN" altLang="en-US" sz="2600" b="1" dirty="0">
                    <a:latin typeface="微软雅黑" panose="020B0503020204020204" pitchFamily="34" charset="-122"/>
                    <a:ea typeface="微软雅黑" panose="020B0503020204020204" pitchFamily="34" charset="-122"/>
                  </a:rPr>
                  <a:t>组成。</a:t>
                </a:r>
                <a:r>
                  <a:rPr lang="en-US" altLang="zh-CN" sz="2400" b="1" dirty="0">
                    <a:latin typeface="微软雅黑" panose="020B0503020204020204" pitchFamily="34" charset="-122"/>
                    <a:ea typeface="微软雅黑" panose="020B0503020204020204" pitchFamily="34" charset="-122"/>
                  </a:rPr>
                  <a:t>	</a:t>
                </a:r>
                <a:r>
                  <a:rPr lang="en-US" altLang="zh-CN" sz="2400" b="1" i="1" dirty="0">
                    <a:latin typeface="微软雅黑" panose="020B0503020204020204" pitchFamily="34" charset="-122"/>
                    <a:ea typeface="微软雅黑" panose="020B0503020204020204" pitchFamily="34" charset="-122"/>
                  </a:rPr>
                  <a:t>	</a:t>
                </a:r>
              </a:p>
            </p:txBody>
          </p:sp>
        </mc:Choice>
        <mc:Fallback xmlns="">
          <p:sp>
            <p:nvSpPr>
              <p:cNvPr id="8" name="Text Box 3"/>
              <p:cNvSpPr txBox="1">
                <a:spLocks noRot="1" noChangeAspect="1" noMove="1" noResize="1" noEditPoints="1" noAdjustHandles="1" noChangeArrowheads="1" noChangeShapeType="1" noTextEdit="1"/>
              </p:cNvSpPr>
              <p:nvPr/>
            </p:nvSpPr>
            <p:spPr bwMode="auto">
              <a:xfrm>
                <a:off x="35496" y="4965799"/>
                <a:ext cx="9073007" cy="1487537"/>
              </a:xfrm>
              <a:prstGeom prst="rect">
                <a:avLst/>
              </a:prstGeom>
              <a:blipFill rotWithShape="0">
                <a:blip r:embed="rId5"/>
                <a:stretch>
                  <a:fillRect l="-1210" r="-4839"/>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spTree>
    <p:extLst>
      <p:ext uri="{BB962C8B-B14F-4D97-AF65-F5344CB8AC3E}">
        <p14:creationId xmlns:p14="http://schemas.microsoft.com/office/powerpoint/2010/main" val="3450322783"/>
      </p:ext>
    </p:extLst>
  </p:cSld>
  <p:clrMapOvr>
    <a:masterClrMapping/>
  </p:clrMapOvr>
  <p:transition/>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323850" y="188913"/>
            <a:ext cx="7704534" cy="836612"/>
          </a:xfrm>
        </p:spPr>
        <p:txBody>
          <a:bodyPr/>
          <a:lstStyle/>
          <a:p>
            <a:pPr eaLnBrk="1" hangingPunct="1"/>
            <a:r>
              <a:rPr lang="zh-CN" altLang="en-US" sz="4400" dirty="0">
                <a:ea typeface="微软雅黑" pitchFamily="34" charset="-122"/>
              </a:rPr>
              <a:t>频域增强</a:t>
            </a:r>
            <a:r>
              <a:rPr lang="en-US" altLang="zh-CN" sz="4400" dirty="0">
                <a:ea typeface="微软雅黑" pitchFamily="34" charset="-122"/>
              </a:rPr>
              <a:t>—</a:t>
            </a:r>
            <a:r>
              <a:rPr lang="zh-CN" altLang="en-US" sz="3600" dirty="0">
                <a:ea typeface="微软雅黑" pitchFamily="34" charset="-122"/>
              </a:rPr>
              <a:t>同态滤波</a:t>
            </a:r>
          </a:p>
        </p:txBody>
      </p:sp>
      <p:sp>
        <p:nvSpPr>
          <p:cNvPr id="17" name="Text Box 3"/>
          <p:cNvSpPr txBox="1">
            <a:spLocks noChangeArrowheads="1"/>
          </p:cNvSpPr>
          <p:nvPr/>
        </p:nvSpPr>
        <p:spPr bwMode="auto">
          <a:xfrm>
            <a:off x="115624" y="1340768"/>
            <a:ext cx="8992879" cy="16561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indent="-457200" eaLnBrk="1" hangingPunct="1">
              <a:lnSpc>
                <a:spcPct val="125000"/>
              </a:lnSpc>
              <a:buFont typeface="Arial" panose="020B0604020202020204" pitchFamily="34" charset="0"/>
              <a:buChar char="•"/>
            </a:pPr>
            <a:r>
              <a:rPr lang="zh-CN" altLang="en-US" sz="3000" b="1" dirty="0">
                <a:latin typeface="微软雅黑" panose="020B0503020204020204" pitchFamily="34" charset="-122"/>
                <a:ea typeface="微软雅黑" panose="020B0503020204020204" pitchFamily="34" charset="-122"/>
              </a:rPr>
              <a:t>当灰度动态范围</a:t>
            </a:r>
            <a:r>
              <a:rPr lang="zh-CN" altLang="en-US" sz="3000" b="1" dirty="0">
                <a:solidFill>
                  <a:srgbClr val="FF0000"/>
                </a:solidFill>
                <a:latin typeface="微软雅黑" panose="020B0503020204020204" pitchFamily="34" charset="-122"/>
                <a:ea typeface="微软雅黑" panose="020B0503020204020204" pitchFamily="34" charset="-122"/>
              </a:rPr>
              <a:t>太大</a:t>
            </a:r>
            <a:r>
              <a:rPr lang="zh-CN" altLang="en-US" sz="3000" b="1" dirty="0">
                <a:latin typeface="微软雅黑" panose="020B0503020204020204" pitchFamily="34" charset="-122"/>
                <a:ea typeface="微软雅黑" panose="020B0503020204020204" pitchFamily="34" charset="-122"/>
              </a:rPr>
              <a:t>时，由于人眼可以分辨的亮度变化范围是有限的，往往会因为很高的灰度值区域的信号掩盖暗区的信号，使得目标区域的细节，特别是暗区的细节</a:t>
            </a:r>
            <a:r>
              <a:rPr lang="zh-CN" altLang="en-US" sz="3000" b="1" dirty="0">
                <a:solidFill>
                  <a:srgbClr val="FF0000"/>
                </a:solidFill>
                <a:latin typeface="微软雅黑" panose="020B0503020204020204" pitchFamily="34" charset="-122"/>
                <a:ea typeface="微软雅黑" panose="020B0503020204020204" pitchFamily="34" charset="-122"/>
              </a:rPr>
              <a:t>难以辨认</a:t>
            </a:r>
            <a:r>
              <a:rPr lang="zh-CN" altLang="en-US" sz="3000" b="1" dirty="0">
                <a:latin typeface="微软雅黑" panose="020B0503020204020204" pitchFamily="34" charset="-122"/>
                <a:ea typeface="微软雅黑" panose="020B0503020204020204" pitchFamily="34" charset="-122"/>
              </a:rPr>
              <a:t>。</a:t>
            </a:r>
            <a:endParaRPr lang="en-US" altLang="zh-CN" sz="2600" b="1" dirty="0">
              <a:latin typeface="微软雅黑" panose="020B0503020204020204" pitchFamily="34" charset="-122"/>
              <a:ea typeface="微软雅黑" panose="020B0503020204020204" pitchFamily="34" charset="-122"/>
            </a:endParaRPr>
          </a:p>
          <a:p>
            <a:pPr indent="-457200" eaLnBrk="1" hangingPunct="1">
              <a:lnSpc>
                <a:spcPct val="125000"/>
              </a:lnSpc>
              <a:buFont typeface="Arial" panose="020B0604020202020204" pitchFamily="34" charset="0"/>
              <a:buChar char="•"/>
            </a:pPr>
            <a:endParaRPr lang="en-US" altLang="zh-CN" sz="2600" b="1" dirty="0">
              <a:latin typeface="微软雅黑" panose="020B0503020204020204" pitchFamily="34" charset="-122"/>
              <a:ea typeface="微软雅黑" panose="020B0503020204020204" pitchFamily="34" charset="-122"/>
            </a:endParaRPr>
          </a:p>
          <a:p>
            <a:pPr indent="457200">
              <a:lnSpc>
                <a:spcPct val="125000"/>
              </a:lnSpc>
              <a:defRPr/>
            </a:pPr>
            <a:endParaRPr lang="en-US" altLang="zh-CN" sz="2600" b="1" dirty="0">
              <a:latin typeface="微软雅黑" panose="020B0503020204020204" pitchFamily="34" charset="-122"/>
              <a:ea typeface="微软雅黑" panose="020B0503020204020204" pitchFamily="34" charset="-122"/>
            </a:endParaRPr>
          </a:p>
          <a:p>
            <a:pPr>
              <a:defRPr/>
            </a:pPr>
            <a:endParaRPr lang="en-US" altLang="zh-CN" sz="1000" b="1" dirty="0">
              <a:solidFill>
                <a:srgbClr val="033BED"/>
              </a:solidFill>
              <a:latin typeface="微软雅黑" panose="020B0503020204020204" pitchFamily="34" charset="-122"/>
              <a:ea typeface="微软雅黑" panose="020B0503020204020204" pitchFamily="34" charset="-122"/>
            </a:endParaRPr>
          </a:p>
          <a:p>
            <a:pPr>
              <a:lnSpc>
                <a:spcPct val="125000"/>
              </a:lnSpc>
              <a:spcBef>
                <a:spcPct val="40000"/>
              </a:spcBef>
              <a:buClr>
                <a:srgbClr val="FFFF00"/>
              </a:buClr>
              <a:buFont typeface="Wingdings" panose="05000000000000000000" pitchFamily="2" charset="2"/>
              <a:buNone/>
              <a:defRPr/>
            </a:pPr>
            <a:r>
              <a:rPr lang="en-US" altLang="zh-CN" sz="2400" b="1" dirty="0">
                <a:latin typeface="微软雅黑" panose="020B0503020204020204" pitchFamily="34" charset="-122"/>
                <a:ea typeface="微软雅黑" panose="020B0503020204020204" pitchFamily="34" charset="-122"/>
              </a:rPr>
              <a:t>	</a:t>
            </a:r>
            <a:r>
              <a:rPr lang="en-US" altLang="zh-CN" sz="2400" b="1" i="1" dirty="0">
                <a:latin typeface="微软雅黑" panose="020B0503020204020204" pitchFamily="34" charset="-122"/>
                <a:ea typeface="微软雅黑" panose="020B0503020204020204" pitchFamily="34" charset="-122"/>
              </a:rPr>
              <a:t>	</a:t>
            </a:r>
          </a:p>
        </p:txBody>
      </p:sp>
      <p:graphicFrame>
        <p:nvGraphicFramePr>
          <p:cNvPr id="10" name="Object 1024"/>
          <p:cNvGraphicFramePr>
            <a:graphicFrameLocks noChangeAspect="1"/>
          </p:cNvGraphicFramePr>
          <p:nvPr>
            <p:extLst>
              <p:ext uri="{D42A27DB-BD31-4B8C-83A1-F6EECF244321}">
                <p14:modId xmlns:p14="http://schemas.microsoft.com/office/powerpoint/2010/main" val="364344259"/>
              </p:ext>
            </p:extLst>
          </p:nvPr>
        </p:nvGraphicFramePr>
        <p:xfrm>
          <a:off x="1426096" y="4077072"/>
          <a:ext cx="2209800" cy="2171700"/>
        </p:xfrm>
        <a:graphic>
          <a:graphicData uri="http://schemas.openxmlformats.org/presentationml/2006/ole">
            <mc:AlternateContent xmlns:mc="http://schemas.openxmlformats.org/markup-compatibility/2006">
              <mc:Choice xmlns:v="urn:schemas-microsoft-com:vml" Requires="v">
                <p:oleObj name="位图图像" r:id="rId3" imgW="2209524" imgH="2172003" progId="Paint.Picture">
                  <p:embed/>
                </p:oleObj>
              </mc:Choice>
              <mc:Fallback>
                <p:oleObj name="位图图像" r:id="rId3" imgW="2209524" imgH="2172003" progId="Paint.Picture">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26096" y="4077072"/>
                        <a:ext cx="2209800" cy="2171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3" name="图片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86891" y="4077072"/>
            <a:ext cx="2409445" cy="2171700"/>
          </a:xfrm>
          <a:prstGeom prst="rect">
            <a:avLst/>
          </a:prstGeom>
        </p:spPr>
      </p:pic>
    </p:spTree>
    <p:extLst>
      <p:ext uri="{BB962C8B-B14F-4D97-AF65-F5344CB8AC3E}">
        <p14:creationId xmlns:p14="http://schemas.microsoft.com/office/powerpoint/2010/main" val="1613556441"/>
      </p:ext>
    </p:extLst>
  </p:cSld>
  <p:clrMapOvr>
    <a:masterClrMapping/>
  </p:clrMapOvr>
  <p:transition/>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323850" y="188913"/>
            <a:ext cx="7704534" cy="836612"/>
          </a:xfrm>
        </p:spPr>
        <p:txBody>
          <a:bodyPr/>
          <a:lstStyle/>
          <a:p>
            <a:pPr eaLnBrk="1" hangingPunct="1"/>
            <a:r>
              <a:rPr lang="zh-CN" altLang="en-US" sz="4400" dirty="0">
                <a:ea typeface="微软雅黑" pitchFamily="34" charset="-122"/>
              </a:rPr>
              <a:t>频域增强</a:t>
            </a:r>
            <a:r>
              <a:rPr lang="en-US" altLang="zh-CN" sz="4400" dirty="0">
                <a:ea typeface="微软雅黑" pitchFamily="34" charset="-122"/>
              </a:rPr>
              <a:t>—</a:t>
            </a:r>
            <a:r>
              <a:rPr lang="zh-CN" altLang="en-US" sz="3600" dirty="0">
                <a:ea typeface="微软雅黑" pitchFamily="34" charset="-122"/>
              </a:rPr>
              <a:t>同态滤波</a:t>
            </a:r>
          </a:p>
        </p:txBody>
      </p:sp>
      <mc:AlternateContent xmlns:mc="http://schemas.openxmlformats.org/markup-compatibility/2006" xmlns:a14="http://schemas.microsoft.com/office/drawing/2010/main">
        <mc:Choice Requires="a14">
          <p:sp>
            <p:nvSpPr>
              <p:cNvPr id="17" name="Text Box 3"/>
              <p:cNvSpPr txBox="1">
                <a:spLocks noChangeArrowheads="1"/>
              </p:cNvSpPr>
              <p:nvPr/>
            </p:nvSpPr>
            <p:spPr bwMode="auto">
              <a:xfrm>
                <a:off x="115624" y="1484785"/>
                <a:ext cx="8992879" cy="4896543"/>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a:lstStyle/>
              <a:p>
                <a:pPr indent="-457200" eaLnBrk="1" hangingPunct="1">
                  <a:lnSpc>
                    <a:spcPct val="150000"/>
                  </a:lnSpc>
                  <a:buFont typeface="Arial" panose="020B0604020202020204" pitchFamily="34" charset="0"/>
                  <a:buChar char="•"/>
                </a:pPr>
                <a:r>
                  <a:rPr lang="zh-CN" altLang="en-US" sz="2800" b="1" dirty="0">
                    <a:latin typeface="微软雅黑" panose="020B0503020204020204" pitchFamily="34" charset="-122"/>
                    <a:ea typeface="微软雅黑" panose="020B0503020204020204" pitchFamily="34" charset="-122"/>
                  </a:rPr>
                  <a:t>同态滤波是一种在频域中同时进行图像</a:t>
                </a:r>
                <a:r>
                  <a:rPr lang="zh-CN" altLang="en-US" sz="2800" b="1" dirty="0">
                    <a:solidFill>
                      <a:srgbClr val="FF0000"/>
                    </a:solidFill>
                    <a:latin typeface="微软雅黑" panose="020B0503020204020204" pitchFamily="34" charset="-122"/>
                    <a:ea typeface="微软雅黑" panose="020B0503020204020204" pitchFamily="34" charset="-122"/>
                  </a:rPr>
                  <a:t>对比度增强</a:t>
                </a:r>
                <a:r>
                  <a:rPr lang="zh-CN" altLang="en-US" sz="2800" b="1" dirty="0">
                    <a:latin typeface="微软雅黑" panose="020B0503020204020204" pitchFamily="34" charset="-122"/>
                    <a:ea typeface="微软雅黑" panose="020B0503020204020204" pitchFamily="34" charset="-122"/>
                  </a:rPr>
                  <a:t>和</a:t>
                </a:r>
                <a:r>
                  <a:rPr lang="zh-CN" altLang="en-US" sz="2800" b="1" dirty="0">
                    <a:solidFill>
                      <a:srgbClr val="FF0000"/>
                    </a:solidFill>
                    <a:latin typeface="微软雅黑" panose="020B0503020204020204" pitchFamily="34" charset="-122"/>
                    <a:ea typeface="微软雅黑" panose="020B0503020204020204" pitchFamily="34" charset="-122"/>
                  </a:rPr>
                  <a:t>压缩图像亮度范围</a:t>
                </a:r>
                <a:r>
                  <a:rPr lang="zh-CN" altLang="en-US" sz="2800" b="1" dirty="0">
                    <a:latin typeface="微软雅黑" panose="020B0503020204020204" pitchFamily="34" charset="-122"/>
                    <a:ea typeface="微软雅黑" panose="020B0503020204020204" pitchFamily="34" charset="-122"/>
                  </a:rPr>
                  <a:t>的滤波方法；</a:t>
                </a:r>
                <a:endParaRPr lang="en-US" altLang="zh-CN" sz="2800" b="1" dirty="0">
                  <a:latin typeface="微软雅黑" panose="020B0503020204020204" pitchFamily="34" charset="-122"/>
                  <a:ea typeface="微软雅黑" panose="020B0503020204020204" pitchFamily="34" charset="-122"/>
                </a:endParaRPr>
              </a:p>
              <a:p>
                <a:pPr indent="-457200" eaLnBrk="1" hangingPunct="1">
                  <a:lnSpc>
                    <a:spcPct val="150000"/>
                  </a:lnSpc>
                  <a:buFont typeface="Arial" panose="020B0604020202020204" pitchFamily="34" charset="0"/>
                  <a:buChar char="•"/>
                </a:pPr>
                <a:endParaRPr lang="en-US" altLang="zh-CN" sz="1000" b="1" dirty="0">
                  <a:latin typeface="微软雅黑" panose="020B0503020204020204" pitchFamily="34" charset="-122"/>
                  <a:ea typeface="微软雅黑" panose="020B0503020204020204" pitchFamily="34" charset="-122"/>
                </a:endParaRPr>
              </a:p>
              <a:p>
                <a:pPr indent="-457200" algn="just" eaLnBrk="1" hangingPunct="1">
                  <a:lnSpc>
                    <a:spcPct val="150000"/>
                  </a:lnSpc>
                  <a:buFont typeface="Arial" panose="020B0604020202020204" pitchFamily="34" charset="0"/>
                  <a:buChar char="•"/>
                </a:pPr>
                <a:r>
                  <a:rPr lang="zh-CN" altLang="en-US" sz="2800" b="1" dirty="0">
                    <a:latin typeface="微软雅黑" panose="020B0503020204020204" pitchFamily="34" charset="-122"/>
                    <a:ea typeface="微软雅黑" panose="020B0503020204020204" pitchFamily="34" charset="-122"/>
                  </a:rPr>
                  <a:t>其基本思想是</a:t>
                </a:r>
                <a:r>
                  <a:rPr lang="zh-CN" altLang="en-US" sz="2800" b="1" dirty="0">
                    <a:solidFill>
                      <a:srgbClr val="FF0000"/>
                    </a:solidFill>
                    <a:latin typeface="微软雅黑" panose="020B0503020204020204" pitchFamily="34" charset="-122"/>
                    <a:ea typeface="微软雅黑" panose="020B0503020204020204" pitchFamily="34" charset="-122"/>
                  </a:rPr>
                  <a:t>减少入射</a:t>
                </a:r>
                <a:r>
                  <a:rPr lang="zh-CN" altLang="en-US" sz="2800" b="1" dirty="0">
                    <a:latin typeface="微软雅黑" panose="020B0503020204020204" pitchFamily="34" charset="-122"/>
                    <a:ea typeface="微软雅黑" panose="020B0503020204020204" pitchFamily="34" charset="-122"/>
                  </a:rPr>
                  <a:t>分量</a:t>
                </a:r>
                <a14:m>
                  <m:oMath xmlns:m="http://schemas.openxmlformats.org/officeDocument/2006/math">
                    <m:r>
                      <a:rPr lang="en-US" altLang="zh-CN" sz="2800" b="1" i="1">
                        <a:latin typeface="Cambria Math" panose="02040503050406030204" pitchFamily="18" charset="0"/>
                        <a:ea typeface="微软雅黑" panose="020B0503020204020204" pitchFamily="34" charset="-122"/>
                      </a:rPr>
                      <m:t>𝒊</m:t>
                    </m:r>
                    <m:d>
                      <m:dPr>
                        <m:ctrlPr>
                          <a:rPr lang="en-US" altLang="zh-CN" sz="2800" b="1" i="1">
                            <a:latin typeface="Cambria Math" panose="02040503050406030204" pitchFamily="18" charset="0"/>
                            <a:ea typeface="微软雅黑" panose="020B0503020204020204" pitchFamily="34" charset="-122"/>
                          </a:rPr>
                        </m:ctrlPr>
                      </m:dPr>
                      <m:e>
                        <m:r>
                          <a:rPr lang="en-US" altLang="zh-CN" sz="2800" b="1" i="1">
                            <a:latin typeface="Cambria Math" panose="02040503050406030204" pitchFamily="18" charset="0"/>
                            <a:ea typeface="微软雅黑" panose="020B0503020204020204" pitchFamily="34" charset="-122"/>
                          </a:rPr>
                          <m:t>𝒙</m:t>
                        </m:r>
                        <m:r>
                          <a:rPr lang="en-US" altLang="zh-CN" sz="2800" b="1" i="1">
                            <a:latin typeface="Cambria Math" panose="02040503050406030204" pitchFamily="18" charset="0"/>
                            <a:ea typeface="微软雅黑" panose="020B0503020204020204" pitchFamily="34" charset="-122"/>
                          </a:rPr>
                          <m:t>,</m:t>
                        </m:r>
                        <m:r>
                          <a:rPr lang="en-US" altLang="zh-CN" sz="2800" b="1" i="1">
                            <a:latin typeface="Cambria Math" panose="02040503050406030204" pitchFamily="18" charset="0"/>
                            <a:ea typeface="微软雅黑" panose="020B0503020204020204" pitchFamily="34" charset="-122"/>
                          </a:rPr>
                          <m:t>𝒚</m:t>
                        </m:r>
                      </m:e>
                    </m:d>
                  </m:oMath>
                </a14:m>
                <a:r>
                  <a:rPr lang="zh-CN" altLang="en-US" sz="2800" b="1" dirty="0">
                    <a:latin typeface="微软雅黑" panose="020B0503020204020204" pitchFamily="34" charset="-122"/>
                    <a:ea typeface="微软雅黑" panose="020B0503020204020204" pitchFamily="34" charset="-122"/>
                  </a:rPr>
                  <a:t>，并同时</a:t>
                </a:r>
                <a:r>
                  <a:rPr lang="zh-CN" altLang="en-US" sz="2800" b="1" dirty="0">
                    <a:solidFill>
                      <a:srgbClr val="FF0000"/>
                    </a:solidFill>
                    <a:latin typeface="微软雅黑" panose="020B0503020204020204" pitchFamily="34" charset="-122"/>
                    <a:ea typeface="微软雅黑" panose="020B0503020204020204" pitchFamily="34" charset="-122"/>
                  </a:rPr>
                  <a:t>增加反射</a:t>
                </a:r>
                <a:r>
                  <a:rPr lang="zh-CN" altLang="en-US" sz="2800" b="1" dirty="0">
                    <a:latin typeface="微软雅黑" panose="020B0503020204020204" pitchFamily="34" charset="-122"/>
                    <a:ea typeface="微软雅黑" panose="020B0503020204020204" pitchFamily="34" charset="-122"/>
                  </a:rPr>
                  <a:t>分量</a:t>
                </a:r>
                <a14:m>
                  <m:oMath xmlns:m="http://schemas.openxmlformats.org/officeDocument/2006/math">
                    <m:r>
                      <a:rPr lang="en-US" altLang="zh-CN" sz="2800" b="1" i="1">
                        <a:latin typeface="Cambria Math" panose="02040503050406030204" pitchFamily="18" charset="0"/>
                        <a:ea typeface="微软雅黑" panose="020B0503020204020204" pitchFamily="34" charset="-122"/>
                      </a:rPr>
                      <m:t>𝒓</m:t>
                    </m:r>
                    <m:d>
                      <m:dPr>
                        <m:ctrlPr>
                          <a:rPr lang="en-US" altLang="zh-CN" sz="2800" b="1" i="1">
                            <a:latin typeface="Cambria Math" panose="02040503050406030204" pitchFamily="18" charset="0"/>
                            <a:ea typeface="微软雅黑" panose="020B0503020204020204" pitchFamily="34" charset="-122"/>
                          </a:rPr>
                        </m:ctrlPr>
                      </m:dPr>
                      <m:e>
                        <m:r>
                          <a:rPr lang="en-US" altLang="zh-CN" sz="2800" b="1" i="1">
                            <a:latin typeface="Cambria Math" panose="02040503050406030204" pitchFamily="18" charset="0"/>
                            <a:ea typeface="微软雅黑" panose="020B0503020204020204" pitchFamily="34" charset="-122"/>
                          </a:rPr>
                          <m:t>𝒙</m:t>
                        </m:r>
                        <m:r>
                          <a:rPr lang="en-US" altLang="zh-CN" sz="2800" b="1" i="1">
                            <a:latin typeface="Cambria Math" panose="02040503050406030204" pitchFamily="18" charset="0"/>
                            <a:ea typeface="微软雅黑" panose="020B0503020204020204" pitchFamily="34" charset="-122"/>
                          </a:rPr>
                          <m:t>,</m:t>
                        </m:r>
                        <m:r>
                          <a:rPr lang="en-US" altLang="zh-CN" sz="2800" b="1" i="1">
                            <a:latin typeface="Cambria Math" panose="02040503050406030204" pitchFamily="18" charset="0"/>
                            <a:ea typeface="微软雅黑" panose="020B0503020204020204" pitchFamily="34" charset="-122"/>
                          </a:rPr>
                          <m:t>𝒚</m:t>
                        </m:r>
                      </m:e>
                    </m:d>
                  </m:oMath>
                </a14:m>
                <a:r>
                  <a:rPr lang="zh-CN" altLang="en-US" sz="2800" b="1" dirty="0">
                    <a:latin typeface="微软雅黑" panose="020B0503020204020204" pitchFamily="34" charset="-122"/>
                    <a:ea typeface="微软雅黑" panose="020B0503020204020204" pitchFamily="34" charset="-122"/>
                  </a:rPr>
                  <a:t>来改善图像</a:t>
                </a:r>
                <a14:m>
                  <m:oMath xmlns:m="http://schemas.openxmlformats.org/officeDocument/2006/math">
                    <m:r>
                      <a:rPr lang="en-US" altLang="zh-CN" sz="2800" b="1" i="1">
                        <a:latin typeface="Cambria Math" panose="02040503050406030204" pitchFamily="18" charset="0"/>
                        <a:ea typeface="微软雅黑" panose="020B0503020204020204" pitchFamily="34" charset="-122"/>
                      </a:rPr>
                      <m:t>𝒇</m:t>
                    </m:r>
                    <m:d>
                      <m:dPr>
                        <m:ctrlPr>
                          <a:rPr lang="en-US" altLang="zh-CN" sz="2800" b="1" i="1">
                            <a:latin typeface="Cambria Math" panose="02040503050406030204" pitchFamily="18" charset="0"/>
                            <a:ea typeface="微软雅黑" panose="020B0503020204020204" pitchFamily="34" charset="-122"/>
                          </a:rPr>
                        </m:ctrlPr>
                      </m:dPr>
                      <m:e>
                        <m:r>
                          <a:rPr lang="en-US" altLang="zh-CN" sz="2800" b="1" i="1">
                            <a:latin typeface="Cambria Math" panose="02040503050406030204" pitchFamily="18" charset="0"/>
                            <a:ea typeface="微软雅黑" panose="020B0503020204020204" pitchFamily="34" charset="-122"/>
                          </a:rPr>
                          <m:t>𝒙</m:t>
                        </m:r>
                        <m:r>
                          <a:rPr lang="en-US" altLang="zh-CN" sz="2800" b="1" i="1">
                            <a:latin typeface="Cambria Math" panose="02040503050406030204" pitchFamily="18" charset="0"/>
                            <a:ea typeface="微软雅黑" panose="020B0503020204020204" pitchFamily="34" charset="-122"/>
                          </a:rPr>
                          <m:t>,</m:t>
                        </m:r>
                        <m:r>
                          <a:rPr lang="en-US" altLang="zh-CN" sz="2800" b="1" i="1">
                            <a:latin typeface="Cambria Math" panose="02040503050406030204" pitchFamily="18" charset="0"/>
                            <a:ea typeface="微软雅黑" panose="020B0503020204020204" pitchFamily="34" charset="-122"/>
                          </a:rPr>
                          <m:t>𝒚</m:t>
                        </m:r>
                      </m:e>
                    </m:d>
                  </m:oMath>
                </a14:m>
                <a:r>
                  <a:rPr lang="zh-CN" altLang="en-US" sz="2800" b="1" dirty="0">
                    <a:latin typeface="微软雅黑" panose="020B0503020204020204" pitchFamily="34" charset="-122"/>
                    <a:ea typeface="微软雅黑" panose="020B0503020204020204" pitchFamily="34" charset="-122"/>
                  </a:rPr>
                  <a:t>的显示效果；</a:t>
                </a:r>
                <a:endParaRPr lang="en-US" altLang="zh-CN" sz="2800" b="1" dirty="0">
                  <a:latin typeface="微软雅黑" panose="020B0503020204020204" pitchFamily="34" charset="-122"/>
                  <a:ea typeface="微软雅黑" panose="020B0503020204020204" pitchFamily="34" charset="-122"/>
                </a:endParaRPr>
              </a:p>
              <a:p>
                <a:pPr indent="-457200" algn="just" eaLnBrk="1" hangingPunct="1">
                  <a:lnSpc>
                    <a:spcPct val="150000"/>
                  </a:lnSpc>
                  <a:buFont typeface="Arial" panose="020B0604020202020204" pitchFamily="34" charset="0"/>
                  <a:buChar char="•"/>
                </a:pPr>
                <a:endParaRPr lang="en-US" altLang="zh-CN" sz="1000" b="1" dirty="0">
                  <a:latin typeface="微软雅黑" panose="020B0503020204020204" pitchFamily="34" charset="-122"/>
                  <a:ea typeface="微软雅黑" panose="020B0503020204020204" pitchFamily="34" charset="-122"/>
                </a:endParaRPr>
              </a:p>
              <a:p>
                <a:pPr indent="-457200" algn="just" eaLnBrk="1" hangingPunct="1">
                  <a:lnSpc>
                    <a:spcPct val="150000"/>
                  </a:lnSpc>
                  <a:buFont typeface="Arial" panose="020B0604020202020204" pitchFamily="34" charset="0"/>
                  <a:buChar char="•"/>
                </a:pPr>
                <a14:m>
                  <m:oMath xmlns:m="http://schemas.openxmlformats.org/officeDocument/2006/math">
                    <m:r>
                      <a:rPr lang="en-US" altLang="zh-CN" sz="2800" b="1" i="1">
                        <a:latin typeface="Cambria Math" panose="02040503050406030204" pitchFamily="18" charset="0"/>
                        <a:ea typeface="微软雅黑" panose="020B0503020204020204" pitchFamily="34" charset="-122"/>
                      </a:rPr>
                      <m:t>𝒊</m:t>
                    </m:r>
                    <m:d>
                      <m:dPr>
                        <m:ctrlPr>
                          <a:rPr lang="en-US" altLang="zh-CN" sz="2800" b="1" i="1">
                            <a:latin typeface="Cambria Math" panose="02040503050406030204" pitchFamily="18" charset="0"/>
                            <a:ea typeface="微软雅黑" panose="020B0503020204020204" pitchFamily="34" charset="-122"/>
                          </a:rPr>
                        </m:ctrlPr>
                      </m:dPr>
                      <m:e>
                        <m:r>
                          <a:rPr lang="en-US" altLang="zh-CN" sz="2800" b="1" i="1">
                            <a:latin typeface="Cambria Math" panose="02040503050406030204" pitchFamily="18" charset="0"/>
                            <a:ea typeface="微软雅黑" panose="020B0503020204020204" pitchFamily="34" charset="-122"/>
                          </a:rPr>
                          <m:t>𝒙</m:t>
                        </m:r>
                        <m:r>
                          <a:rPr lang="en-US" altLang="zh-CN" sz="2800" b="1" i="1">
                            <a:latin typeface="Cambria Math" panose="02040503050406030204" pitchFamily="18" charset="0"/>
                            <a:ea typeface="微软雅黑" panose="020B0503020204020204" pitchFamily="34" charset="-122"/>
                          </a:rPr>
                          <m:t>,</m:t>
                        </m:r>
                        <m:r>
                          <a:rPr lang="en-US" altLang="zh-CN" sz="2800" b="1" i="1">
                            <a:latin typeface="Cambria Math" panose="02040503050406030204" pitchFamily="18" charset="0"/>
                            <a:ea typeface="微软雅黑" panose="020B0503020204020204" pitchFamily="34" charset="-122"/>
                          </a:rPr>
                          <m:t>𝒚</m:t>
                        </m:r>
                      </m:e>
                    </m:d>
                  </m:oMath>
                </a14:m>
                <a:r>
                  <a:rPr lang="zh-CN" altLang="en-US" sz="2800" b="1" dirty="0">
                    <a:latin typeface="微软雅黑" panose="020B0503020204020204" pitchFamily="34" charset="-122"/>
                    <a:ea typeface="微软雅黑" panose="020B0503020204020204" pitchFamily="34" charset="-122"/>
                  </a:rPr>
                  <a:t>在空间上变化缓慢，其频谱集中在</a:t>
                </a:r>
                <a:r>
                  <a:rPr lang="zh-CN" altLang="en-US" sz="2800" b="1" dirty="0">
                    <a:solidFill>
                      <a:srgbClr val="FF0000"/>
                    </a:solidFill>
                    <a:latin typeface="微软雅黑" panose="020B0503020204020204" pitchFamily="34" charset="-122"/>
                    <a:ea typeface="微软雅黑" panose="020B0503020204020204" pitchFamily="34" charset="-122"/>
                  </a:rPr>
                  <a:t>低频段</a:t>
                </a:r>
                <a:r>
                  <a:rPr lang="zh-CN" altLang="en-US" sz="2800" b="1" dirty="0">
                    <a:latin typeface="微软雅黑" panose="020B0503020204020204" pitchFamily="34" charset="-122"/>
                    <a:ea typeface="微软雅黑" panose="020B0503020204020204" pitchFamily="34" charset="-122"/>
                  </a:rPr>
                  <a:t>，</a:t>
                </a:r>
                <a14:m>
                  <m:oMath xmlns:m="http://schemas.openxmlformats.org/officeDocument/2006/math">
                    <m:r>
                      <a:rPr lang="en-US" altLang="zh-CN" sz="2800" b="1" i="1">
                        <a:latin typeface="Cambria Math" panose="02040503050406030204" pitchFamily="18" charset="0"/>
                        <a:ea typeface="微软雅黑" panose="020B0503020204020204" pitchFamily="34" charset="-122"/>
                      </a:rPr>
                      <m:t>𝒓</m:t>
                    </m:r>
                    <m:d>
                      <m:dPr>
                        <m:ctrlPr>
                          <a:rPr lang="en-US" altLang="zh-CN" sz="2800" b="1" i="1">
                            <a:latin typeface="Cambria Math" panose="02040503050406030204" pitchFamily="18" charset="0"/>
                            <a:ea typeface="微软雅黑" panose="020B0503020204020204" pitchFamily="34" charset="-122"/>
                          </a:rPr>
                        </m:ctrlPr>
                      </m:dPr>
                      <m:e>
                        <m:r>
                          <a:rPr lang="en-US" altLang="zh-CN" sz="2800" b="1" i="1">
                            <a:latin typeface="Cambria Math" panose="02040503050406030204" pitchFamily="18" charset="0"/>
                            <a:ea typeface="微软雅黑" panose="020B0503020204020204" pitchFamily="34" charset="-122"/>
                          </a:rPr>
                          <m:t>𝒙</m:t>
                        </m:r>
                        <m:r>
                          <a:rPr lang="en-US" altLang="zh-CN" sz="2800" b="1" i="1">
                            <a:latin typeface="Cambria Math" panose="02040503050406030204" pitchFamily="18" charset="0"/>
                            <a:ea typeface="微软雅黑" panose="020B0503020204020204" pitchFamily="34" charset="-122"/>
                          </a:rPr>
                          <m:t>,</m:t>
                        </m:r>
                        <m:r>
                          <a:rPr lang="en-US" altLang="zh-CN" sz="2800" b="1" i="1">
                            <a:latin typeface="Cambria Math" panose="02040503050406030204" pitchFamily="18" charset="0"/>
                            <a:ea typeface="微软雅黑" panose="020B0503020204020204" pitchFamily="34" charset="-122"/>
                          </a:rPr>
                          <m:t>𝒚</m:t>
                        </m:r>
                      </m:e>
                    </m:d>
                  </m:oMath>
                </a14:m>
                <a:r>
                  <a:rPr lang="zh-CN" altLang="en-US" sz="2800" b="1" dirty="0">
                    <a:latin typeface="微软雅黑" panose="020B0503020204020204" pitchFamily="34" charset="-122"/>
                    <a:ea typeface="微软雅黑" panose="020B0503020204020204" pitchFamily="34" charset="-122"/>
                  </a:rPr>
                  <a:t>反映图像的细节和边缘，其频谱集中在</a:t>
                </a:r>
                <a:r>
                  <a:rPr lang="zh-CN" altLang="en-US" sz="2800" b="1" dirty="0">
                    <a:solidFill>
                      <a:srgbClr val="FF0000"/>
                    </a:solidFill>
                    <a:latin typeface="微软雅黑" panose="020B0503020204020204" pitchFamily="34" charset="-122"/>
                    <a:ea typeface="微软雅黑" panose="020B0503020204020204" pitchFamily="34" charset="-122"/>
                  </a:rPr>
                  <a:t>高频段</a:t>
                </a:r>
                <a:r>
                  <a:rPr lang="zh-CN" altLang="en-US" sz="2800" b="1" dirty="0">
                    <a:latin typeface="微软雅黑" panose="020B0503020204020204" pitchFamily="34" charset="-122"/>
                    <a:ea typeface="微软雅黑" panose="020B0503020204020204" pitchFamily="34" charset="-122"/>
                  </a:rPr>
                  <a:t>。</a:t>
                </a:r>
              </a:p>
              <a:p>
                <a:pPr indent="457200">
                  <a:lnSpc>
                    <a:spcPct val="125000"/>
                  </a:lnSpc>
                  <a:defRPr/>
                </a:pPr>
                <a:endParaRPr lang="en-US" altLang="zh-CN" sz="2600" b="1" dirty="0">
                  <a:latin typeface="微软雅黑" panose="020B0503020204020204" pitchFamily="34" charset="-122"/>
                  <a:ea typeface="微软雅黑" panose="020B0503020204020204" pitchFamily="34" charset="-122"/>
                </a:endParaRPr>
              </a:p>
              <a:p>
                <a:pPr>
                  <a:defRPr/>
                </a:pPr>
                <a:endParaRPr lang="en-US" altLang="zh-CN" sz="1000" b="1" dirty="0">
                  <a:solidFill>
                    <a:srgbClr val="033BED"/>
                  </a:solidFill>
                  <a:latin typeface="微软雅黑" panose="020B0503020204020204" pitchFamily="34" charset="-122"/>
                  <a:ea typeface="微软雅黑" panose="020B0503020204020204" pitchFamily="34" charset="-122"/>
                </a:endParaRPr>
              </a:p>
              <a:p>
                <a:pPr>
                  <a:lnSpc>
                    <a:spcPct val="125000"/>
                  </a:lnSpc>
                  <a:spcBef>
                    <a:spcPct val="40000"/>
                  </a:spcBef>
                  <a:buClr>
                    <a:srgbClr val="FFFF00"/>
                  </a:buClr>
                  <a:buFont typeface="Wingdings" panose="05000000000000000000" pitchFamily="2" charset="2"/>
                  <a:buNone/>
                  <a:defRPr/>
                </a:pPr>
                <a:r>
                  <a:rPr lang="en-US" altLang="zh-CN" sz="2400" b="1" dirty="0">
                    <a:latin typeface="微软雅黑" panose="020B0503020204020204" pitchFamily="34" charset="-122"/>
                    <a:ea typeface="微软雅黑" panose="020B0503020204020204" pitchFamily="34" charset="-122"/>
                  </a:rPr>
                  <a:t>	</a:t>
                </a:r>
                <a:r>
                  <a:rPr lang="en-US" altLang="zh-CN" sz="2400" b="1" i="1" dirty="0">
                    <a:latin typeface="微软雅黑" panose="020B0503020204020204" pitchFamily="34" charset="-122"/>
                    <a:ea typeface="微软雅黑" panose="020B0503020204020204" pitchFamily="34" charset="-122"/>
                  </a:rPr>
                  <a:t>	</a:t>
                </a:r>
              </a:p>
            </p:txBody>
          </p:sp>
        </mc:Choice>
        <mc:Fallback xmlns="">
          <p:sp>
            <p:nvSpPr>
              <p:cNvPr id="17" name="Text Box 3"/>
              <p:cNvSpPr txBox="1">
                <a:spLocks noRot="1" noChangeAspect="1" noMove="1" noResize="1" noEditPoints="1" noAdjustHandles="1" noChangeArrowheads="1" noChangeShapeType="1" noTextEdit="1"/>
              </p:cNvSpPr>
              <p:nvPr/>
            </p:nvSpPr>
            <p:spPr bwMode="auto">
              <a:xfrm>
                <a:off x="115624" y="1484785"/>
                <a:ext cx="8992879" cy="4896543"/>
              </a:xfrm>
              <a:prstGeom prst="rect">
                <a:avLst/>
              </a:prstGeom>
              <a:blipFill rotWithShape="0">
                <a:blip r:embed="rId3"/>
                <a:stretch>
                  <a:fillRect l="-1424" r="-1356"/>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spTree>
    <p:extLst>
      <p:ext uri="{BB962C8B-B14F-4D97-AF65-F5344CB8AC3E}">
        <p14:creationId xmlns:p14="http://schemas.microsoft.com/office/powerpoint/2010/main" val="1697906401"/>
      </p:ext>
    </p:extLst>
  </p:cSld>
  <p:clrMapOvr>
    <a:masterClrMapping/>
  </p:clrMapOvr>
  <p:transition/>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323850" y="188913"/>
            <a:ext cx="7704534" cy="836612"/>
          </a:xfrm>
        </p:spPr>
        <p:txBody>
          <a:bodyPr/>
          <a:lstStyle/>
          <a:p>
            <a:pPr eaLnBrk="1" hangingPunct="1"/>
            <a:r>
              <a:rPr lang="zh-CN" altLang="en-US" sz="4400" dirty="0">
                <a:ea typeface="微软雅黑" pitchFamily="34" charset="-122"/>
              </a:rPr>
              <a:t>频域增强</a:t>
            </a:r>
            <a:r>
              <a:rPr lang="en-US" altLang="zh-CN" sz="4400" dirty="0">
                <a:ea typeface="微软雅黑" pitchFamily="34" charset="-122"/>
              </a:rPr>
              <a:t>—</a:t>
            </a:r>
            <a:r>
              <a:rPr lang="zh-CN" altLang="en-US" sz="3600" dirty="0">
                <a:ea typeface="微软雅黑" pitchFamily="34" charset="-122"/>
              </a:rPr>
              <a:t>同态滤波</a:t>
            </a:r>
          </a:p>
        </p:txBody>
      </p:sp>
      <mc:AlternateContent xmlns:mc="http://schemas.openxmlformats.org/markup-compatibility/2006" xmlns:a14="http://schemas.microsoft.com/office/drawing/2010/main">
        <mc:Choice Requires="a14">
          <p:sp>
            <p:nvSpPr>
              <p:cNvPr id="17" name="Text Box 3"/>
              <p:cNvSpPr txBox="1">
                <a:spLocks noChangeArrowheads="1"/>
              </p:cNvSpPr>
              <p:nvPr/>
            </p:nvSpPr>
            <p:spPr bwMode="auto">
              <a:xfrm>
                <a:off x="188964" y="2638301"/>
                <a:ext cx="8992879" cy="1368152"/>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a:lstStyle/>
              <a:p>
                <a:pPr indent="-457200" eaLnBrk="1" hangingPunct="1">
                  <a:lnSpc>
                    <a:spcPct val="130000"/>
                  </a:lnSpc>
                  <a:buFont typeface="Arial" panose="020B0604020202020204" pitchFamily="34" charset="0"/>
                  <a:buChar char="•"/>
                </a:pPr>
                <a:r>
                  <a:rPr lang="zh-CN" altLang="en-US" sz="2600" b="1" dirty="0">
                    <a:latin typeface="微软雅黑" panose="020B0503020204020204" pitchFamily="34" charset="-122"/>
                    <a:ea typeface="微软雅黑" panose="020B0503020204020204" pitchFamily="34" charset="-122"/>
                  </a:rPr>
                  <a:t>对成像模型两边取对数：</a:t>
                </a:r>
                <a14:m>
                  <m:oMath xmlns:m="http://schemas.openxmlformats.org/officeDocument/2006/math">
                    <m:r>
                      <a:rPr lang="en-US" altLang="zh-CN" sz="2600" b="1" i="0" smtClean="0">
                        <a:latin typeface="Cambria Math" panose="02040503050406030204" pitchFamily="18" charset="0"/>
                        <a:ea typeface="微软雅黑" panose="020B0503020204020204" pitchFamily="34" charset="-122"/>
                      </a:rPr>
                      <m:t>𝐥𝐧</m:t>
                    </m:r>
                    <m:r>
                      <a:rPr lang="en-US" altLang="zh-CN" sz="2600" b="1" i="1" smtClean="0">
                        <a:latin typeface="Cambria Math" panose="02040503050406030204" pitchFamily="18" charset="0"/>
                        <a:ea typeface="微软雅黑" panose="020B0503020204020204" pitchFamily="34" charset="-122"/>
                      </a:rPr>
                      <m:t>𝒇</m:t>
                    </m:r>
                    <m:d>
                      <m:dPr>
                        <m:ctrlPr>
                          <a:rPr lang="en-US" altLang="zh-CN" sz="2600" b="1" i="1" smtClean="0">
                            <a:latin typeface="Cambria Math" panose="02040503050406030204" pitchFamily="18" charset="0"/>
                            <a:ea typeface="微软雅黑" panose="020B0503020204020204" pitchFamily="34" charset="-122"/>
                          </a:rPr>
                        </m:ctrlPr>
                      </m:dPr>
                      <m:e>
                        <m:r>
                          <a:rPr lang="en-US" altLang="zh-CN" sz="2600" b="1" i="1" smtClean="0">
                            <a:latin typeface="Cambria Math" panose="02040503050406030204" pitchFamily="18" charset="0"/>
                            <a:ea typeface="微软雅黑" panose="020B0503020204020204" pitchFamily="34" charset="-122"/>
                          </a:rPr>
                          <m:t>𝒙</m:t>
                        </m:r>
                        <m:r>
                          <a:rPr lang="en-US" altLang="zh-CN" sz="2600" b="1" i="1" smtClean="0">
                            <a:latin typeface="Cambria Math" panose="02040503050406030204" pitchFamily="18" charset="0"/>
                            <a:ea typeface="微软雅黑" panose="020B0503020204020204" pitchFamily="34" charset="-122"/>
                          </a:rPr>
                          <m:t>,</m:t>
                        </m:r>
                        <m:r>
                          <a:rPr lang="en-US" altLang="zh-CN" sz="2600" b="1" i="1" smtClean="0">
                            <a:latin typeface="Cambria Math" panose="02040503050406030204" pitchFamily="18" charset="0"/>
                            <a:ea typeface="微软雅黑" panose="020B0503020204020204" pitchFamily="34" charset="-122"/>
                          </a:rPr>
                          <m:t>𝒚</m:t>
                        </m:r>
                      </m:e>
                    </m:d>
                    <m:r>
                      <a:rPr lang="en-US" altLang="zh-CN" sz="2600" b="1" i="1" smtClean="0">
                        <a:latin typeface="Cambria Math" panose="02040503050406030204" pitchFamily="18" charset="0"/>
                        <a:ea typeface="微软雅黑" panose="020B0503020204020204" pitchFamily="34" charset="-122"/>
                      </a:rPr>
                      <m:t>=</m:t>
                    </m:r>
                    <m:r>
                      <a:rPr lang="en-US" altLang="zh-CN" sz="2600" b="1" i="0" smtClean="0">
                        <a:latin typeface="Cambria Math" panose="02040503050406030204" pitchFamily="18" charset="0"/>
                        <a:ea typeface="微软雅黑" panose="020B0503020204020204" pitchFamily="34" charset="-122"/>
                      </a:rPr>
                      <m:t>𝐥𝐧</m:t>
                    </m:r>
                    <m:r>
                      <a:rPr lang="en-US" altLang="zh-CN" sz="2600" b="1" i="1" smtClean="0">
                        <a:latin typeface="Cambria Math" panose="02040503050406030204" pitchFamily="18" charset="0"/>
                        <a:ea typeface="微软雅黑" panose="020B0503020204020204" pitchFamily="34" charset="-122"/>
                      </a:rPr>
                      <m:t>𝒊</m:t>
                    </m:r>
                    <m:d>
                      <m:dPr>
                        <m:ctrlPr>
                          <a:rPr lang="en-US" altLang="zh-CN" sz="2600" b="1" i="1" smtClean="0">
                            <a:latin typeface="Cambria Math" panose="02040503050406030204" pitchFamily="18" charset="0"/>
                            <a:ea typeface="微软雅黑" panose="020B0503020204020204" pitchFamily="34" charset="-122"/>
                          </a:rPr>
                        </m:ctrlPr>
                      </m:dPr>
                      <m:e>
                        <m:r>
                          <a:rPr lang="en-US" altLang="zh-CN" sz="2600" b="1" i="1" smtClean="0">
                            <a:latin typeface="Cambria Math" panose="02040503050406030204" pitchFamily="18" charset="0"/>
                            <a:ea typeface="微软雅黑" panose="020B0503020204020204" pitchFamily="34" charset="-122"/>
                          </a:rPr>
                          <m:t>𝒙</m:t>
                        </m:r>
                        <m:r>
                          <a:rPr lang="en-US" altLang="zh-CN" sz="2600" b="1" i="1" smtClean="0">
                            <a:latin typeface="Cambria Math" panose="02040503050406030204" pitchFamily="18" charset="0"/>
                            <a:ea typeface="微软雅黑" panose="020B0503020204020204" pitchFamily="34" charset="-122"/>
                          </a:rPr>
                          <m:t>,</m:t>
                        </m:r>
                        <m:r>
                          <a:rPr lang="en-US" altLang="zh-CN" sz="2600" b="1" i="1" smtClean="0">
                            <a:latin typeface="Cambria Math" panose="02040503050406030204" pitchFamily="18" charset="0"/>
                            <a:ea typeface="微软雅黑" panose="020B0503020204020204" pitchFamily="34" charset="-122"/>
                          </a:rPr>
                          <m:t>𝒚</m:t>
                        </m:r>
                      </m:e>
                    </m:d>
                    <m:r>
                      <a:rPr lang="en-US" altLang="zh-CN" sz="2600" b="1" i="1" smtClean="0">
                        <a:latin typeface="Cambria Math" panose="02040503050406030204" pitchFamily="18" charset="0"/>
                        <a:ea typeface="微软雅黑" panose="020B0503020204020204" pitchFamily="34" charset="-122"/>
                      </a:rPr>
                      <m:t>+</m:t>
                    </m:r>
                    <m:r>
                      <a:rPr lang="en-US" altLang="zh-CN" sz="2600" b="1" i="0" smtClean="0">
                        <a:latin typeface="Cambria Math" panose="02040503050406030204" pitchFamily="18" charset="0"/>
                        <a:ea typeface="微软雅黑" panose="020B0503020204020204" pitchFamily="34" charset="-122"/>
                      </a:rPr>
                      <m:t>𝐥𝐧</m:t>
                    </m:r>
                    <m:r>
                      <a:rPr lang="en-US" altLang="zh-CN" sz="2600" b="1" i="1" smtClean="0">
                        <a:latin typeface="Cambria Math" panose="02040503050406030204" pitchFamily="18" charset="0"/>
                        <a:ea typeface="微软雅黑" panose="020B0503020204020204" pitchFamily="34" charset="-122"/>
                      </a:rPr>
                      <m:t>𝒓</m:t>
                    </m:r>
                    <m:d>
                      <m:dPr>
                        <m:ctrlPr>
                          <a:rPr lang="en-US" altLang="zh-CN" sz="2600" b="1" i="1" smtClean="0">
                            <a:latin typeface="Cambria Math" panose="02040503050406030204" pitchFamily="18" charset="0"/>
                            <a:ea typeface="微软雅黑" panose="020B0503020204020204" pitchFamily="34" charset="-122"/>
                          </a:rPr>
                        </m:ctrlPr>
                      </m:dPr>
                      <m:e>
                        <m:r>
                          <a:rPr lang="en-US" altLang="zh-CN" sz="2600" b="1" i="1" smtClean="0">
                            <a:latin typeface="Cambria Math" panose="02040503050406030204" pitchFamily="18" charset="0"/>
                            <a:ea typeface="微软雅黑" panose="020B0503020204020204" pitchFamily="34" charset="-122"/>
                          </a:rPr>
                          <m:t>𝒙</m:t>
                        </m:r>
                        <m:r>
                          <a:rPr lang="en-US" altLang="zh-CN" sz="2600" b="1" i="1" smtClean="0">
                            <a:latin typeface="Cambria Math" panose="02040503050406030204" pitchFamily="18" charset="0"/>
                            <a:ea typeface="微软雅黑" panose="020B0503020204020204" pitchFamily="34" charset="-122"/>
                          </a:rPr>
                          <m:t>,</m:t>
                        </m:r>
                        <m:r>
                          <a:rPr lang="en-US" altLang="zh-CN" sz="2600" b="1" i="1" smtClean="0">
                            <a:latin typeface="Cambria Math" panose="02040503050406030204" pitchFamily="18" charset="0"/>
                            <a:ea typeface="微软雅黑" panose="020B0503020204020204" pitchFamily="34" charset="-122"/>
                          </a:rPr>
                          <m:t>𝒚</m:t>
                        </m:r>
                      </m:e>
                    </m:d>
                  </m:oMath>
                </a14:m>
                <a:endParaRPr lang="en-US" altLang="zh-CN" sz="2600" b="1" dirty="0">
                  <a:latin typeface="微软雅黑" panose="020B0503020204020204" pitchFamily="34" charset="-122"/>
                  <a:ea typeface="微软雅黑" panose="020B0503020204020204" pitchFamily="34" charset="-122"/>
                </a:endParaRPr>
              </a:p>
              <a:p>
                <a:pPr indent="-457200" eaLnBrk="1" hangingPunct="1">
                  <a:lnSpc>
                    <a:spcPct val="130000"/>
                  </a:lnSpc>
                  <a:buFont typeface="Arial" panose="020B0604020202020204" pitchFamily="34" charset="0"/>
                  <a:buChar char="•"/>
                </a:pPr>
                <a:r>
                  <a:rPr lang="zh-CN" altLang="en-US" sz="2600" b="1" dirty="0">
                    <a:latin typeface="微软雅黑" panose="020B0503020204020204" pitchFamily="34" charset="-122"/>
                    <a:ea typeface="微软雅黑" panose="020B0503020204020204" pitchFamily="34" charset="-122"/>
                  </a:rPr>
                  <a:t>两边取傅里叶变换：</a:t>
                </a:r>
                <a14:m>
                  <m:oMath xmlns:m="http://schemas.openxmlformats.org/officeDocument/2006/math">
                    <m:r>
                      <a:rPr lang="en-US" altLang="zh-CN" sz="2600" b="1" i="1" smtClean="0">
                        <a:latin typeface="Cambria Math" panose="02040503050406030204" pitchFamily="18" charset="0"/>
                        <a:ea typeface="微软雅黑" panose="020B0503020204020204" pitchFamily="34" charset="-122"/>
                      </a:rPr>
                      <m:t>𝑭</m:t>
                    </m:r>
                    <m:d>
                      <m:dPr>
                        <m:ctrlPr>
                          <a:rPr lang="en-US" altLang="zh-CN" sz="2600" b="1" i="1" smtClean="0">
                            <a:latin typeface="Cambria Math" panose="02040503050406030204" pitchFamily="18" charset="0"/>
                            <a:ea typeface="微软雅黑" panose="020B0503020204020204" pitchFamily="34" charset="-122"/>
                          </a:rPr>
                        </m:ctrlPr>
                      </m:dPr>
                      <m:e>
                        <m:r>
                          <a:rPr lang="en-US" altLang="zh-CN" sz="2600" b="1" i="1" smtClean="0">
                            <a:latin typeface="Cambria Math" panose="02040503050406030204" pitchFamily="18" charset="0"/>
                            <a:ea typeface="微软雅黑" panose="020B0503020204020204" pitchFamily="34" charset="-122"/>
                          </a:rPr>
                          <m:t>𝒖</m:t>
                        </m:r>
                        <m:r>
                          <a:rPr lang="en-US" altLang="zh-CN" sz="2600" b="1" i="1" smtClean="0">
                            <a:latin typeface="Cambria Math" panose="02040503050406030204" pitchFamily="18" charset="0"/>
                            <a:ea typeface="微软雅黑" panose="020B0503020204020204" pitchFamily="34" charset="-122"/>
                          </a:rPr>
                          <m:t>,</m:t>
                        </m:r>
                        <m:r>
                          <a:rPr lang="en-US" altLang="zh-CN" sz="2600" b="1" i="1" smtClean="0">
                            <a:latin typeface="Cambria Math" panose="02040503050406030204" pitchFamily="18" charset="0"/>
                            <a:ea typeface="微软雅黑" panose="020B0503020204020204" pitchFamily="34" charset="-122"/>
                          </a:rPr>
                          <m:t>𝒗</m:t>
                        </m:r>
                      </m:e>
                    </m:d>
                    <m:r>
                      <a:rPr lang="en-US" altLang="zh-CN" sz="2600" b="1" i="1" smtClean="0">
                        <a:latin typeface="Cambria Math" panose="02040503050406030204" pitchFamily="18" charset="0"/>
                        <a:ea typeface="微软雅黑" panose="020B0503020204020204" pitchFamily="34" charset="-122"/>
                      </a:rPr>
                      <m:t>=</m:t>
                    </m:r>
                    <m:r>
                      <a:rPr lang="en-US" altLang="zh-CN" sz="2600" b="1" i="1" smtClean="0">
                        <a:latin typeface="Cambria Math" panose="02040503050406030204" pitchFamily="18" charset="0"/>
                        <a:ea typeface="微软雅黑" panose="020B0503020204020204" pitchFamily="34" charset="-122"/>
                      </a:rPr>
                      <m:t>𝑰</m:t>
                    </m:r>
                    <m:d>
                      <m:dPr>
                        <m:ctrlPr>
                          <a:rPr lang="en-US" altLang="zh-CN" sz="2600" b="1" i="1" smtClean="0">
                            <a:latin typeface="Cambria Math" panose="02040503050406030204" pitchFamily="18" charset="0"/>
                            <a:ea typeface="微软雅黑" panose="020B0503020204020204" pitchFamily="34" charset="-122"/>
                          </a:rPr>
                        </m:ctrlPr>
                      </m:dPr>
                      <m:e>
                        <m:r>
                          <a:rPr lang="en-US" altLang="zh-CN" sz="2600" b="1" i="1" smtClean="0">
                            <a:latin typeface="Cambria Math" panose="02040503050406030204" pitchFamily="18" charset="0"/>
                            <a:ea typeface="微软雅黑" panose="020B0503020204020204" pitchFamily="34" charset="-122"/>
                          </a:rPr>
                          <m:t>𝒖</m:t>
                        </m:r>
                        <m:r>
                          <a:rPr lang="en-US" altLang="zh-CN" sz="2600" b="1" i="1" smtClean="0">
                            <a:latin typeface="Cambria Math" panose="02040503050406030204" pitchFamily="18" charset="0"/>
                            <a:ea typeface="微软雅黑" panose="020B0503020204020204" pitchFamily="34" charset="-122"/>
                          </a:rPr>
                          <m:t>,</m:t>
                        </m:r>
                        <m:r>
                          <a:rPr lang="en-US" altLang="zh-CN" sz="2600" b="1" i="1" smtClean="0">
                            <a:latin typeface="Cambria Math" panose="02040503050406030204" pitchFamily="18" charset="0"/>
                            <a:ea typeface="微软雅黑" panose="020B0503020204020204" pitchFamily="34" charset="-122"/>
                          </a:rPr>
                          <m:t>𝒗</m:t>
                        </m:r>
                      </m:e>
                    </m:d>
                    <m:r>
                      <a:rPr lang="en-US" altLang="zh-CN" sz="2600" b="1" i="1" smtClean="0">
                        <a:latin typeface="Cambria Math" panose="02040503050406030204" pitchFamily="18" charset="0"/>
                        <a:ea typeface="微软雅黑" panose="020B0503020204020204" pitchFamily="34" charset="-122"/>
                      </a:rPr>
                      <m:t>+</m:t>
                    </m:r>
                    <m:r>
                      <a:rPr lang="en-US" altLang="zh-CN" sz="2600" b="1" i="1" smtClean="0">
                        <a:latin typeface="Cambria Math" panose="02040503050406030204" pitchFamily="18" charset="0"/>
                        <a:ea typeface="微软雅黑" panose="020B0503020204020204" pitchFamily="34" charset="-122"/>
                      </a:rPr>
                      <m:t>𝑹</m:t>
                    </m:r>
                    <m:d>
                      <m:dPr>
                        <m:ctrlPr>
                          <a:rPr lang="en-US" altLang="zh-CN" sz="2600" b="1" i="1" smtClean="0">
                            <a:latin typeface="Cambria Math" panose="02040503050406030204" pitchFamily="18" charset="0"/>
                            <a:ea typeface="微软雅黑" panose="020B0503020204020204" pitchFamily="34" charset="-122"/>
                          </a:rPr>
                        </m:ctrlPr>
                      </m:dPr>
                      <m:e>
                        <m:r>
                          <a:rPr lang="en-US" altLang="zh-CN" sz="2600" b="1" i="1" smtClean="0">
                            <a:latin typeface="Cambria Math" panose="02040503050406030204" pitchFamily="18" charset="0"/>
                            <a:ea typeface="微软雅黑" panose="020B0503020204020204" pitchFamily="34" charset="-122"/>
                          </a:rPr>
                          <m:t>𝒖</m:t>
                        </m:r>
                        <m:r>
                          <a:rPr lang="en-US" altLang="zh-CN" sz="2600" b="1" i="1" smtClean="0">
                            <a:latin typeface="Cambria Math" panose="02040503050406030204" pitchFamily="18" charset="0"/>
                            <a:ea typeface="微软雅黑" panose="020B0503020204020204" pitchFamily="34" charset="-122"/>
                          </a:rPr>
                          <m:t>,</m:t>
                        </m:r>
                        <m:r>
                          <a:rPr lang="en-US" altLang="zh-CN" sz="2600" b="1" i="1" smtClean="0">
                            <a:latin typeface="Cambria Math" panose="02040503050406030204" pitchFamily="18" charset="0"/>
                            <a:ea typeface="微软雅黑" panose="020B0503020204020204" pitchFamily="34" charset="-122"/>
                          </a:rPr>
                          <m:t>𝒗</m:t>
                        </m:r>
                      </m:e>
                    </m:d>
                  </m:oMath>
                </a14:m>
                <a:endParaRPr lang="en-US" altLang="zh-CN" sz="2600" b="1" dirty="0">
                  <a:latin typeface="微软雅黑" panose="020B0503020204020204" pitchFamily="34" charset="-122"/>
                  <a:ea typeface="微软雅黑" panose="020B0503020204020204" pitchFamily="34" charset="-122"/>
                </a:endParaRPr>
              </a:p>
              <a:p>
                <a:pPr indent="-457200" eaLnBrk="1" hangingPunct="1">
                  <a:lnSpc>
                    <a:spcPct val="130000"/>
                  </a:lnSpc>
                  <a:buFont typeface="Arial" panose="020B0604020202020204" pitchFamily="34" charset="0"/>
                  <a:buChar char="•"/>
                </a:pPr>
                <a:r>
                  <a:rPr lang="zh-CN" altLang="en-US" sz="2600" b="1" dirty="0">
                    <a:latin typeface="微软雅黑" panose="020B0503020204020204" pitchFamily="34" charset="-122"/>
                    <a:ea typeface="微软雅黑" panose="020B0503020204020204" pitchFamily="34" charset="-122"/>
                  </a:rPr>
                  <a:t>用一频域函数</a:t>
                </a:r>
                <a14:m>
                  <m:oMath xmlns:m="http://schemas.openxmlformats.org/officeDocument/2006/math">
                    <m:r>
                      <a:rPr lang="en-US" altLang="zh-CN" sz="2600" b="1" i="1" smtClean="0">
                        <a:latin typeface="Cambria Math" panose="02040503050406030204" pitchFamily="18" charset="0"/>
                        <a:ea typeface="微软雅黑" panose="020B0503020204020204" pitchFamily="34" charset="-122"/>
                      </a:rPr>
                      <m:t>𝑯</m:t>
                    </m:r>
                    <m:d>
                      <m:dPr>
                        <m:ctrlPr>
                          <a:rPr lang="en-US" altLang="zh-CN" sz="2600" b="1" i="1" smtClean="0">
                            <a:latin typeface="Cambria Math" panose="02040503050406030204" pitchFamily="18" charset="0"/>
                            <a:ea typeface="微软雅黑" panose="020B0503020204020204" pitchFamily="34" charset="-122"/>
                          </a:rPr>
                        </m:ctrlPr>
                      </m:dPr>
                      <m:e>
                        <m:r>
                          <a:rPr lang="en-US" altLang="zh-CN" sz="2600" b="1" i="1" smtClean="0">
                            <a:latin typeface="Cambria Math" panose="02040503050406030204" pitchFamily="18" charset="0"/>
                            <a:ea typeface="微软雅黑" panose="020B0503020204020204" pitchFamily="34" charset="-122"/>
                          </a:rPr>
                          <m:t>𝒖</m:t>
                        </m:r>
                        <m:r>
                          <a:rPr lang="en-US" altLang="zh-CN" sz="2600" b="1" i="1" smtClean="0">
                            <a:latin typeface="Cambria Math" panose="02040503050406030204" pitchFamily="18" charset="0"/>
                            <a:ea typeface="微软雅黑" panose="020B0503020204020204" pitchFamily="34" charset="-122"/>
                          </a:rPr>
                          <m:t>,</m:t>
                        </m:r>
                        <m:r>
                          <a:rPr lang="en-US" altLang="zh-CN" sz="2600" b="1" i="1" smtClean="0">
                            <a:latin typeface="Cambria Math" panose="02040503050406030204" pitchFamily="18" charset="0"/>
                            <a:ea typeface="微软雅黑" panose="020B0503020204020204" pitchFamily="34" charset="-122"/>
                          </a:rPr>
                          <m:t>𝒗</m:t>
                        </m:r>
                      </m:e>
                    </m:d>
                  </m:oMath>
                </a14:m>
                <a:r>
                  <a:rPr lang="zh-CN" altLang="en-US" sz="2600" b="1" dirty="0">
                    <a:latin typeface="微软雅黑" panose="020B0503020204020204" pitchFamily="34" charset="-122"/>
                    <a:ea typeface="微软雅黑" panose="020B0503020204020204" pitchFamily="34" charset="-122"/>
                  </a:rPr>
                  <a:t>处理</a:t>
                </a:r>
                <a14:m>
                  <m:oMath xmlns:m="http://schemas.openxmlformats.org/officeDocument/2006/math">
                    <m:r>
                      <a:rPr lang="en-US" altLang="zh-CN" sz="2600" b="1" i="1" smtClean="0">
                        <a:latin typeface="Cambria Math" panose="02040503050406030204" pitchFamily="18" charset="0"/>
                        <a:ea typeface="微软雅黑" panose="020B0503020204020204" pitchFamily="34" charset="-122"/>
                      </a:rPr>
                      <m:t>𝑭</m:t>
                    </m:r>
                    <m:d>
                      <m:dPr>
                        <m:ctrlPr>
                          <a:rPr lang="en-US" altLang="zh-CN" sz="2600" b="1" i="1">
                            <a:latin typeface="Cambria Math" panose="02040503050406030204" pitchFamily="18" charset="0"/>
                            <a:ea typeface="微软雅黑" panose="020B0503020204020204" pitchFamily="34" charset="-122"/>
                          </a:rPr>
                        </m:ctrlPr>
                      </m:dPr>
                      <m:e>
                        <m:r>
                          <a:rPr lang="en-US" altLang="zh-CN" sz="2600" b="1" i="1">
                            <a:latin typeface="Cambria Math" panose="02040503050406030204" pitchFamily="18" charset="0"/>
                            <a:ea typeface="微软雅黑" panose="020B0503020204020204" pitchFamily="34" charset="-122"/>
                          </a:rPr>
                          <m:t>𝒖</m:t>
                        </m:r>
                        <m:r>
                          <a:rPr lang="en-US" altLang="zh-CN" sz="2600" b="1" i="1">
                            <a:latin typeface="Cambria Math" panose="02040503050406030204" pitchFamily="18" charset="0"/>
                            <a:ea typeface="微软雅黑" panose="020B0503020204020204" pitchFamily="34" charset="-122"/>
                          </a:rPr>
                          <m:t>,</m:t>
                        </m:r>
                        <m:r>
                          <a:rPr lang="en-US" altLang="zh-CN" sz="2600" b="1" i="1">
                            <a:latin typeface="Cambria Math" panose="02040503050406030204" pitchFamily="18" charset="0"/>
                            <a:ea typeface="微软雅黑" panose="020B0503020204020204" pitchFamily="34" charset="-122"/>
                          </a:rPr>
                          <m:t>𝒗</m:t>
                        </m:r>
                      </m:e>
                    </m:d>
                  </m:oMath>
                </a14:m>
                <a:r>
                  <a:rPr lang="en-US" altLang="zh-CN" sz="2600" b="1" dirty="0">
                    <a:latin typeface="微软雅黑" panose="020B0503020204020204" pitchFamily="34" charset="-122"/>
                    <a:ea typeface="微软雅黑" panose="020B0503020204020204" pitchFamily="34" charset="-122"/>
                  </a:rPr>
                  <a:t>:</a:t>
                </a:r>
              </a:p>
              <a:p>
                <a:pPr eaLnBrk="1" hangingPunct="1">
                  <a:lnSpc>
                    <a:spcPct val="130000"/>
                  </a:lnSpc>
                </a:pPr>
                <a14:m>
                  <m:oMathPara xmlns:m="http://schemas.openxmlformats.org/officeDocument/2006/math">
                    <m:oMathParaPr>
                      <m:jc m:val="centerGroup"/>
                    </m:oMathParaPr>
                    <m:oMath xmlns:m="http://schemas.openxmlformats.org/officeDocument/2006/math">
                      <m:r>
                        <a:rPr lang="en-US" altLang="zh-CN" sz="2600" b="1" i="1" smtClean="0">
                          <a:latin typeface="Cambria Math" panose="02040503050406030204" pitchFamily="18" charset="0"/>
                          <a:ea typeface="微软雅黑" panose="020B0503020204020204" pitchFamily="34" charset="-122"/>
                        </a:rPr>
                        <m:t>𝑯</m:t>
                      </m:r>
                      <m:d>
                        <m:dPr>
                          <m:ctrlPr>
                            <a:rPr lang="en-US" altLang="zh-CN" sz="2600" b="1" i="1" smtClean="0">
                              <a:latin typeface="Cambria Math" panose="02040503050406030204" pitchFamily="18" charset="0"/>
                              <a:ea typeface="微软雅黑" panose="020B0503020204020204" pitchFamily="34" charset="-122"/>
                            </a:rPr>
                          </m:ctrlPr>
                        </m:dPr>
                        <m:e>
                          <m:r>
                            <a:rPr lang="en-US" altLang="zh-CN" sz="2600" b="1" i="1" smtClean="0">
                              <a:latin typeface="Cambria Math" panose="02040503050406030204" pitchFamily="18" charset="0"/>
                              <a:ea typeface="微软雅黑" panose="020B0503020204020204" pitchFamily="34" charset="-122"/>
                            </a:rPr>
                            <m:t>𝒖</m:t>
                          </m:r>
                          <m:r>
                            <a:rPr lang="en-US" altLang="zh-CN" sz="2600" b="1" i="1" smtClean="0">
                              <a:latin typeface="Cambria Math" panose="02040503050406030204" pitchFamily="18" charset="0"/>
                              <a:ea typeface="微软雅黑" panose="020B0503020204020204" pitchFamily="34" charset="-122"/>
                            </a:rPr>
                            <m:t>,</m:t>
                          </m:r>
                          <m:r>
                            <a:rPr lang="en-US" altLang="zh-CN" sz="2600" b="1" i="1" smtClean="0">
                              <a:latin typeface="Cambria Math" panose="02040503050406030204" pitchFamily="18" charset="0"/>
                              <a:ea typeface="微软雅黑" panose="020B0503020204020204" pitchFamily="34" charset="-122"/>
                            </a:rPr>
                            <m:t>𝒗</m:t>
                          </m:r>
                        </m:e>
                      </m:d>
                      <m:r>
                        <a:rPr lang="en-US" altLang="zh-CN" sz="2600" b="1" i="1" smtClean="0">
                          <a:latin typeface="Cambria Math" panose="02040503050406030204" pitchFamily="18" charset="0"/>
                          <a:ea typeface="微软雅黑" panose="020B0503020204020204" pitchFamily="34" charset="-122"/>
                        </a:rPr>
                        <m:t>𝑭</m:t>
                      </m:r>
                      <m:d>
                        <m:dPr>
                          <m:ctrlPr>
                            <a:rPr lang="en-US" altLang="zh-CN" sz="2600" b="1" i="1" smtClean="0">
                              <a:latin typeface="Cambria Math" panose="02040503050406030204" pitchFamily="18" charset="0"/>
                              <a:ea typeface="微软雅黑" panose="020B0503020204020204" pitchFamily="34" charset="-122"/>
                            </a:rPr>
                          </m:ctrlPr>
                        </m:dPr>
                        <m:e>
                          <m:r>
                            <a:rPr lang="en-US" altLang="zh-CN" sz="2600" b="1" i="1" smtClean="0">
                              <a:latin typeface="Cambria Math" panose="02040503050406030204" pitchFamily="18" charset="0"/>
                              <a:ea typeface="微软雅黑" panose="020B0503020204020204" pitchFamily="34" charset="-122"/>
                            </a:rPr>
                            <m:t>𝒖</m:t>
                          </m:r>
                          <m:r>
                            <a:rPr lang="en-US" altLang="zh-CN" sz="2600" b="1" i="1" smtClean="0">
                              <a:latin typeface="Cambria Math" panose="02040503050406030204" pitchFamily="18" charset="0"/>
                              <a:ea typeface="微软雅黑" panose="020B0503020204020204" pitchFamily="34" charset="-122"/>
                            </a:rPr>
                            <m:t>,</m:t>
                          </m:r>
                          <m:r>
                            <a:rPr lang="en-US" altLang="zh-CN" sz="2600" b="1" i="1" smtClean="0">
                              <a:latin typeface="Cambria Math" panose="02040503050406030204" pitchFamily="18" charset="0"/>
                              <a:ea typeface="微软雅黑" panose="020B0503020204020204" pitchFamily="34" charset="-122"/>
                            </a:rPr>
                            <m:t>𝒗</m:t>
                          </m:r>
                        </m:e>
                      </m:d>
                      <m:r>
                        <a:rPr lang="en-US" altLang="zh-CN" sz="2600" b="1" i="1" smtClean="0">
                          <a:latin typeface="Cambria Math" panose="02040503050406030204" pitchFamily="18" charset="0"/>
                          <a:ea typeface="微软雅黑" panose="020B0503020204020204" pitchFamily="34" charset="-122"/>
                        </a:rPr>
                        <m:t>=</m:t>
                      </m:r>
                      <m:r>
                        <a:rPr lang="en-US" altLang="zh-CN" sz="2600" b="1" i="1" smtClean="0">
                          <a:latin typeface="Cambria Math" panose="02040503050406030204" pitchFamily="18" charset="0"/>
                          <a:ea typeface="微软雅黑" panose="020B0503020204020204" pitchFamily="34" charset="-122"/>
                        </a:rPr>
                        <m:t>𝑯</m:t>
                      </m:r>
                      <m:d>
                        <m:dPr>
                          <m:ctrlPr>
                            <a:rPr lang="en-US" altLang="zh-CN" sz="2600" b="1" i="1" smtClean="0">
                              <a:latin typeface="Cambria Math" panose="02040503050406030204" pitchFamily="18" charset="0"/>
                              <a:ea typeface="微软雅黑" panose="020B0503020204020204" pitchFamily="34" charset="-122"/>
                            </a:rPr>
                          </m:ctrlPr>
                        </m:dPr>
                        <m:e>
                          <m:r>
                            <a:rPr lang="en-US" altLang="zh-CN" sz="2600" b="1" i="1" smtClean="0">
                              <a:latin typeface="Cambria Math" panose="02040503050406030204" pitchFamily="18" charset="0"/>
                              <a:ea typeface="微软雅黑" panose="020B0503020204020204" pitchFamily="34" charset="-122"/>
                            </a:rPr>
                            <m:t>𝒖</m:t>
                          </m:r>
                          <m:r>
                            <a:rPr lang="en-US" altLang="zh-CN" sz="2600" b="1" i="1" smtClean="0">
                              <a:latin typeface="Cambria Math" panose="02040503050406030204" pitchFamily="18" charset="0"/>
                              <a:ea typeface="微软雅黑" panose="020B0503020204020204" pitchFamily="34" charset="-122"/>
                            </a:rPr>
                            <m:t>,</m:t>
                          </m:r>
                          <m:r>
                            <a:rPr lang="en-US" altLang="zh-CN" sz="2600" b="1" i="1" smtClean="0">
                              <a:latin typeface="Cambria Math" panose="02040503050406030204" pitchFamily="18" charset="0"/>
                              <a:ea typeface="微软雅黑" panose="020B0503020204020204" pitchFamily="34" charset="-122"/>
                            </a:rPr>
                            <m:t>𝒗</m:t>
                          </m:r>
                        </m:e>
                      </m:d>
                      <m:r>
                        <a:rPr lang="en-US" altLang="zh-CN" sz="2600" b="1" i="1" smtClean="0">
                          <a:latin typeface="Cambria Math" panose="02040503050406030204" pitchFamily="18" charset="0"/>
                          <a:ea typeface="微软雅黑" panose="020B0503020204020204" pitchFamily="34" charset="-122"/>
                        </a:rPr>
                        <m:t>𝑰</m:t>
                      </m:r>
                      <m:d>
                        <m:dPr>
                          <m:ctrlPr>
                            <a:rPr lang="en-US" altLang="zh-CN" sz="2600" b="1" i="1" smtClean="0">
                              <a:latin typeface="Cambria Math" panose="02040503050406030204" pitchFamily="18" charset="0"/>
                              <a:ea typeface="微软雅黑" panose="020B0503020204020204" pitchFamily="34" charset="-122"/>
                            </a:rPr>
                          </m:ctrlPr>
                        </m:dPr>
                        <m:e>
                          <m:r>
                            <a:rPr lang="en-US" altLang="zh-CN" sz="2600" b="1" i="1" smtClean="0">
                              <a:latin typeface="Cambria Math" panose="02040503050406030204" pitchFamily="18" charset="0"/>
                              <a:ea typeface="微软雅黑" panose="020B0503020204020204" pitchFamily="34" charset="-122"/>
                            </a:rPr>
                            <m:t>𝒖</m:t>
                          </m:r>
                          <m:r>
                            <a:rPr lang="en-US" altLang="zh-CN" sz="2600" b="1" i="1" smtClean="0">
                              <a:latin typeface="Cambria Math" panose="02040503050406030204" pitchFamily="18" charset="0"/>
                              <a:ea typeface="微软雅黑" panose="020B0503020204020204" pitchFamily="34" charset="-122"/>
                            </a:rPr>
                            <m:t>,</m:t>
                          </m:r>
                          <m:r>
                            <a:rPr lang="en-US" altLang="zh-CN" sz="2600" b="1" i="1" smtClean="0">
                              <a:latin typeface="Cambria Math" panose="02040503050406030204" pitchFamily="18" charset="0"/>
                              <a:ea typeface="微软雅黑" panose="020B0503020204020204" pitchFamily="34" charset="-122"/>
                            </a:rPr>
                            <m:t>𝒗</m:t>
                          </m:r>
                        </m:e>
                      </m:d>
                      <m:r>
                        <a:rPr lang="en-US" altLang="zh-CN" sz="2600" b="1" i="1" smtClean="0">
                          <a:latin typeface="Cambria Math" panose="02040503050406030204" pitchFamily="18" charset="0"/>
                          <a:ea typeface="微软雅黑" panose="020B0503020204020204" pitchFamily="34" charset="-122"/>
                        </a:rPr>
                        <m:t>+</m:t>
                      </m:r>
                      <m:r>
                        <a:rPr lang="en-US" altLang="zh-CN" sz="2600" b="1" i="1">
                          <a:latin typeface="Cambria Math" panose="02040503050406030204" pitchFamily="18" charset="0"/>
                          <a:ea typeface="微软雅黑" panose="020B0503020204020204" pitchFamily="34" charset="-122"/>
                        </a:rPr>
                        <m:t>𝑯</m:t>
                      </m:r>
                      <m:d>
                        <m:dPr>
                          <m:ctrlPr>
                            <a:rPr lang="en-US" altLang="zh-CN" sz="2600" b="1" i="1">
                              <a:latin typeface="Cambria Math" panose="02040503050406030204" pitchFamily="18" charset="0"/>
                              <a:ea typeface="微软雅黑" panose="020B0503020204020204" pitchFamily="34" charset="-122"/>
                            </a:rPr>
                          </m:ctrlPr>
                        </m:dPr>
                        <m:e>
                          <m:r>
                            <a:rPr lang="en-US" altLang="zh-CN" sz="2600" b="1" i="1">
                              <a:latin typeface="Cambria Math" panose="02040503050406030204" pitchFamily="18" charset="0"/>
                              <a:ea typeface="微软雅黑" panose="020B0503020204020204" pitchFamily="34" charset="-122"/>
                            </a:rPr>
                            <m:t>𝒖</m:t>
                          </m:r>
                          <m:r>
                            <a:rPr lang="en-US" altLang="zh-CN" sz="2600" b="1" i="1">
                              <a:latin typeface="Cambria Math" panose="02040503050406030204" pitchFamily="18" charset="0"/>
                              <a:ea typeface="微软雅黑" panose="020B0503020204020204" pitchFamily="34" charset="-122"/>
                            </a:rPr>
                            <m:t>,</m:t>
                          </m:r>
                          <m:r>
                            <a:rPr lang="en-US" altLang="zh-CN" sz="2600" b="1" i="1">
                              <a:latin typeface="Cambria Math" panose="02040503050406030204" pitchFamily="18" charset="0"/>
                              <a:ea typeface="微软雅黑" panose="020B0503020204020204" pitchFamily="34" charset="-122"/>
                            </a:rPr>
                            <m:t>𝒗</m:t>
                          </m:r>
                        </m:e>
                      </m:d>
                      <m:r>
                        <a:rPr lang="en-US" altLang="zh-CN" sz="2600" b="1" i="1" smtClean="0">
                          <a:latin typeface="Cambria Math" panose="02040503050406030204" pitchFamily="18" charset="0"/>
                          <a:ea typeface="微软雅黑" panose="020B0503020204020204" pitchFamily="34" charset="-122"/>
                        </a:rPr>
                        <m:t>𝑹</m:t>
                      </m:r>
                      <m:d>
                        <m:dPr>
                          <m:ctrlPr>
                            <a:rPr lang="en-US" altLang="zh-CN" sz="2600" b="1" i="1">
                              <a:latin typeface="Cambria Math" panose="02040503050406030204" pitchFamily="18" charset="0"/>
                              <a:ea typeface="微软雅黑" panose="020B0503020204020204" pitchFamily="34" charset="-122"/>
                            </a:rPr>
                          </m:ctrlPr>
                        </m:dPr>
                        <m:e>
                          <m:r>
                            <a:rPr lang="en-US" altLang="zh-CN" sz="2600" b="1" i="1">
                              <a:latin typeface="Cambria Math" panose="02040503050406030204" pitchFamily="18" charset="0"/>
                              <a:ea typeface="微软雅黑" panose="020B0503020204020204" pitchFamily="34" charset="-122"/>
                            </a:rPr>
                            <m:t>𝒖</m:t>
                          </m:r>
                          <m:r>
                            <a:rPr lang="en-US" altLang="zh-CN" sz="2600" b="1" i="1">
                              <a:latin typeface="Cambria Math" panose="02040503050406030204" pitchFamily="18" charset="0"/>
                              <a:ea typeface="微软雅黑" panose="020B0503020204020204" pitchFamily="34" charset="-122"/>
                            </a:rPr>
                            <m:t>,</m:t>
                          </m:r>
                          <m:r>
                            <a:rPr lang="en-US" altLang="zh-CN" sz="2600" b="1" i="1">
                              <a:latin typeface="Cambria Math" panose="02040503050406030204" pitchFamily="18" charset="0"/>
                              <a:ea typeface="微软雅黑" panose="020B0503020204020204" pitchFamily="34" charset="-122"/>
                            </a:rPr>
                            <m:t>𝒗</m:t>
                          </m:r>
                        </m:e>
                      </m:d>
                    </m:oMath>
                  </m:oMathPara>
                </a14:m>
                <a:endParaRPr lang="en-US" altLang="zh-CN" sz="2600" b="1" dirty="0">
                  <a:latin typeface="微软雅黑" panose="020B0503020204020204" pitchFamily="34" charset="-122"/>
                  <a:ea typeface="微软雅黑" panose="020B0503020204020204" pitchFamily="34" charset="-122"/>
                </a:endParaRPr>
              </a:p>
              <a:p>
                <a:pPr indent="-457200" eaLnBrk="1" hangingPunct="1">
                  <a:lnSpc>
                    <a:spcPct val="130000"/>
                  </a:lnSpc>
                  <a:buFont typeface="Arial" panose="020B0604020202020204" pitchFamily="34" charset="0"/>
                  <a:buChar char="•"/>
                </a:pPr>
                <a:endParaRPr lang="en-US" altLang="zh-CN" sz="2600" b="1" dirty="0">
                  <a:latin typeface="微软雅黑" panose="020B0503020204020204" pitchFamily="34" charset="-122"/>
                  <a:ea typeface="微软雅黑" panose="020B0503020204020204" pitchFamily="34" charset="-122"/>
                </a:endParaRPr>
              </a:p>
              <a:p>
                <a:pPr>
                  <a:defRPr/>
                </a:pPr>
                <a:endParaRPr lang="en-US" altLang="zh-CN" sz="1000" b="1" dirty="0">
                  <a:solidFill>
                    <a:srgbClr val="033BED"/>
                  </a:solidFill>
                  <a:latin typeface="微软雅黑" panose="020B0503020204020204" pitchFamily="34" charset="-122"/>
                  <a:ea typeface="微软雅黑" panose="020B0503020204020204" pitchFamily="34" charset="-122"/>
                </a:endParaRPr>
              </a:p>
              <a:p>
                <a:pPr>
                  <a:lnSpc>
                    <a:spcPct val="125000"/>
                  </a:lnSpc>
                  <a:spcBef>
                    <a:spcPct val="40000"/>
                  </a:spcBef>
                  <a:buClr>
                    <a:srgbClr val="FFFF00"/>
                  </a:buClr>
                  <a:buFont typeface="Wingdings" panose="05000000000000000000" pitchFamily="2" charset="2"/>
                  <a:buNone/>
                  <a:defRPr/>
                </a:pPr>
                <a:r>
                  <a:rPr lang="en-US" altLang="zh-CN" sz="2400" b="1" dirty="0">
                    <a:latin typeface="微软雅黑" panose="020B0503020204020204" pitchFamily="34" charset="-122"/>
                    <a:ea typeface="微软雅黑" panose="020B0503020204020204" pitchFamily="34" charset="-122"/>
                  </a:rPr>
                  <a:t>	</a:t>
                </a:r>
                <a:r>
                  <a:rPr lang="en-US" altLang="zh-CN" sz="2400" b="1" i="1" dirty="0">
                    <a:latin typeface="微软雅黑" panose="020B0503020204020204" pitchFamily="34" charset="-122"/>
                    <a:ea typeface="微软雅黑" panose="020B0503020204020204" pitchFamily="34" charset="-122"/>
                  </a:rPr>
                  <a:t>	</a:t>
                </a:r>
              </a:p>
            </p:txBody>
          </p:sp>
        </mc:Choice>
        <mc:Fallback xmlns="">
          <p:sp>
            <p:nvSpPr>
              <p:cNvPr id="17" name="Text Box 3"/>
              <p:cNvSpPr txBox="1">
                <a:spLocks noRot="1" noChangeAspect="1" noMove="1" noResize="1" noEditPoints="1" noAdjustHandles="1" noChangeArrowheads="1" noChangeShapeType="1" noTextEdit="1"/>
              </p:cNvSpPr>
              <p:nvPr/>
            </p:nvSpPr>
            <p:spPr bwMode="auto">
              <a:xfrm>
                <a:off x="188964" y="2638301"/>
                <a:ext cx="8992879" cy="1368152"/>
              </a:xfrm>
              <a:prstGeom prst="rect">
                <a:avLst/>
              </a:prstGeom>
              <a:blipFill rotWithShape="0">
                <a:blip r:embed="rId4"/>
                <a:stretch>
                  <a:fillRect l="-1085" b="-49107"/>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graphicFrame>
        <p:nvGraphicFramePr>
          <p:cNvPr id="4" name="Object 6"/>
          <p:cNvGraphicFramePr>
            <a:graphicFrameLocks noGrp="1" noChangeAspect="1"/>
          </p:cNvGraphicFramePr>
          <p:nvPr>
            <p:ph sz="half" idx="4294967295"/>
          </p:nvPr>
        </p:nvGraphicFramePr>
        <p:xfrm>
          <a:off x="188964" y="1340768"/>
          <a:ext cx="8822723" cy="982290"/>
        </p:xfrm>
        <a:graphic>
          <a:graphicData uri="http://schemas.openxmlformats.org/presentationml/2006/ole">
            <mc:AlternateContent xmlns:mc="http://schemas.openxmlformats.org/markup-compatibility/2006">
              <mc:Choice xmlns:v="urn:schemas-microsoft-com:vml" Requires="v">
                <p:oleObj name="Microsoft Drawing" r:id="rId5" imgW="4329113" imgH="446088" progId="MSDraw">
                  <p:embed/>
                </p:oleObj>
              </mc:Choice>
              <mc:Fallback>
                <p:oleObj name="Microsoft Drawing" r:id="rId5" imgW="4329113" imgH="446088" progId="MSDraw">
                  <p:embed/>
                  <p:pic>
                    <p:nvPicPr>
                      <p:cNvPr id="0" name=""/>
                      <p:cNvPicPr>
                        <a:picLocks noGrp="1" noChangeAspect="1" noChangeArrowheads="1"/>
                      </p:cNvPicPr>
                      <p:nvPr/>
                    </p:nvPicPr>
                    <p:blipFill>
                      <a:blip r:embed="rId6">
                        <a:extLst>
                          <a:ext uri="{28A0092B-C50C-407E-A947-70E740481C1C}">
                            <a14:useLocalDpi xmlns:a14="http://schemas.microsoft.com/office/drawing/2010/main" val="0"/>
                          </a:ext>
                        </a:extLst>
                      </a:blip>
                      <a:srcRect b="-8070"/>
                      <a:stretch>
                        <a:fillRect/>
                      </a:stretch>
                    </p:blipFill>
                    <p:spPr bwMode="auto">
                      <a:xfrm>
                        <a:off x="188964" y="1340768"/>
                        <a:ext cx="8822723" cy="982290"/>
                      </a:xfrm>
                      <a:prstGeom prst="rect">
                        <a:avLst/>
                      </a:prstGeom>
                      <a:solidFill>
                        <a:srgbClr val="FFFF66"/>
                      </a:solidFill>
                      <a:ln>
                        <a:noFill/>
                      </a:ln>
                      <a:effectLst/>
                    </p:spPr>
                  </p:pic>
                </p:oleObj>
              </mc:Fallback>
            </mc:AlternateContent>
          </a:graphicData>
        </a:graphic>
      </p:graphicFrame>
      <p:graphicFrame>
        <p:nvGraphicFramePr>
          <p:cNvPr id="5" name="Object 1024"/>
          <p:cNvGraphicFramePr>
            <a:graphicFrameLocks noChangeAspect="1"/>
          </p:cNvGraphicFramePr>
          <p:nvPr>
            <p:extLst>
              <p:ext uri="{D42A27DB-BD31-4B8C-83A1-F6EECF244321}">
                <p14:modId xmlns:p14="http://schemas.microsoft.com/office/powerpoint/2010/main" val="150565310"/>
              </p:ext>
            </p:extLst>
          </p:nvPr>
        </p:nvGraphicFramePr>
        <p:xfrm>
          <a:off x="2483768" y="4869160"/>
          <a:ext cx="3528070" cy="1923562"/>
        </p:xfrm>
        <a:graphic>
          <a:graphicData uri="http://schemas.openxmlformats.org/presentationml/2006/ole">
            <mc:AlternateContent xmlns:mc="http://schemas.openxmlformats.org/markup-compatibility/2006">
              <mc:Choice xmlns:v="urn:schemas-microsoft-com:vml" Requires="v">
                <p:oleObj name="位图图像" r:id="rId7" imgW="3352381" imgH="1828571" progId="Paint.Picture">
                  <p:embed/>
                </p:oleObj>
              </mc:Choice>
              <mc:Fallback>
                <p:oleObj name="位图图像" r:id="rId7" imgW="3352381" imgH="1828571" progId="Paint.Picture">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483768" y="4869160"/>
                        <a:ext cx="3528070" cy="1923562"/>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155327162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xEl>
                                              <p:pRg st="1" end="1"/>
                                            </p:txEl>
                                          </p:spTgt>
                                        </p:tgtEl>
                                        <p:attrNameLst>
                                          <p:attrName>style.visibility</p:attrName>
                                        </p:attrNameLst>
                                      </p:cBhvr>
                                      <p:to>
                                        <p:strVal val="visible"/>
                                      </p:to>
                                    </p:set>
                                    <p:animEffect transition="in" filter="fade">
                                      <p:cBhvr>
                                        <p:cTn id="7" dur="500"/>
                                        <p:tgtEl>
                                          <p:spTgt spid="17">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
                                            <p:txEl>
                                              <p:pRg st="2" end="2"/>
                                            </p:txEl>
                                          </p:spTgt>
                                        </p:tgtEl>
                                        <p:attrNameLst>
                                          <p:attrName>style.visibility</p:attrName>
                                        </p:attrNameLst>
                                      </p:cBhvr>
                                      <p:to>
                                        <p:strVal val="visible"/>
                                      </p:to>
                                    </p:set>
                                    <p:animEffect transition="in" filter="fade">
                                      <p:cBhvr>
                                        <p:cTn id="12" dur="500"/>
                                        <p:tgtEl>
                                          <p:spTgt spid="17">
                                            <p:txEl>
                                              <p:pRg st="2" end="2"/>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17">
                                            <p:txEl>
                                              <p:pRg st="3" end="3"/>
                                            </p:txEl>
                                          </p:spTgt>
                                        </p:tgtEl>
                                        <p:attrNameLst>
                                          <p:attrName>style.visibility</p:attrName>
                                        </p:attrNameLst>
                                      </p:cBhvr>
                                      <p:to>
                                        <p:strVal val="visible"/>
                                      </p:to>
                                    </p:set>
                                    <p:animEffect transition="in" filter="fade">
                                      <p:cBhvr>
                                        <p:cTn id="15" dur="500"/>
                                        <p:tgtEl>
                                          <p:spTgt spid="17">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323850" y="188913"/>
            <a:ext cx="7704534" cy="836612"/>
          </a:xfrm>
        </p:spPr>
        <p:txBody>
          <a:bodyPr/>
          <a:lstStyle/>
          <a:p>
            <a:pPr eaLnBrk="1" hangingPunct="1"/>
            <a:r>
              <a:rPr lang="zh-CN" altLang="en-US" sz="4400" dirty="0">
                <a:ea typeface="微软雅黑" pitchFamily="34" charset="-122"/>
              </a:rPr>
              <a:t>空域变换增强</a:t>
            </a:r>
            <a:r>
              <a:rPr lang="en-US" altLang="zh-CN" sz="4400" dirty="0">
                <a:ea typeface="微软雅黑" pitchFamily="34" charset="-122"/>
              </a:rPr>
              <a:t>—</a:t>
            </a:r>
            <a:r>
              <a:rPr lang="zh-CN" altLang="en-US" sz="3500" dirty="0">
                <a:ea typeface="微软雅黑" pitchFamily="34" charset="-122"/>
              </a:rPr>
              <a:t>直方图处理</a:t>
            </a:r>
          </a:p>
        </p:txBody>
      </p:sp>
      <p:sp>
        <p:nvSpPr>
          <p:cNvPr id="2" name="矩形 1"/>
          <p:cNvSpPr/>
          <p:nvPr/>
        </p:nvSpPr>
        <p:spPr>
          <a:xfrm>
            <a:off x="323850" y="1196752"/>
            <a:ext cx="2800767" cy="523220"/>
          </a:xfrm>
          <a:prstGeom prst="rect">
            <a:avLst/>
          </a:prstGeom>
        </p:spPr>
        <p:txBody>
          <a:bodyPr wrap="none">
            <a:spAutoFit/>
          </a:bodyPr>
          <a:lstStyle/>
          <a:p>
            <a:pPr marL="457200" indent="-457200">
              <a:buFont typeface="Wingdings" panose="05000000000000000000" pitchFamily="2" charset="2"/>
              <a:buChar char="Ø"/>
            </a:pPr>
            <a:r>
              <a:rPr lang="zh-CN" altLang="en-US" sz="2800" b="1" dirty="0">
                <a:ea typeface="微软雅黑" pitchFamily="34" charset="-122"/>
              </a:rPr>
              <a:t>直方图均衡化</a:t>
            </a:r>
            <a:endParaRPr lang="zh-CN" altLang="en-US" sz="2800" b="1" dirty="0"/>
          </a:p>
        </p:txBody>
      </p:sp>
      <p:sp>
        <p:nvSpPr>
          <p:cNvPr id="4" name="矩形 3"/>
          <p:cNvSpPr/>
          <p:nvPr/>
        </p:nvSpPr>
        <p:spPr>
          <a:xfrm>
            <a:off x="323850" y="1844824"/>
            <a:ext cx="8820150" cy="1030539"/>
          </a:xfrm>
          <a:prstGeom prst="rect">
            <a:avLst/>
          </a:prstGeom>
        </p:spPr>
        <p:txBody>
          <a:bodyPr wrap="square">
            <a:spAutoFit/>
          </a:bodyPr>
          <a:lstStyle/>
          <a:p>
            <a:pPr>
              <a:lnSpc>
                <a:spcPct val="125000"/>
              </a:lnSpc>
            </a:pPr>
            <a:r>
              <a:rPr lang="zh-CN" altLang="en-US" sz="2700" b="1" dirty="0">
                <a:solidFill>
                  <a:srgbClr val="0070C0"/>
                </a:solidFill>
                <a:ea typeface="微软雅黑" pitchFamily="34" charset="-122"/>
              </a:rPr>
              <a:t>灰度统计直方图：</a:t>
            </a:r>
            <a:r>
              <a:rPr lang="en-US" altLang="zh-CN" sz="2400" b="1" dirty="0">
                <a:ea typeface="微软雅黑" pitchFamily="34" charset="-122"/>
              </a:rPr>
              <a:t>1-D</a:t>
            </a:r>
            <a:r>
              <a:rPr lang="zh-CN" altLang="en-US" sz="2400" b="1" dirty="0">
                <a:ea typeface="微软雅黑" pitchFamily="34" charset="-122"/>
              </a:rPr>
              <a:t>的离散函数，提供了图像像素的灰度值分布情况</a:t>
            </a:r>
            <a:endParaRPr lang="en-US" altLang="zh-CN" sz="2400" b="1" dirty="0">
              <a:ea typeface="微软雅黑" pitchFamily="34" charset="-122"/>
            </a:endParaRPr>
          </a:p>
        </p:txBody>
      </p:sp>
      <mc:AlternateContent xmlns:mc="http://schemas.openxmlformats.org/markup-compatibility/2006" xmlns:a14="http://schemas.microsoft.com/office/drawing/2010/main">
        <mc:Choice Requires="a14">
          <p:sp>
            <p:nvSpPr>
              <p:cNvPr id="8" name="矩形 7"/>
              <p:cNvSpPr/>
              <p:nvPr/>
            </p:nvSpPr>
            <p:spPr>
              <a:xfrm>
                <a:off x="323850" y="3429000"/>
                <a:ext cx="3168030" cy="1535036"/>
              </a:xfrm>
              <a:prstGeom prst="rect">
                <a:avLst/>
              </a:prstGeom>
            </p:spPr>
            <p:txBody>
              <a:bodyPr wrap="square">
                <a:spAutoFit/>
              </a:bodyPr>
              <a:lstStyle/>
              <a:p>
                <a:pPr>
                  <a:lnSpc>
                    <a:spcPct val="125000"/>
                  </a:lnSpc>
                </a:pPr>
                <a:r>
                  <a:rPr lang="zh-CN" altLang="en-US" sz="2700" b="1" dirty="0">
                    <a:solidFill>
                      <a:srgbClr val="0070C0"/>
                    </a:solidFill>
                    <a:ea typeface="微软雅黑" pitchFamily="34" charset="-122"/>
                  </a:rPr>
                  <a:t>计算：</a:t>
                </a:r>
                <a:r>
                  <a:rPr lang="zh-CN" altLang="en-US" sz="2700" b="1" dirty="0">
                    <a:ea typeface="微软雅黑" pitchFamily="34" charset="-122"/>
                  </a:rPr>
                  <a:t>设置一个有</a:t>
                </a:r>
                <a14:m>
                  <m:oMath xmlns:m="http://schemas.openxmlformats.org/officeDocument/2006/math">
                    <m:r>
                      <a:rPr lang="en-US" altLang="zh-CN" sz="2700" b="1" i="1" smtClean="0">
                        <a:latin typeface="Cambria Math" panose="02040503050406030204" pitchFamily="18" charset="0"/>
                        <a:ea typeface="微软雅黑" pitchFamily="34" charset="-122"/>
                      </a:rPr>
                      <m:t>𝑳</m:t>
                    </m:r>
                  </m:oMath>
                </a14:m>
                <a:r>
                  <a:rPr lang="zh-CN" altLang="en-US" sz="2400" b="1" dirty="0">
                    <a:ea typeface="微软雅黑" pitchFamily="34" charset="-122"/>
                  </a:rPr>
                  <a:t>个元素的数组，对原图的灰度值进行统计。</a:t>
                </a:r>
                <a:endParaRPr lang="en-US" altLang="zh-CN" sz="2400" b="1" dirty="0">
                  <a:ea typeface="微软雅黑" pitchFamily="34" charset="-122"/>
                </a:endParaRPr>
              </a:p>
            </p:txBody>
          </p:sp>
        </mc:Choice>
        <mc:Fallback xmlns="">
          <p:sp>
            <p:nvSpPr>
              <p:cNvPr id="8" name="矩形 7"/>
              <p:cNvSpPr>
                <a:spLocks noRot="1" noChangeAspect="1" noMove="1" noResize="1" noEditPoints="1" noAdjustHandles="1" noChangeArrowheads="1" noChangeShapeType="1" noTextEdit="1"/>
              </p:cNvSpPr>
              <p:nvPr/>
            </p:nvSpPr>
            <p:spPr>
              <a:xfrm>
                <a:off x="323850" y="3429000"/>
                <a:ext cx="3168030" cy="1535036"/>
              </a:xfrm>
              <a:prstGeom prst="rect">
                <a:avLst/>
              </a:prstGeom>
              <a:blipFill rotWithShape="0">
                <a:blip r:embed="rId3"/>
                <a:stretch>
                  <a:fillRect l="-3654" r="-5000" b="-5578"/>
                </a:stretch>
              </a:blipFill>
            </p:spPr>
            <p:txBody>
              <a:bodyPr/>
              <a:lstStyle/>
              <a:p>
                <a:r>
                  <a:rPr lang="zh-CN" altLang="en-US">
                    <a:noFill/>
                  </a:rPr>
                  <a:t> </a:t>
                </a:r>
              </a:p>
            </p:txBody>
          </p:sp>
        </mc:Fallback>
      </mc:AlternateContent>
      <p:pic>
        <p:nvPicPr>
          <p:cNvPr id="9" name="Picture 4"/>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3773338" y="3140968"/>
            <a:ext cx="4464050" cy="2746375"/>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0" name="Object 5"/>
          <p:cNvGraphicFramePr>
            <a:graphicFrameLocks noChangeAspect="1"/>
          </p:cNvGraphicFramePr>
          <p:nvPr>
            <p:extLst>
              <p:ext uri="{D42A27DB-BD31-4B8C-83A1-F6EECF244321}">
                <p14:modId xmlns:p14="http://schemas.microsoft.com/office/powerpoint/2010/main" val="2709826147"/>
              </p:ext>
            </p:extLst>
          </p:nvPr>
        </p:nvGraphicFramePr>
        <p:xfrm>
          <a:off x="7374259" y="3140968"/>
          <a:ext cx="1446213" cy="381000"/>
        </p:xfrm>
        <a:graphic>
          <a:graphicData uri="http://schemas.openxmlformats.org/presentationml/2006/ole">
            <mc:AlternateContent xmlns:mc="http://schemas.openxmlformats.org/markup-compatibility/2006">
              <mc:Choice xmlns:v="urn:schemas-microsoft-com:vml" Requires="v">
                <p:oleObj name="公式" r:id="rId5" imgW="723586" imgH="190417" progId="Equation.3">
                  <p:embed/>
                </p:oleObj>
              </mc:Choice>
              <mc:Fallback>
                <p:oleObj name="公式" r:id="rId5" imgW="723586" imgH="190417" progId="Equation.3">
                  <p:embed/>
                  <p:pic>
                    <p:nvPicPr>
                      <p:cNvPr id="1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74259" y="3140968"/>
                        <a:ext cx="1446213" cy="3810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2550790865"/>
      </p:ext>
    </p:extLst>
  </p:cSld>
  <p:clrMapOvr>
    <a:masterClrMapping/>
  </p:clrMapOvr>
  <p:transition/>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323850" y="188913"/>
            <a:ext cx="7704534" cy="836612"/>
          </a:xfrm>
        </p:spPr>
        <p:txBody>
          <a:bodyPr/>
          <a:lstStyle/>
          <a:p>
            <a:pPr eaLnBrk="1" hangingPunct="1"/>
            <a:r>
              <a:rPr lang="zh-CN" altLang="en-US" sz="4400" dirty="0">
                <a:ea typeface="微软雅黑" pitchFamily="34" charset="-122"/>
              </a:rPr>
              <a:t>频域增强</a:t>
            </a:r>
            <a:r>
              <a:rPr lang="en-US" altLang="zh-CN" sz="4400" dirty="0">
                <a:ea typeface="微软雅黑" pitchFamily="34" charset="-122"/>
              </a:rPr>
              <a:t>—</a:t>
            </a:r>
            <a:r>
              <a:rPr lang="zh-CN" altLang="en-US" sz="3600" dirty="0">
                <a:ea typeface="微软雅黑" pitchFamily="34" charset="-122"/>
              </a:rPr>
              <a:t>同态滤波</a:t>
            </a:r>
          </a:p>
        </p:txBody>
      </p:sp>
      <mc:AlternateContent xmlns:mc="http://schemas.openxmlformats.org/markup-compatibility/2006" xmlns:a14="http://schemas.microsoft.com/office/drawing/2010/main">
        <mc:Choice Requires="a14">
          <p:sp>
            <p:nvSpPr>
              <p:cNvPr id="17" name="Text Box 3"/>
              <p:cNvSpPr txBox="1">
                <a:spLocks noChangeArrowheads="1"/>
              </p:cNvSpPr>
              <p:nvPr/>
            </p:nvSpPr>
            <p:spPr bwMode="auto">
              <a:xfrm>
                <a:off x="151121" y="1268760"/>
                <a:ext cx="8992879" cy="1368152"/>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a:lstStyle/>
              <a:p>
                <a:pPr indent="-457200" eaLnBrk="1" hangingPunct="1">
                  <a:lnSpc>
                    <a:spcPct val="125000"/>
                  </a:lnSpc>
                  <a:buFont typeface="Arial" panose="020B0604020202020204" pitchFamily="34" charset="0"/>
                  <a:buChar char="•"/>
                </a:pPr>
                <a:r>
                  <a:rPr lang="zh-CN" altLang="en-US" sz="2600" b="1" dirty="0">
                    <a:latin typeface="微软雅黑" panose="020B0503020204020204" pitchFamily="34" charset="-122"/>
                    <a:ea typeface="微软雅黑" panose="020B0503020204020204" pitchFamily="34" charset="-122"/>
                  </a:rPr>
                  <a:t>反变换到空域：</a:t>
                </a:r>
                <a14:m>
                  <m:oMath xmlns:m="http://schemas.openxmlformats.org/officeDocument/2006/math">
                    <m:sSub>
                      <m:sSubPr>
                        <m:ctrlPr>
                          <a:rPr lang="en-US" altLang="zh-CN" sz="2600" b="1" i="1" smtClean="0">
                            <a:latin typeface="Cambria Math" panose="02040503050406030204" pitchFamily="18" charset="0"/>
                            <a:ea typeface="微软雅黑" panose="020B0503020204020204" pitchFamily="34" charset="-122"/>
                          </a:rPr>
                        </m:ctrlPr>
                      </m:sSubPr>
                      <m:e>
                        <m:r>
                          <a:rPr lang="en-US" altLang="zh-CN" sz="2600" b="1" i="1" smtClean="0">
                            <a:latin typeface="Cambria Math" panose="02040503050406030204" pitchFamily="18" charset="0"/>
                            <a:ea typeface="微软雅黑" panose="020B0503020204020204" pitchFamily="34" charset="-122"/>
                          </a:rPr>
                          <m:t>𝒉</m:t>
                        </m:r>
                      </m:e>
                      <m:sub>
                        <m:r>
                          <a:rPr lang="en-US" altLang="zh-CN" sz="2600" b="1" i="1" smtClean="0">
                            <a:latin typeface="Cambria Math" panose="02040503050406030204" pitchFamily="18" charset="0"/>
                            <a:ea typeface="微软雅黑" panose="020B0503020204020204" pitchFamily="34" charset="-122"/>
                          </a:rPr>
                          <m:t>𝒇</m:t>
                        </m:r>
                      </m:sub>
                    </m:sSub>
                    <m:d>
                      <m:dPr>
                        <m:ctrlPr>
                          <a:rPr lang="en-US" altLang="zh-CN" sz="2600" b="1" i="1" smtClean="0">
                            <a:latin typeface="Cambria Math" panose="02040503050406030204" pitchFamily="18" charset="0"/>
                            <a:ea typeface="微软雅黑" panose="020B0503020204020204" pitchFamily="34" charset="-122"/>
                          </a:rPr>
                        </m:ctrlPr>
                      </m:dPr>
                      <m:e>
                        <m:r>
                          <a:rPr lang="en-US" altLang="zh-CN" sz="2600" b="1" i="1" smtClean="0">
                            <a:latin typeface="Cambria Math" panose="02040503050406030204" pitchFamily="18" charset="0"/>
                            <a:ea typeface="微软雅黑" panose="020B0503020204020204" pitchFamily="34" charset="-122"/>
                          </a:rPr>
                          <m:t>𝒙</m:t>
                        </m:r>
                        <m:r>
                          <a:rPr lang="en-US" altLang="zh-CN" sz="2600" b="1" i="1" smtClean="0">
                            <a:latin typeface="Cambria Math" panose="02040503050406030204" pitchFamily="18" charset="0"/>
                            <a:ea typeface="微软雅黑" panose="020B0503020204020204" pitchFamily="34" charset="-122"/>
                          </a:rPr>
                          <m:t>,</m:t>
                        </m:r>
                        <m:r>
                          <a:rPr lang="en-US" altLang="zh-CN" sz="2600" b="1" i="1" smtClean="0">
                            <a:latin typeface="Cambria Math" panose="02040503050406030204" pitchFamily="18" charset="0"/>
                            <a:ea typeface="微软雅黑" panose="020B0503020204020204" pitchFamily="34" charset="-122"/>
                          </a:rPr>
                          <m:t>𝒚</m:t>
                        </m:r>
                      </m:e>
                    </m:d>
                    <m:r>
                      <a:rPr lang="en-US" altLang="zh-CN" sz="2600" b="1" i="1" smtClean="0">
                        <a:latin typeface="Cambria Math" panose="02040503050406030204" pitchFamily="18" charset="0"/>
                        <a:ea typeface="微软雅黑" panose="020B0503020204020204" pitchFamily="34" charset="-122"/>
                      </a:rPr>
                      <m:t>=</m:t>
                    </m:r>
                    <m:sSub>
                      <m:sSubPr>
                        <m:ctrlPr>
                          <a:rPr lang="en-US" altLang="zh-CN" sz="2600" b="1" i="1" smtClean="0">
                            <a:latin typeface="Cambria Math" panose="02040503050406030204" pitchFamily="18" charset="0"/>
                            <a:ea typeface="微软雅黑" panose="020B0503020204020204" pitchFamily="34" charset="-122"/>
                          </a:rPr>
                        </m:ctrlPr>
                      </m:sSubPr>
                      <m:e>
                        <m:r>
                          <a:rPr lang="en-US" altLang="zh-CN" sz="2600" b="1" i="1" smtClean="0">
                            <a:latin typeface="Cambria Math" panose="02040503050406030204" pitchFamily="18" charset="0"/>
                            <a:ea typeface="微软雅黑" panose="020B0503020204020204" pitchFamily="34" charset="-122"/>
                          </a:rPr>
                          <m:t>𝒉</m:t>
                        </m:r>
                      </m:e>
                      <m:sub>
                        <m:r>
                          <a:rPr lang="en-US" altLang="zh-CN" sz="2600" b="1" i="1" smtClean="0">
                            <a:latin typeface="Cambria Math" panose="02040503050406030204" pitchFamily="18" charset="0"/>
                            <a:ea typeface="微软雅黑" panose="020B0503020204020204" pitchFamily="34" charset="-122"/>
                          </a:rPr>
                          <m:t>𝒊</m:t>
                        </m:r>
                      </m:sub>
                    </m:sSub>
                    <m:d>
                      <m:dPr>
                        <m:ctrlPr>
                          <a:rPr lang="en-US" altLang="zh-CN" sz="2600" b="1" i="1" smtClean="0">
                            <a:latin typeface="Cambria Math" panose="02040503050406030204" pitchFamily="18" charset="0"/>
                            <a:ea typeface="微软雅黑" panose="020B0503020204020204" pitchFamily="34" charset="-122"/>
                          </a:rPr>
                        </m:ctrlPr>
                      </m:dPr>
                      <m:e>
                        <m:r>
                          <a:rPr lang="en-US" altLang="zh-CN" sz="2600" b="1" i="1" smtClean="0">
                            <a:latin typeface="Cambria Math" panose="02040503050406030204" pitchFamily="18" charset="0"/>
                            <a:ea typeface="微软雅黑" panose="020B0503020204020204" pitchFamily="34" charset="-122"/>
                          </a:rPr>
                          <m:t>𝒙</m:t>
                        </m:r>
                        <m:r>
                          <a:rPr lang="en-US" altLang="zh-CN" sz="2600" b="1" i="1" smtClean="0">
                            <a:latin typeface="Cambria Math" panose="02040503050406030204" pitchFamily="18" charset="0"/>
                            <a:ea typeface="微软雅黑" panose="020B0503020204020204" pitchFamily="34" charset="-122"/>
                          </a:rPr>
                          <m:t>,</m:t>
                        </m:r>
                        <m:r>
                          <a:rPr lang="en-US" altLang="zh-CN" sz="2600" b="1" i="1" smtClean="0">
                            <a:latin typeface="Cambria Math" panose="02040503050406030204" pitchFamily="18" charset="0"/>
                            <a:ea typeface="微软雅黑" panose="020B0503020204020204" pitchFamily="34" charset="-122"/>
                          </a:rPr>
                          <m:t>𝒚</m:t>
                        </m:r>
                      </m:e>
                    </m:d>
                    <m:r>
                      <a:rPr lang="en-US" altLang="zh-CN" sz="2600" b="1" i="1" smtClean="0">
                        <a:latin typeface="Cambria Math" panose="02040503050406030204" pitchFamily="18" charset="0"/>
                        <a:ea typeface="微软雅黑" panose="020B0503020204020204" pitchFamily="34" charset="-122"/>
                      </a:rPr>
                      <m:t>+</m:t>
                    </m:r>
                    <m:sSub>
                      <m:sSubPr>
                        <m:ctrlPr>
                          <a:rPr lang="en-US" altLang="zh-CN" sz="2600" b="1" i="1">
                            <a:latin typeface="Cambria Math" panose="02040503050406030204" pitchFamily="18" charset="0"/>
                            <a:ea typeface="微软雅黑" panose="020B0503020204020204" pitchFamily="34" charset="-122"/>
                          </a:rPr>
                        </m:ctrlPr>
                      </m:sSubPr>
                      <m:e>
                        <m:r>
                          <a:rPr lang="en-US" altLang="zh-CN" sz="2600" b="1" i="1">
                            <a:latin typeface="Cambria Math" panose="02040503050406030204" pitchFamily="18" charset="0"/>
                            <a:ea typeface="微软雅黑" panose="020B0503020204020204" pitchFamily="34" charset="-122"/>
                          </a:rPr>
                          <m:t>𝒉</m:t>
                        </m:r>
                      </m:e>
                      <m:sub>
                        <m:r>
                          <a:rPr lang="en-US" altLang="zh-CN" sz="2600" b="1" i="1" smtClean="0">
                            <a:latin typeface="Cambria Math" panose="02040503050406030204" pitchFamily="18" charset="0"/>
                            <a:ea typeface="微软雅黑" panose="020B0503020204020204" pitchFamily="34" charset="-122"/>
                          </a:rPr>
                          <m:t>𝒓</m:t>
                        </m:r>
                      </m:sub>
                    </m:sSub>
                    <m:d>
                      <m:dPr>
                        <m:ctrlPr>
                          <a:rPr lang="en-US" altLang="zh-CN" sz="2600" b="1" i="1">
                            <a:latin typeface="Cambria Math" panose="02040503050406030204" pitchFamily="18" charset="0"/>
                            <a:ea typeface="微软雅黑" panose="020B0503020204020204" pitchFamily="34" charset="-122"/>
                          </a:rPr>
                        </m:ctrlPr>
                      </m:dPr>
                      <m:e>
                        <m:r>
                          <a:rPr lang="en-US" altLang="zh-CN" sz="2600" b="1" i="1">
                            <a:latin typeface="Cambria Math" panose="02040503050406030204" pitchFamily="18" charset="0"/>
                            <a:ea typeface="微软雅黑" panose="020B0503020204020204" pitchFamily="34" charset="-122"/>
                          </a:rPr>
                          <m:t>𝒙</m:t>
                        </m:r>
                        <m:r>
                          <a:rPr lang="en-US" altLang="zh-CN" sz="2600" b="1" i="1">
                            <a:latin typeface="Cambria Math" panose="02040503050406030204" pitchFamily="18" charset="0"/>
                            <a:ea typeface="微软雅黑" panose="020B0503020204020204" pitchFamily="34" charset="-122"/>
                          </a:rPr>
                          <m:t>,</m:t>
                        </m:r>
                        <m:r>
                          <a:rPr lang="en-US" altLang="zh-CN" sz="2600" b="1" i="1">
                            <a:latin typeface="Cambria Math" panose="02040503050406030204" pitchFamily="18" charset="0"/>
                            <a:ea typeface="微软雅黑" panose="020B0503020204020204" pitchFamily="34" charset="-122"/>
                          </a:rPr>
                          <m:t>𝒚</m:t>
                        </m:r>
                      </m:e>
                    </m:d>
                  </m:oMath>
                </a14:m>
                <a:endParaRPr lang="en-US" altLang="zh-CN" sz="2600" b="1" dirty="0">
                  <a:latin typeface="微软雅黑" panose="020B0503020204020204" pitchFamily="34" charset="-122"/>
                  <a:ea typeface="微软雅黑" panose="020B0503020204020204" pitchFamily="34" charset="-122"/>
                </a:endParaRPr>
              </a:p>
              <a:p>
                <a:pPr indent="-457200" eaLnBrk="1" hangingPunct="1">
                  <a:lnSpc>
                    <a:spcPct val="125000"/>
                  </a:lnSpc>
                  <a:buFont typeface="Arial" panose="020B0604020202020204" pitchFamily="34" charset="0"/>
                  <a:buChar char="•"/>
                </a:pPr>
                <a:r>
                  <a:rPr lang="zh-CN" altLang="en-US" sz="2600" b="1" dirty="0">
                    <a:latin typeface="微软雅黑" panose="020B0503020204020204" pitchFamily="34" charset="-122"/>
                    <a:ea typeface="微软雅黑" panose="020B0503020204020204" pitchFamily="34" charset="-122"/>
                  </a:rPr>
                  <a:t>两边取指数：</a:t>
                </a:r>
                <a:endParaRPr lang="en-US" altLang="zh-CN" sz="2600" b="1" dirty="0">
                  <a:latin typeface="微软雅黑" panose="020B0503020204020204" pitchFamily="34" charset="-122"/>
                  <a:ea typeface="微软雅黑" panose="020B0503020204020204" pitchFamily="34" charset="-122"/>
                </a:endParaRPr>
              </a:p>
              <a:p>
                <a:pPr eaLnBrk="1" hangingPunct="1">
                  <a:lnSpc>
                    <a:spcPct val="125000"/>
                  </a:lnSpc>
                </a:pPr>
                <a14:m>
                  <m:oMathPara xmlns:m="http://schemas.openxmlformats.org/officeDocument/2006/math">
                    <m:oMathParaPr>
                      <m:jc m:val="centerGroup"/>
                    </m:oMathParaPr>
                    <m:oMath xmlns:m="http://schemas.openxmlformats.org/officeDocument/2006/math">
                      <m:r>
                        <a:rPr lang="en-US" altLang="zh-CN" sz="2600" b="1" i="1" smtClean="0">
                          <a:latin typeface="Cambria Math" panose="02040503050406030204" pitchFamily="18" charset="0"/>
                          <a:ea typeface="微软雅黑" panose="020B0503020204020204" pitchFamily="34" charset="-122"/>
                        </a:rPr>
                        <m:t>𝒈</m:t>
                      </m:r>
                      <m:d>
                        <m:dPr>
                          <m:ctrlPr>
                            <a:rPr lang="en-US" altLang="zh-CN" sz="2600" b="1" i="1" smtClean="0">
                              <a:latin typeface="Cambria Math" panose="02040503050406030204" pitchFamily="18" charset="0"/>
                              <a:ea typeface="微软雅黑" panose="020B0503020204020204" pitchFamily="34" charset="-122"/>
                            </a:rPr>
                          </m:ctrlPr>
                        </m:dPr>
                        <m:e>
                          <m:r>
                            <a:rPr lang="en-US" altLang="zh-CN" sz="2600" b="1" i="1" smtClean="0">
                              <a:latin typeface="Cambria Math" panose="02040503050406030204" pitchFamily="18" charset="0"/>
                              <a:ea typeface="微软雅黑" panose="020B0503020204020204" pitchFamily="34" charset="-122"/>
                            </a:rPr>
                            <m:t>𝒙</m:t>
                          </m:r>
                          <m:r>
                            <a:rPr lang="en-US" altLang="zh-CN" sz="2600" b="1" i="1" smtClean="0">
                              <a:latin typeface="Cambria Math" panose="02040503050406030204" pitchFamily="18" charset="0"/>
                              <a:ea typeface="微软雅黑" panose="020B0503020204020204" pitchFamily="34" charset="-122"/>
                            </a:rPr>
                            <m:t>,</m:t>
                          </m:r>
                          <m:r>
                            <a:rPr lang="en-US" altLang="zh-CN" sz="2600" b="1" i="1" smtClean="0">
                              <a:latin typeface="Cambria Math" panose="02040503050406030204" pitchFamily="18" charset="0"/>
                              <a:ea typeface="微软雅黑" panose="020B0503020204020204" pitchFamily="34" charset="-122"/>
                            </a:rPr>
                            <m:t>𝒚</m:t>
                          </m:r>
                        </m:e>
                      </m:d>
                      <m:r>
                        <a:rPr lang="en-US" altLang="zh-CN" sz="2600" b="1" i="1" smtClean="0">
                          <a:latin typeface="Cambria Math" panose="02040503050406030204" pitchFamily="18" charset="0"/>
                          <a:ea typeface="微软雅黑" panose="020B0503020204020204" pitchFamily="34" charset="-122"/>
                        </a:rPr>
                        <m:t>=</m:t>
                      </m:r>
                      <m:r>
                        <a:rPr lang="en-US" altLang="zh-CN" sz="2600" b="1" i="1" smtClean="0">
                          <a:latin typeface="Cambria Math" panose="02040503050406030204" pitchFamily="18" charset="0"/>
                          <a:ea typeface="微软雅黑" panose="020B0503020204020204" pitchFamily="34" charset="-122"/>
                        </a:rPr>
                        <m:t>𝒆𝒙𝒑</m:t>
                      </m:r>
                      <m:d>
                        <m:dPr>
                          <m:begChr m:val="|"/>
                          <m:endChr m:val="|"/>
                          <m:ctrlPr>
                            <a:rPr lang="en-US" altLang="zh-CN" sz="2600" b="1" i="1" smtClean="0">
                              <a:latin typeface="Cambria Math" panose="02040503050406030204" pitchFamily="18" charset="0"/>
                              <a:ea typeface="微软雅黑" panose="020B0503020204020204" pitchFamily="34" charset="-122"/>
                            </a:rPr>
                          </m:ctrlPr>
                        </m:dPr>
                        <m:e>
                          <m:sSub>
                            <m:sSubPr>
                              <m:ctrlPr>
                                <a:rPr lang="en-US" altLang="zh-CN" sz="2600" b="1" i="1" smtClean="0">
                                  <a:latin typeface="Cambria Math" panose="02040503050406030204" pitchFamily="18" charset="0"/>
                                  <a:ea typeface="微软雅黑" panose="020B0503020204020204" pitchFamily="34" charset="-122"/>
                                </a:rPr>
                              </m:ctrlPr>
                            </m:sSubPr>
                            <m:e>
                              <m:r>
                                <a:rPr lang="en-US" altLang="zh-CN" sz="2600" b="1" i="1" smtClean="0">
                                  <a:latin typeface="Cambria Math" panose="02040503050406030204" pitchFamily="18" charset="0"/>
                                  <a:ea typeface="微软雅黑" panose="020B0503020204020204" pitchFamily="34" charset="-122"/>
                                </a:rPr>
                                <m:t>𝒉</m:t>
                              </m:r>
                            </m:e>
                            <m:sub>
                              <m:r>
                                <a:rPr lang="en-US" altLang="zh-CN" sz="2600" b="1" i="1" smtClean="0">
                                  <a:latin typeface="Cambria Math" panose="02040503050406030204" pitchFamily="18" charset="0"/>
                                  <a:ea typeface="微软雅黑" panose="020B0503020204020204" pitchFamily="34" charset="-122"/>
                                </a:rPr>
                                <m:t>𝒇</m:t>
                              </m:r>
                            </m:sub>
                          </m:sSub>
                          <m:d>
                            <m:dPr>
                              <m:ctrlPr>
                                <a:rPr lang="en-US" altLang="zh-CN" sz="2600" b="1" i="1" smtClean="0">
                                  <a:latin typeface="Cambria Math" panose="02040503050406030204" pitchFamily="18" charset="0"/>
                                  <a:ea typeface="微软雅黑" panose="020B0503020204020204" pitchFamily="34" charset="-122"/>
                                </a:rPr>
                              </m:ctrlPr>
                            </m:dPr>
                            <m:e>
                              <m:r>
                                <a:rPr lang="en-US" altLang="zh-CN" sz="2600" b="1" i="1" smtClean="0">
                                  <a:latin typeface="Cambria Math" panose="02040503050406030204" pitchFamily="18" charset="0"/>
                                  <a:ea typeface="微软雅黑" panose="020B0503020204020204" pitchFamily="34" charset="-122"/>
                                </a:rPr>
                                <m:t>𝒙</m:t>
                              </m:r>
                              <m:r>
                                <a:rPr lang="en-US" altLang="zh-CN" sz="2600" b="1" i="1" smtClean="0">
                                  <a:latin typeface="Cambria Math" panose="02040503050406030204" pitchFamily="18" charset="0"/>
                                  <a:ea typeface="微软雅黑" panose="020B0503020204020204" pitchFamily="34" charset="-122"/>
                                </a:rPr>
                                <m:t>,</m:t>
                              </m:r>
                              <m:r>
                                <a:rPr lang="en-US" altLang="zh-CN" sz="2600" b="1" i="1" smtClean="0">
                                  <a:latin typeface="Cambria Math" panose="02040503050406030204" pitchFamily="18" charset="0"/>
                                  <a:ea typeface="微软雅黑" panose="020B0503020204020204" pitchFamily="34" charset="-122"/>
                                </a:rPr>
                                <m:t>𝒚</m:t>
                              </m:r>
                            </m:e>
                          </m:d>
                        </m:e>
                      </m:d>
                      <m:r>
                        <a:rPr lang="en-US" altLang="zh-CN" sz="2600" b="1" i="1" smtClean="0">
                          <a:latin typeface="Cambria Math" panose="02040503050406030204" pitchFamily="18" charset="0"/>
                          <a:ea typeface="微软雅黑" panose="020B0503020204020204" pitchFamily="34" charset="-122"/>
                        </a:rPr>
                        <m:t>=</m:t>
                      </m:r>
                      <m:r>
                        <a:rPr lang="en-US" altLang="zh-CN" sz="2600" b="1" i="1">
                          <a:latin typeface="Cambria Math" panose="02040503050406030204" pitchFamily="18" charset="0"/>
                          <a:ea typeface="微软雅黑" panose="020B0503020204020204" pitchFamily="34" charset="-122"/>
                        </a:rPr>
                        <m:t>𝒆𝒙𝒑</m:t>
                      </m:r>
                      <m:d>
                        <m:dPr>
                          <m:begChr m:val="|"/>
                          <m:endChr m:val="|"/>
                          <m:ctrlPr>
                            <a:rPr lang="en-US" altLang="zh-CN" sz="2600" b="1" i="1">
                              <a:latin typeface="Cambria Math" panose="02040503050406030204" pitchFamily="18" charset="0"/>
                              <a:ea typeface="微软雅黑" panose="020B0503020204020204" pitchFamily="34" charset="-122"/>
                            </a:rPr>
                          </m:ctrlPr>
                        </m:dPr>
                        <m:e>
                          <m:sSub>
                            <m:sSubPr>
                              <m:ctrlPr>
                                <a:rPr lang="en-US" altLang="zh-CN" sz="2600" b="1" i="1">
                                  <a:latin typeface="Cambria Math" panose="02040503050406030204" pitchFamily="18" charset="0"/>
                                  <a:ea typeface="微软雅黑" panose="020B0503020204020204" pitchFamily="34" charset="-122"/>
                                </a:rPr>
                              </m:ctrlPr>
                            </m:sSubPr>
                            <m:e>
                              <m:r>
                                <a:rPr lang="en-US" altLang="zh-CN" sz="2600" b="1" i="1">
                                  <a:latin typeface="Cambria Math" panose="02040503050406030204" pitchFamily="18" charset="0"/>
                                  <a:ea typeface="微软雅黑" panose="020B0503020204020204" pitchFamily="34" charset="-122"/>
                                </a:rPr>
                                <m:t>𝒉</m:t>
                              </m:r>
                            </m:e>
                            <m:sub>
                              <m:r>
                                <a:rPr lang="en-US" altLang="zh-CN" sz="2600" b="1" i="1" smtClean="0">
                                  <a:latin typeface="Cambria Math" panose="02040503050406030204" pitchFamily="18" charset="0"/>
                                  <a:ea typeface="微软雅黑" panose="020B0503020204020204" pitchFamily="34" charset="-122"/>
                                </a:rPr>
                                <m:t>𝒊</m:t>
                              </m:r>
                            </m:sub>
                          </m:sSub>
                          <m:d>
                            <m:dPr>
                              <m:ctrlPr>
                                <a:rPr lang="en-US" altLang="zh-CN" sz="2600" b="1" i="1">
                                  <a:latin typeface="Cambria Math" panose="02040503050406030204" pitchFamily="18" charset="0"/>
                                  <a:ea typeface="微软雅黑" panose="020B0503020204020204" pitchFamily="34" charset="-122"/>
                                </a:rPr>
                              </m:ctrlPr>
                            </m:dPr>
                            <m:e>
                              <m:r>
                                <a:rPr lang="en-US" altLang="zh-CN" sz="2600" b="1" i="1">
                                  <a:latin typeface="Cambria Math" panose="02040503050406030204" pitchFamily="18" charset="0"/>
                                  <a:ea typeface="微软雅黑" panose="020B0503020204020204" pitchFamily="34" charset="-122"/>
                                </a:rPr>
                                <m:t>𝒙</m:t>
                              </m:r>
                              <m:r>
                                <a:rPr lang="en-US" altLang="zh-CN" sz="2600" b="1" i="1">
                                  <a:latin typeface="Cambria Math" panose="02040503050406030204" pitchFamily="18" charset="0"/>
                                  <a:ea typeface="微软雅黑" panose="020B0503020204020204" pitchFamily="34" charset="-122"/>
                                </a:rPr>
                                <m:t>,</m:t>
                              </m:r>
                              <m:r>
                                <a:rPr lang="en-US" altLang="zh-CN" sz="2600" b="1" i="1">
                                  <a:latin typeface="Cambria Math" panose="02040503050406030204" pitchFamily="18" charset="0"/>
                                  <a:ea typeface="微软雅黑" panose="020B0503020204020204" pitchFamily="34" charset="-122"/>
                                </a:rPr>
                                <m:t>𝒚</m:t>
                              </m:r>
                            </m:e>
                          </m:d>
                        </m:e>
                      </m:d>
                      <m:r>
                        <a:rPr lang="en-US" altLang="zh-CN" sz="2600" b="1" i="1" smtClean="0">
                          <a:latin typeface="Cambria Math" panose="02040503050406030204" pitchFamily="18" charset="0"/>
                          <a:ea typeface="Cambria Math" panose="02040503050406030204" pitchFamily="18" charset="0"/>
                        </a:rPr>
                        <m:t>∙</m:t>
                      </m:r>
                      <m:r>
                        <a:rPr lang="en-US" altLang="zh-CN" sz="2600" b="1" i="1">
                          <a:latin typeface="Cambria Math" panose="02040503050406030204" pitchFamily="18" charset="0"/>
                          <a:ea typeface="微软雅黑" panose="020B0503020204020204" pitchFamily="34" charset="-122"/>
                        </a:rPr>
                        <m:t>𝒆𝒙𝒑</m:t>
                      </m:r>
                      <m:d>
                        <m:dPr>
                          <m:begChr m:val="|"/>
                          <m:endChr m:val="|"/>
                          <m:ctrlPr>
                            <a:rPr lang="en-US" altLang="zh-CN" sz="2600" b="1" i="1">
                              <a:latin typeface="Cambria Math" panose="02040503050406030204" pitchFamily="18" charset="0"/>
                              <a:ea typeface="微软雅黑" panose="020B0503020204020204" pitchFamily="34" charset="-122"/>
                            </a:rPr>
                          </m:ctrlPr>
                        </m:dPr>
                        <m:e>
                          <m:sSub>
                            <m:sSubPr>
                              <m:ctrlPr>
                                <a:rPr lang="en-US" altLang="zh-CN" sz="2600" b="1" i="1">
                                  <a:latin typeface="Cambria Math" panose="02040503050406030204" pitchFamily="18" charset="0"/>
                                  <a:ea typeface="微软雅黑" panose="020B0503020204020204" pitchFamily="34" charset="-122"/>
                                </a:rPr>
                              </m:ctrlPr>
                            </m:sSubPr>
                            <m:e>
                              <m:r>
                                <a:rPr lang="en-US" altLang="zh-CN" sz="2600" b="1" i="1">
                                  <a:latin typeface="Cambria Math" panose="02040503050406030204" pitchFamily="18" charset="0"/>
                                  <a:ea typeface="微软雅黑" panose="020B0503020204020204" pitchFamily="34" charset="-122"/>
                                </a:rPr>
                                <m:t>𝒉</m:t>
                              </m:r>
                            </m:e>
                            <m:sub>
                              <m:r>
                                <a:rPr lang="en-US" altLang="zh-CN" sz="2600" b="1" i="1" smtClean="0">
                                  <a:latin typeface="Cambria Math" panose="02040503050406030204" pitchFamily="18" charset="0"/>
                                  <a:ea typeface="微软雅黑" panose="020B0503020204020204" pitchFamily="34" charset="-122"/>
                                </a:rPr>
                                <m:t>𝒓</m:t>
                              </m:r>
                            </m:sub>
                          </m:sSub>
                          <m:d>
                            <m:dPr>
                              <m:ctrlPr>
                                <a:rPr lang="en-US" altLang="zh-CN" sz="2600" b="1" i="1">
                                  <a:latin typeface="Cambria Math" panose="02040503050406030204" pitchFamily="18" charset="0"/>
                                  <a:ea typeface="微软雅黑" panose="020B0503020204020204" pitchFamily="34" charset="-122"/>
                                </a:rPr>
                              </m:ctrlPr>
                            </m:dPr>
                            <m:e>
                              <m:r>
                                <a:rPr lang="en-US" altLang="zh-CN" sz="2600" b="1" i="1">
                                  <a:latin typeface="Cambria Math" panose="02040503050406030204" pitchFamily="18" charset="0"/>
                                  <a:ea typeface="微软雅黑" panose="020B0503020204020204" pitchFamily="34" charset="-122"/>
                                </a:rPr>
                                <m:t>𝒙</m:t>
                              </m:r>
                              <m:r>
                                <a:rPr lang="en-US" altLang="zh-CN" sz="2600" b="1" i="1">
                                  <a:latin typeface="Cambria Math" panose="02040503050406030204" pitchFamily="18" charset="0"/>
                                  <a:ea typeface="微软雅黑" panose="020B0503020204020204" pitchFamily="34" charset="-122"/>
                                </a:rPr>
                                <m:t>,</m:t>
                              </m:r>
                              <m:r>
                                <a:rPr lang="en-US" altLang="zh-CN" sz="2600" b="1" i="1">
                                  <a:latin typeface="Cambria Math" panose="02040503050406030204" pitchFamily="18" charset="0"/>
                                  <a:ea typeface="微软雅黑" panose="020B0503020204020204" pitchFamily="34" charset="-122"/>
                                </a:rPr>
                                <m:t>𝒚</m:t>
                              </m:r>
                            </m:e>
                          </m:d>
                        </m:e>
                      </m:d>
                    </m:oMath>
                  </m:oMathPara>
                </a14:m>
                <a:endParaRPr lang="en-US" altLang="zh-CN" sz="2600" b="1" dirty="0">
                  <a:latin typeface="微软雅黑" panose="020B0503020204020204" pitchFamily="34" charset="-122"/>
                  <a:ea typeface="微软雅黑" panose="020B0503020204020204" pitchFamily="34" charset="-122"/>
                </a:endParaRPr>
              </a:p>
              <a:p>
                <a:pPr>
                  <a:defRPr/>
                </a:pPr>
                <a:endParaRPr lang="en-US" altLang="zh-CN" sz="1000" b="1" dirty="0">
                  <a:solidFill>
                    <a:srgbClr val="033BED"/>
                  </a:solidFill>
                  <a:latin typeface="微软雅黑" panose="020B0503020204020204" pitchFamily="34" charset="-122"/>
                  <a:ea typeface="微软雅黑" panose="020B0503020204020204" pitchFamily="34" charset="-122"/>
                </a:endParaRPr>
              </a:p>
              <a:p>
                <a:pPr>
                  <a:lnSpc>
                    <a:spcPct val="125000"/>
                  </a:lnSpc>
                  <a:spcBef>
                    <a:spcPct val="40000"/>
                  </a:spcBef>
                  <a:buClr>
                    <a:srgbClr val="FFFF00"/>
                  </a:buClr>
                  <a:buFont typeface="Wingdings" panose="05000000000000000000" pitchFamily="2" charset="2"/>
                  <a:buNone/>
                  <a:defRPr/>
                </a:pPr>
                <a:r>
                  <a:rPr lang="en-US" altLang="zh-CN" sz="2400" b="1" dirty="0">
                    <a:latin typeface="微软雅黑" panose="020B0503020204020204" pitchFamily="34" charset="-122"/>
                    <a:ea typeface="微软雅黑" panose="020B0503020204020204" pitchFamily="34" charset="-122"/>
                  </a:rPr>
                  <a:t>	</a:t>
                </a:r>
                <a:r>
                  <a:rPr lang="en-US" altLang="zh-CN" sz="2400" b="1" i="1" dirty="0">
                    <a:latin typeface="微软雅黑" panose="020B0503020204020204" pitchFamily="34" charset="-122"/>
                    <a:ea typeface="微软雅黑" panose="020B0503020204020204" pitchFamily="34" charset="-122"/>
                  </a:rPr>
                  <a:t>	</a:t>
                </a:r>
              </a:p>
            </p:txBody>
          </p:sp>
        </mc:Choice>
        <mc:Fallback xmlns="">
          <p:sp>
            <p:nvSpPr>
              <p:cNvPr id="17" name="Text Box 3"/>
              <p:cNvSpPr txBox="1">
                <a:spLocks noRot="1" noChangeAspect="1" noMove="1" noResize="1" noEditPoints="1" noAdjustHandles="1" noChangeArrowheads="1" noChangeShapeType="1" noTextEdit="1"/>
              </p:cNvSpPr>
              <p:nvPr/>
            </p:nvSpPr>
            <p:spPr bwMode="auto">
              <a:xfrm>
                <a:off x="151121" y="1268760"/>
                <a:ext cx="8992879" cy="1368152"/>
              </a:xfrm>
              <a:prstGeom prst="rect">
                <a:avLst/>
              </a:prstGeom>
              <a:blipFill rotWithShape="0">
                <a:blip r:embed="rId4"/>
                <a:stretch>
                  <a:fillRect l="-1085" b="-19556"/>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grpSp>
        <p:nvGrpSpPr>
          <p:cNvPr id="6" name="组合 5"/>
          <p:cNvGrpSpPr/>
          <p:nvPr/>
        </p:nvGrpSpPr>
        <p:grpSpPr>
          <a:xfrm>
            <a:off x="28690" y="3861048"/>
            <a:ext cx="4255278" cy="2088232"/>
            <a:chOff x="28690" y="3789040"/>
            <a:chExt cx="4513263" cy="2171700"/>
          </a:xfrm>
        </p:grpSpPr>
        <p:graphicFrame>
          <p:nvGraphicFramePr>
            <p:cNvPr id="8" name="Object 1024"/>
            <p:cNvGraphicFramePr>
              <a:graphicFrameLocks noChangeAspect="1"/>
            </p:cNvGraphicFramePr>
            <p:nvPr>
              <p:extLst>
                <p:ext uri="{D42A27DB-BD31-4B8C-83A1-F6EECF244321}">
                  <p14:modId xmlns:p14="http://schemas.microsoft.com/office/powerpoint/2010/main" val="3033505009"/>
                </p:ext>
              </p:extLst>
            </p:nvPr>
          </p:nvGraphicFramePr>
          <p:xfrm>
            <a:off x="28690" y="3789040"/>
            <a:ext cx="2209800" cy="2171700"/>
          </p:xfrm>
          <a:graphic>
            <a:graphicData uri="http://schemas.openxmlformats.org/presentationml/2006/ole">
              <mc:AlternateContent xmlns:mc="http://schemas.openxmlformats.org/markup-compatibility/2006">
                <mc:Choice xmlns:v="urn:schemas-microsoft-com:vml" Requires="v">
                  <p:oleObj name="位图图像" r:id="rId5" imgW="2209524" imgH="2172003" progId="Paint.Picture">
                    <p:embed/>
                  </p:oleObj>
                </mc:Choice>
                <mc:Fallback>
                  <p:oleObj name="位图图像" r:id="rId5" imgW="2209524" imgH="2172003" progId="Paint.Picture">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690" y="3789040"/>
                          <a:ext cx="2209800" cy="2171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 name="Object 1025"/>
            <p:cNvGraphicFramePr>
              <a:graphicFrameLocks/>
            </p:cNvGraphicFramePr>
            <p:nvPr>
              <p:extLst>
                <p:ext uri="{D42A27DB-BD31-4B8C-83A1-F6EECF244321}">
                  <p14:modId xmlns:p14="http://schemas.microsoft.com/office/powerpoint/2010/main" val="3056264827"/>
                </p:ext>
              </p:extLst>
            </p:nvPr>
          </p:nvGraphicFramePr>
          <p:xfrm>
            <a:off x="2332153" y="3789040"/>
            <a:ext cx="2209800" cy="2170113"/>
          </p:xfrm>
          <a:graphic>
            <a:graphicData uri="http://schemas.openxmlformats.org/presentationml/2006/ole">
              <mc:AlternateContent xmlns:mc="http://schemas.openxmlformats.org/markup-compatibility/2006">
                <mc:Choice xmlns:v="urn:schemas-microsoft-com:vml" Requires="v">
                  <p:oleObj name="位图图像" r:id="rId7" imgW="2142857" imgH="2180952" progId="Paint.Picture">
                    <p:embed/>
                  </p:oleObj>
                </mc:Choice>
                <mc:Fallback>
                  <p:oleObj name="位图图像" r:id="rId7" imgW="2142857" imgH="2180952" progId="Paint.Picture">
                    <p:embed/>
                    <p:pic>
                      <p:nvPicPr>
                        <p:cNvPr id="0" name=""/>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332153" y="3789040"/>
                          <a:ext cx="2209800" cy="2170113"/>
                        </a:xfrm>
                        <a:prstGeom prst="rect">
                          <a:avLst/>
                        </a:prstGeom>
                        <a:noFill/>
                        <a:ln>
                          <a:noFill/>
                        </a:ln>
                        <a:effectLst/>
                      </p:spPr>
                    </p:pic>
                  </p:oleObj>
                </mc:Fallback>
              </mc:AlternateContent>
            </a:graphicData>
          </a:graphic>
        </p:graphicFrame>
      </p:grpSp>
      <p:pic>
        <p:nvPicPr>
          <p:cNvPr id="10" name="Picture 3" descr="tongtai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572000" y="3934582"/>
            <a:ext cx="4507868" cy="20146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9016621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xEl>
                                              <p:pRg st="1" end="1"/>
                                            </p:txEl>
                                          </p:spTgt>
                                        </p:tgtEl>
                                        <p:attrNameLst>
                                          <p:attrName>style.visibility</p:attrName>
                                        </p:attrNameLst>
                                      </p:cBhvr>
                                      <p:to>
                                        <p:strVal val="visible"/>
                                      </p:to>
                                    </p:set>
                                    <p:animEffect transition="in" filter="fade">
                                      <p:cBhvr>
                                        <p:cTn id="7" dur="500"/>
                                        <p:tgtEl>
                                          <p:spTgt spid="17">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7">
                                            <p:txEl>
                                              <p:pRg st="2" end="2"/>
                                            </p:txEl>
                                          </p:spTgt>
                                        </p:tgtEl>
                                        <p:attrNameLst>
                                          <p:attrName>style.visibility</p:attrName>
                                        </p:attrNameLst>
                                      </p:cBhvr>
                                      <p:to>
                                        <p:strVal val="visible"/>
                                      </p:to>
                                    </p:set>
                                    <p:animEffect transition="in" filter="fade">
                                      <p:cBhvr>
                                        <p:cTn id="10" dur="500"/>
                                        <p:tgtEl>
                                          <p:spTgt spid="17">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10" presetClass="entr" presetSubtype="0" fill="hold"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323850" y="188913"/>
            <a:ext cx="7704534" cy="836612"/>
          </a:xfrm>
        </p:spPr>
        <p:txBody>
          <a:bodyPr/>
          <a:lstStyle/>
          <a:p>
            <a:pPr eaLnBrk="1" hangingPunct="1"/>
            <a:r>
              <a:rPr lang="zh-CN" altLang="en-US" sz="4400" dirty="0">
                <a:ea typeface="微软雅黑" pitchFamily="34" charset="-122"/>
              </a:rPr>
              <a:t>频域技术与空域技术</a:t>
            </a:r>
            <a:endParaRPr lang="zh-CN" altLang="en-US" sz="3600" dirty="0">
              <a:ea typeface="微软雅黑" pitchFamily="34" charset="-122"/>
            </a:endParaRPr>
          </a:p>
        </p:txBody>
      </p:sp>
      <p:sp>
        <p:nvSpPr>
          <p:cNvPr id="17" name="Text Box 3"/>
          <p:cNvSpPr txBox="1">
            <a:spLocks noChangeArrowheads="1"/>
          </p:cNvSpPr>
          <p:nvPr/>
        </p:nvSpPr>
        <p:spPr bwMode="auto">
          <a:xfrm>
            <a:off x="151121" y="1268760"/>
            <a:ext cx="8992879" cy="44644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1" hangingPunct="1">
              <a:lnSpc>
                <a:spcPct val="125000"/>
              </a:lnSpc>
            </a:pPr>
            <a:r>
              <a:rPr lang="zh-CN" altLang="en-US" sz="3000" b="1" dirty="0">
                <a:latin typeface="微软雅黑" panose="020B0503020204020204" pitchFamily="34" charset="-122"/>
                <a:ea typeface="微软雅黑" panose="020B0503020204020204" pitchFamily="34" charset="-122"/>
              </a:rPr>
              <a:t>空间滤波器的工作原理可借助频域进行分析 </a:t>
            </a:r>
          </a:p>
          <a:p>
            <a:pPr indent="-457200" eaLnBrk="1" hangingPunct="1">
              <a:lnSpc>
                <a:spcPct val="125000"/>
              </a:lnSpc>
              <a:buFont typeface="Arial" panose="020B0604020202020204" pitchFamily="34" charset="0"/>
              <a:buChar char="•"/>
            </a:pPr>
            <a:endParaRPr lang="en-US" altLang="zh-CN" sz="1000" b="1" dirty="0">
              <a:latin typeface="微软雅黑" panose="020B0503020204020204" pitchFamily="34" charset="-122"/>
              <a:ea typeface="微软雅黑" panose="020B0503020204020204" pitchFamily="34" charset="-122"/>
            </a:endParaRPr>
          </a:p>
          <a:p>
            <a:pPr indent="-457200" eaLnBrk="1" hangingPunct="1">
              <a:lnSpc>
                <a:spcPct val="125000"/>
              </a:lnSpc>
              <a:buFont typeface="Arial" panose="020B0604020202020204" pitchFamily="34" charset="0"/>
              <a:buChar char="•"/>
            </a:pPr>
            <a:r>
              <a:rPr lang="zh-CN" altLang="en-US" sz="2600" b="1" dirty="0">
                <a:solidFill>
                  <a:srgbClr val="033BED"/>
                </a:solidFill>
                <a:latin typeface="微软雅黑" panose="020B0503020204020204" pitchFamily="34" charset="-122"/>
                <a:ea typeface="微软雅黑" panose="020B0503020204020204" pitchFamily="34" charset="-122"/>
              </a:rPr>
              <a:t>空间平滑滤波器</a:t>
            </a:r>
            <a:endParaRPr lang="en-US" altLang="zh-CN" sz="2600" b="1" dirty="0">
              <a:solidFill>
                <a:srgbClr val="033BED"/>
              </a:solidFill>
              <a:latin typeface="微软雅黑" panose="020B0503020204020204" pitchFamily="34" charset="-122"/>
              <a:ea typeface="微软雅黑" panose="020B0503020204020204" pitchFamily="34" charset="-122"/>
            </a:endParaRPr>
          </a:p>
          <a:p>
            <a:pPr indent="457200" algn="just" eaLnBrk="1" hangingPunct="1">
              <a:lnSpc>
                <a:spcPct val="125000"/>
              </a:lnSpc>
            </a:pPr>
            <a:r>
              <a:rPr lang="zh-CN" altLang="en-US" sz="2600" b="1" dirty="0">
                <a:latin typeface="微软雅黑" panose="020B0503020204020204" pitchFamily="34" charset="-122"/>
                <a:ea typeface="微软雅黑" panose="020B0503020204020204" pitchFamily="34" charset="-122"/>
              </a:rPr>
              <a:t>消除或减弱图象中灰度值具有较大较快变化部分的影响，这些部分对应频域中的高频分量，所以可用频域低通滤波来实现</a:t>
            </a:r>
            <a:endParaRPr lang="en-US" altLang="zh-CN" sz="2600" b="1" dirty="0">
              <a:latin typeface="微软雅黑" panose="020B0503020204020204" pitchFamily="34" charset="-122"/>
              <a:ea typeface="微软雅黑" panose="020B0503020204020204" pitchFamily="34" charset="-122"/>
            </a:endParaRPr>
          </a:p>
          <a:p>
            <a:pPr indent="457200" algn="just" eaLnBrk="1" hangingPunct="1">
              <a:lnSpc>
                <a:spcPct val="125000"/>
              </a:lnSpc>
            </a:pPr>
            <a:endParaRPr lang="en-US" altLang="zh-CN" sz="2600" b="1" dirty="0">
              <a:latin typeface="微软雅黑" panose="020B0503020204020204" pitchFamily="34" charset="-122"/>
              <a:ea typeface="微软雅黑" panose="020B0503020204020204" pitchFamily="34" charset="-122"/>
            </a:endParaRPr>
          </a:p>
          <a:p>
            <a:pPr marL="457200" indent="-457200" algn="just">
              <a:lnSpc>
                <a:spcPct val="125000"/>
              </a:lnSpc>
              <a:buFont typeface="Arial" panose="020B0604020202020204" pitchFamily="34" charset="0"/>
              <a:buChar char="•"/>
            </a:pPr>
            <a:r>
              <a:rPr lang="zh-CN" altLang="en-US" sz="2600" b="1" dirty="0">
                <a:solidFill>
                  <a:srgbClr val="033BED"/>
                </a:solidFill>
                <a:latin typeface="微软雅黑" panose="020B0503020204020204" pitchFamily="34" charset="-122"/>
                <a:ea typeface="微软雅黑" panose="020B0503020204020204" pitchFamily="34" charset="-122"/>
              </a:rPr>
              <a:t>空间锐化滤波器</a:t>
            </a:r>
            <a:endParaRPr lang="en-US" altLang="zh-CN" sz="2600" b="1" dirty="0">
              <a:solidFill>
                <a:srgbClr val="033BED"/>
              </a:solidFill>
              <a:latin typeface="微软雅黑" panose="020B0503020204020204" pitchFamily="34" charset="-122"/>
              <a:ea typeface="微软雅黑" panose="020B0503020204020204" pitchFamily="34" charset="-122"/>
            </a:endParaRPr>
          </a:p>
          <a:p>
            <a:pPr indent="457200" algn="just">
              <a:lnSpc>
                <a:spcPct val="125000"/>
              </a:lnSpc>
            </a:pPr>
            <a:r>
              <a:rPr lang="zh-CN" altLang="en-US" sz="2600" b="1" dirty="0">
                <a:latin typeface="微软雅黑" panose="020B0503020204020204" pitchFamily="34" charset="-122"/>
                <a:ea typeface="微软雅黑" panose="020B0503020204020204" pitchFamily="34" charset="-122"/>
              </a:rPr>
              <a:t>消除或减弱图象中灰度值缓慢变化的部分，这些部分对应频域中的低频分量，所以可用频域高通滤波来实现</a:t>
            </a:r>
            <a:endParaRPr lang="en-US" altLang="zh-CN" sz="2600" b="1" dirty="0">
              <a:latin typeface="微软雅黑" panose="020B0503020204020204" pitchFamily="34" charset="-122"/>
              <a:ea typeface="微软雅黑" panose="020B0503020204020204" pitchFamily="34" charset="-122"/>
            </a:endParaRPr>
          </a:p>
          <a:p>
            <a:pPr indent="457200" algn="just" eaLnBrk="1" hangingPunct="1">
              <a:lnSpc>
                <a:spcPct val="125000"/>
              </a:lnSpc>
            </a:pPr>
            <a:endParaRPr lang="zh-CN" altLang="en-US" sz="2600" b="1" dirty="0">
              <a:latin typeface="微软雅黑" panose="020B0503020204020204" pitchFamily="34" charset="-122"/>
              <a:ea typeface="微软雅黑" panose="020B0503020204020204" pitchFamily="34" charset="-122"/>
            </a:endParaRPr>
          </a:p>
          <a:p>
            <a:pPr indent="457200" eaLnBrk="1" hangingPunct="1">
              <a:lnSpc>
                <a:spcPct val="125000"/>
              </a:lnSpc>
            </a:pPr>
            <a:endParaRPr lang="en-US" altLang="zh-CN" sz="2600" b="1" dirty="0">
              <a:solidFill>
                <a:srgbClr val="033BED"/>
              </a:solidFill>
              <a:latin typeface="微软雅黑" panose="020B0503020204020204" pitchFamily="34" charset="-122"/>
              <a:ea typeface="微软雅黑" panose="020B0503020204020204" pitchFamily="34" charset="-122"/>
            </a:endParaRPr>
          </a:p>
          <a:p>
            <a:pPr eaLnBrk="1" hangingPunct="1">
              <a:lnSpc>
                <a:spcPct val="125000"/>
              </a:lnSpc>
            </a:pPr>
            <a:endParaRPr lang="en-US" altLang="zh-CN" sz="2600" b="1" dirty="0">
              <a:latin typeface="微软雅黑" panose="020B0503020204020204" pitchFamily="34" charset="-122"/>
              <a:ea typeface="微软雅黑" panose="020B0503020204020204" pitchFamily="34" charset="-122"/>
            </a:endParaRPr>
          </a:p>
          <a:p>
            <a:pPr>
              <a:defRPr/>
            </a:pPr>
            <a:endParaRPr lang="en-US" altLang="zh-CN" sz="1000" b="1" dirty="0">
              <a:solidFill>
                <a:srgbClr val="033BED"/>
              </a:solidFill>
              <a:latin typeface="微软雅黑" panose="020B0503020204020204" pitchFamily="34" charset="-122"/>
              <a:ea typeface="微软雅黑" panose="020B0503020204020204" pitchFamily="34" charset="-122"/>
            </a:endParaRPr>
          </a:p>
          <a:p>
            <a:pPr>
              <a:lnSpc>
                <a:spcPct val="125000"/>
              </a:lnSpc>
              <a:spcBef>
                <a:spcPct val="40000"/>
              </a:spcBef>
              <a:buClr>
                <a:srgbClr val="FFFF00"/>
              </a:buClr>
              <a:buFont typeface="Wingdings" panose="05000000000000000000" pitchFamily="2" charset="2"/>
              <a:buNone/>
              <a:defRPr/>
            </a:pPr>
            <a:r>
              <a:rPr lang="en-US" altLang="zh-CN" sz="2400" b="1" dirty="0">
                <a:latin typeface="微软雅黑" panose="020B0503020204020204" pitchFamily="34" charset="-122"/>
                <a:ea typeface="微软雅黑" panose="020B0503020204020204" pitchFamily="34" charset="-122"/>
              </a:rPr>
              <a:t>	</a:t>
            </a:r>
            <a:r>
              <a:rPr lang="en-US" altLang="zh-CN" sz="2400" b="1" i="1" dirty="0">
                <a:latin typeface="微软雅黑" panose="020B0503020204020204" pitchFamily="34" charset="-122"/>
                <a:ea typeface="微软雅黑" panose="020B0503020204020204" pitchFamily="34" charset="-122"/>
              </a:rPr>
              <a:t>	</a:t>
            </a:r>
          </a:p>
        </p:txBody>
      </p:sp>
    </p:spTree>
    <p:extLst>
      <p:ext uri="{BB962C8B-B14F-4D97-AF65-F5344CB8AC3E}">
        <p14:creationId xmlns:p14="http://schemas.microsoft.com/office/powerpoint/2010/main" val="2681663509"/>
      </p:ext>
    </p:extLst>
  </p:cSld>
  <p:clrMapOvr>
    <a:masterClrMapping/>
  </p:clrMapOvr>
  <p:transition/>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323850" y="188913"/>
            <a:ext cx="7704534" cy="836612"/>
          </a:xfrm>
        </p:spPr>
        <p:txBody>
          <a:bodyPr/>
          <a:lstStyle/>
          <a:p>
            <a:pPr eaLnBrk="1" hangingPunct="1"/>
            <a:r>
              <a:rPr lang="zh-CN" altLang="en-US" sz="4400" dirty="0">
                <a:ea typeface="微软雅黑" pitchFamily="34" charset="-122"/>
              </a:rPr>
              <a:t>频域技术与空域技术</a:t>
            </a:r>
            <a:endParaRPr lang="zh-CN" altLang="en-US" sz="3600" dirty="0">
              <a:ea typeface="微软雅黑" pitchFamily="34" charset="-122"/>
            </a:endParaRPr>
          </a:p>
        </p:txBody>
      </p:sp>
      <p:sp>
        <p:nvSpPr>
          <p:cNvPr id="17" name="Text Box 3"/>
          <p:cNvSpPr txBox="1">
            <a:spLocks noChangeArrowheads="1"/>
          </p:cNvSpPr>
          <p:nvPr/>
        </p:nvSpPr>
        <p:spPr bwMode="auto">
          <a:xfrm>
            <a:off x="151121" y="1268760"/>
            <a:ext cx="8992879" cy="7200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1" hangingPunct="1">
              <a:lnSpc>
                <a:spcPct val="125000"/>
              </a:lnSpc>
            </a:pPr>
            <a:r>
              <a:rPr lang="zh-CN" altLang="en-US" sz="3000" b="1" dirty="0">
                <a:latin typeface="微软雅黑" panose="020B0503020204020204" pitchFamily="34" charset="-122"/>
                <a:ea typeface="微软雅黑" panose="020B0503020204020204" pitchFamily="34" charset="-122"/>
              </a:rPr>
              <a:t>空域中的平滑滤波器在频域里对应低通滤波器 </a:t>
            </a:r>
          </a:p>
          <a:p>
            <a:pPr indent="-457200" eaLnBrk="1" hangingPunct="1">
              <a:lnSpc>
                <a:spcPct val="125000"/>
              </a:lnSpc>
              <a:buFont typeface="Arial" panose="020B0604020202020204" pitchFamily="34" charset="0"/>
              <a:buChar char="•"/>
            </a:pPr>
            <a:endParaRPr lang="en-US" altLang="zh-CN" sz="1000" b="1" dirty="0">
              <a:latin typeface="微软雅黑" panose="020B0503020204020204" pitchFamily="34" charset="-122"/>
              <a:ea typeface="微软雅黑" panose="020B0503020204020204" pitchFamily="34" charset="-122"/>
            </a:endParaRPr>
          </a:p>
          <a:p>
            <a:pPr indent="457200" algn="just" eaLnBrk="1" hangingPunct="1">
              <a:lnSpc>
                <a:spcPct val="125000"/>
              </a:lnSpc>
            </a:pPr>
            <a:endParaRPr lang="zh-CN" altLang="en-US" sz="2600" b="1" dirty="0">
              <a:latin typeface="微软雅黑" panose="020B0503020204020204" pitchFamily="34" charset="-122"/>
              <a:ea typeface="微软雅黑" panose="020B0503020204020204" pitchFamily="34" charset="-122"/>
            </a:endParaRPr>
          </a:p>
          <a:p>
            <a:pPr indent="457200" eaLnBrk="1" hangingPunct="1">
              <a:lnSpc>
                <a:spcPct val="125000"/>
              </a:lnSpc>
            </a:pPr>
            <a:endParaRPr lang="en-US" altLang="zh-CN" sz="2600" b="1" dirty="0">
              <a:solidFill>
                <a:srgbClr val="033BED"/>
              </a:solidFill>
              <a:latin typeface="微软雅黑" panose="020B0503020204020204" pitchFamily="34" charset="-122"/>
              <a:ea typeface="微软雅黑" panose="020B0503020204020204" pitchFamily="34" charset="-122"/>
            </a:endParaRPr>
          </a:p>
          <a:p>
            <a:pPr eaLnBrk="1" hangingPunct="1">
              <a:lnSpc>
                <a:spcPct val="125000"/>
              </a:lnSpc>
            </a:pPr>
            <a:endParaRPr lang="en-US" altLang="zh-CN" sz="2600" b="1" dirty="0">
              <a:latin typeface="微软雅黑" panose="020B0503020204020204" pitchFamily="34" charset="-122"/>
              <a:ea typeface="微软雅黑" panose="020B0503020204020204" pitchFamily="34" charset="-122"/>
            </a:endParaRPr>
          </a:p>
          <a:p>
            <a:pPr>
              <a:defRPr/>
            </a:pPr>
            <a:endParaRPr lang="en-US" altLang="zh-CN" sz="1000" b="1" dirty="0">
              <a:solidFill>
                <a:srgbClr val="033BED"/>
              </a:solidFill>
              <a:latin typeface="微软雅黑" panose="020B0503020204020204" pitchFamily="34" charset="-122"/>
              <a:ea typeface="微软雅黑" panose="020B0503020204020204" pitchFamily="34" charset="-122"/>
            </a:endParaRPr>
          </a:p>
          <a:p>
            <a:pPr>
              <a:lnSpc>
                <a:spcPct val="125000"/>
              </a:lnSpc>
              <a:spcBef>
                <a:spcPct val="40000"/>
              </a:spcBef>
              <a:buClr>
                <a:srgbClr val="FFFF00"/>
              </a:buClr>
              <a:buFont typeface="Wingdings" panose="05000000000000000000" pitchFamily="2" charset="2"/>
              <a:buNone/>
              <a:defRPr/>
            </a:pPr>
            <a:r>
              <a:rPr lang="en-US" altLang="zh-CN" sz="2400" b="1" dirty="0">
                <a:latin typeface="微软雅黑" panose="020B0503020204020204" pitchFamily="34" charset="-122"/>
                <a:ea typeface="微软雅黑" panose="020B0503020204020204" pitchFamily="34" charset="-122"/>
              </a:rPr>
              <a:t>	</a:t>
            </a:r>
            <a:r>
              <a:rPr lang="en-US" altLang="zh-CN" sz="2400" b="1" i="1" dirty="0">
                <a:latin typeface="微软雅黑" panose="020B0503020204020204" pitchFamily="34" charset="-122"/>
                <a:ea typeface="微软雅黑" panose="020B0503020204020204" pitchFamily="34" charset="-122"/>
              </a:rPr>
              <a:t>	</a:t>
            </a:r>
          </a:p>
        </p:txBody>
      </p:sp>
      <p:sp>
        <p:nvSpPr>
          <p:cNvPr id="2" name="矩形 1"/>
          <p:cNvSpPr/>
          <p:nvPr/>
        </p:nvSpPr>
        <p:spPr>
          <a:xfrm>
            <a:off x="1403648" y="2132856"/>
            <a:ext cx="6390456" cy="941796"/>
          </a:xfrm>
          <a:prstGeom prst="rect">
            <a:avLst/>
          </a:prstGeom>
        </p:spPr>
        <p:txBody>
          <a:bodyPr wrap="square">
            <a:spAutoFit/>
          </a:bodyPr>
          <a:lstStyle/>
          <a:p>
            <a:pPr algn="ctr">
              <a:spcBef>
                <a:spcPct val="20000"/>
              </a:spcBef>
              <a:spcAft>
                <a:spcPct val="10000"/>
              </a:spcAft>
              <a:defRPr/>
            </a:pPr>
            <a:r>
              <a:rPr lang="zh-CN" altLang="en-US" sz="2400" b="1" dirty="0">
                <a:latin typeface="微软雅黑" panose="020B0503020204020204" pitchFamily="34" charset="-122"/>
                <a:ea typeface="微软雅黑" panose="020B0503020204020204" pitchFamily="34" charset="-122"/>
              </a:rPr>
              <a:t>截止频率越</a:t>
            </a:r>
            <a:r>
              <a:rPr lang="zh-CN" altLang="en-US" sz="2400" b="1" dirty="0">
                <a:solidFill>
                  <a:srgbClr val="FF0000"/>
                </a:solidFill>
                <a:latin typeface="微软雅黑" panose="020B0503020204020204" pitchFamily="34" charset="-122"/>
                <a:ea typeface="微软雅黑" panose="020B0503020204020204" pitchFamily="34" charset="-122"/>
              </a:rPr>
              <a:t>高</a:t>
            </a:r>
            <a:r>
              <a:rPr lang="zh-CN" altLang="en-US" sz="2400" b="1" dirty="0">
                <a:latin typeface="微软雅黑" panose="020B0503020204020204" pitchFamily="34" charset="-122"/>
                <a:ea typeface="微软雅黑" panose="020B0503020204020204" pitchFamily="34" charset="-122"/>
              </a:rPr>
              <a:t>，空域越</a:t>
            </a:r>
            <a:r>
              <a:rPr lang="zh-CN" altLang="en-US" sz="2400" b="1" dirty="0">
                <a:solidFill>
                  <a:srgbClr val="FF0000"/>
                </a:solidFill>
                <a:latin typeface="微软雅黑" panose="020B0503020204020204" pitchFamily="34" charset="-122"/>
                <a:ea typeface="微软雅黑" panose="020B0503020204020204" pitchFamily="34" charset="-122"/>
              </a:rPr>
              <a:t>窄</a:t>
            </a:r>
            <a:r>
              <a:rPr lang="zh-CN" altLang="en-US" sz="2400" b="1" dirty="0">
                <a:latin typeface="微软雅黑" panose="020B0503020204020204" pitchFamily="34" charset="-122"/>
                <a:ea typeface="微软雅黑" panose="020B0503020204020204" pitchFamily="34" charset="-122"/>
              </a:rPr>
              <a:t>，平滑作用越</a:t>
            </a:r>
            <a:r>
              <a:rPr lang="zh-CN" altLang="en-US" sz="2400" b="1" dirty="0">
                <a:solidFill>
                  <a:srgbClr val="FF0000"/>
                </a:solidFill>
                <a:latin typeface="微软雅黑" panose="020B0503020204020204" pitchFamily="34" charset="-122"/>
                <a:ea typeface="微软雅黑" panose="020B0503020204020204" pitchFamily="34" charset="-122"/>
              </a:rPr>
              <a:t>弱</a:t>
            </a:r>
          </a:p>
          <a:p>
            <a:pPr algn="ctr">
              <a:spcBef>
                <a:spcPct val="20000"/>
              </a:spcBef>
              <a:spcAft>
                <a:spcPct val="10000"/>
              </a:spcAft>
              <a:defRPr/>
            </a:pPr>
            <a:r>
              <a:rPr lang="zh-CN" altLang="en-US" sz="2400" b="1" dirty="0">
                <a:latin typeface="微软雅黑" panose="020B0503020204020204" pitchFamily="34" charset="-122"/>
                <a:ea typeface="微软雅黑" panose="020B0503020204020204" pitchFamily="34" charset="-122"/>
              </a:rPr>
              <a:t>截止频率越</a:t>
            </a:r>
            <a:r>
              <a:rPr lang="zh-CN" altLang="en-US" sz="2400" b="1" dirty="0">
                <a:solidFill>
                  <a:srgbClr val="FF0000"/>
                </a:solidFill>
                <a:latin typeface="微软雅黑" panose="020B0503020204020204" pitchFamily="34" charset="-122"/>
                <a:ea typeface="微软雅黑" panose="020B0503020204020204" pitchFamily="34" charset="-122"/>
              </a:rPr>
              <a:t>低</a:t>
            </a:r>
            <a:r>
              <a:rPr lang="zh-CN" altLang="en-US" sz="2400" b="1" dirty="0">
                <a:latin typeface="微软雅黑" panose="020B0503020204020204" pitchFamily="34" charset="-122"/>
                <a:ea typeface="微软雅黑" panose="020B0503020204020204" pitchFamily="34" charset="-122"/>
              </a:rPr>
              <a:t>，空域越</a:t>
            </a:r>
            <a:r>
              <a:rPr lang="zh-CN" altLang="en-US" sz="2400" b="1" dirty="0">
                <a:solidFill>
                  <a:srgbClr val="FF0000"/>
                </a:solidFill>
                <a:latin typeface="微软雅黑" panose="020B0503020204020204" pitchFamily="34" charset="-122"/>
                <a:ea typeface="微软雅黑" panose="020B0503020204020204" pitchFamily="34" charset="-122"/>
              </a:rPr>
              <a:t>宽</a:t>
            </a:r>
            <a:r>
              <a:rPr lang="zh-CN" altLang="en-US" sz="2400" b="1" dirty="0">
                <a:latin typeface="微软雅黑" panose="020B0503020204020204" pitchFamily="34" charset="-122"/>
                <a:ea typeface="微软雅黑" panose="020B0503020204020204" pitchFamily="34" charset="-122"/>
              </a:rPr>
              <a:t>，模糊作用越</a:t>
            </a:r>
            <a:r>
              <a:rPr lang="zh-CN" altLang="en-US" sz="2400" b="1" dirty="0">
                <a:solidFill>
                  <a:srgbClr val="FF0000"/>
                </a:solidFill>
                <a:latin typeface="微软雅黑" panose="020B0503020204020204" pitchFamily="34" charset="-122"/>
                <a:ea typeface="微软雅黑" panose="020B0503020204020204" pitchFamily="34" charset="-122"/>
              </a:rPr>
              <a:t>强</a:t>
            </a:r>
          </a:p>
        </p:txBody>
      </p:sp>
      <p:graphicFrame>
        <p:nvGraphicFramePr>
          <p:cNvPr id="5" name="Object 4"/>
          <p:cNvGraphicFramePr>
            <a:graphicFrameLocks noChangeAspect="1"/>
          </p:cNvGraphicFramePr>
          <p:nvPr>
            <p:extLst>
              <p:ext uri="{D42A27DB-BD31-4B8C-83A1-F6EECF244321}">
                <p14:modId xmlns:p14="http://schemas.microsoft.com/office/powerpoint/2010/main" val="4104008470"/>
              </p:ext>
            </p:extLst>
          </p:nvPr>
        </p:nvGraphicFramePr>
        <p:xfrm>
          <a:off x="1547664" y="3598863"/>
          <a:ext cx="6164263" cy="2628900"/>
        </p:xfrm>
        <a:graphic>
          <a:graphicData uri="http://schemas.openxmlformats.org/presentationml/2006/ole">
            <mc:AlternateContent xmlns:mc="http://schemas.openxmlformats.org/markup-compatibility/2006">
              <mc:Choice xmlns:v="urn:schemas-microsoft-com:vml" Requires="v">
                <p:oleObj name="Microsoft Drawing" r:id="rId3" imgW="2463800" imgH="1050925" progId="MSDraw">
                  <p:embed/>
                </p:oleObj>
              </mc:Choice>
              <mc:Fallback>
                <p:oleObj name="Microsoft Drawing" r:id="rId3" imgW="2463800" imgH="1050925" progId="MSDraw">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47664" y="3598863"/>
                        <a:ext cx="6164263" cy="26289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6" name="Group 5"/>
          <p:cNvGrpSpPr>
            <a:grpSpLocks/>
          </p:cNvGrpSpPr>
          <p:nvPr/>
        </p:nvGrpSpPr>
        <p:grpSpPr bwMode="auto">
          <a:xfrm>
            <a:off x="5433864" y="4767263"/>
            <a:ext cx="1439863" cy="1169987"/>
            <a:chOff x="3536" y="3003"/>
            <a:chExt cx="907" cy="737"/>
          </a:xfrm>
        </p:grpSpPr>
        <p:sp>
          <p:nvSpPr>
            <p:cNvPr id="7" name="Line 6"/>
            <p:cNvSpPr>
              <a:spLocks noChangeShapeType="1"/>
            </p:cNvSpPr>
            <p:nvPr/>
          </p:nvSpPr>
          <p:spPr bwMode="auto">
            <a:xfrm>
              <a:off x="3989" y="3003"/>
              <a:ext cx="0" cy="726"/>
            </a:xfrm>
            <a:prstGeom prst="line">
              <a:avLst/>
            </a:prstGeom>
            <a:noFill/>
            <a:ln w="5715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 name="Line 7"/>
            <p:cNvSpPr>
              <a:spLocks noChangeShapeType="1"/>
            </p:cNvSpPr>
            <p:nvPr/>
          </p:nvSpPr>
          <p:spPr bwMode="auto">
            <a:xfrm>
              <a:off x="4443" y="3604"/>
              <a:ext cx="0" cy="136"/>
            </a:xfrm>
            <a:prstGeom prst="line">
              <a:avLst/>
            </a:prstGeom>
            <a:noFill/>
            <a:ln w="5715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 name="Line 8"/>
            <p:cNvSpPr>
              <a:spLocks noChangeShapeType="1"/>
            </p:cNvSpPr>
            <p:nvPr/>
          </p:nvSpPr>
          <p:spPr bwMode="auto">
            <a:xfrm>
              <a:off x="3763" y="3128"/>
              <a:ext cx="0" cy="601"/>
            </a:xfrm>
            <a:prstGeom prst="line">
              <a:avLst/>
            </a:prstGeom>
            <a:noFill/>
            <a:ln w="5715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 name="Line 9"/>
            <p:cNvSpPr>
              <a:spLocks noChangeShapeType="1"/>
            </p:cNvSpPr>
            <p:nvPr/>
          </p:nvSpPr>
          <p:spPr bwMode="auto">
            <a:xfrm>
              <a:off x="4216" y="3128"/>
              <a:ext cx="0" cy="601"/>
            </a:xfrm>
            <a:prstGeom prst="line">
              <a:avLst/>
            </a:prstGeom>
            <a:noFill/>
            <a:ln w="5715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 name="Line 10"/>
            <p:cNvSpPr>
              <a:spLocks noChangeShapeType="1"/>
            </p:cNvSpPr>
            <p:nvPr/>
          </p:nvSpPr>
          <p:spPr bwMode="auto">
            <a:xfrm>
              <a:off x="3536" y="3604"/>
              <a:ext cx="0" cy="136"/>
            </a:xfrm>
            <a:prstGeom prst="line">
              <a:avLst/>
            </a:prstGeom>
            <a:noFill/>
            <a:ln w="5715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233335534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323850" y="188913"/>
            <a:ext cx="7704534" cy="836612"/>
          </a:xfrm>
        </p:spPr>
        <p:txBody>
          <a:bodyPr/>
          <a:lstStyle/>
          <a:p>
            <a:pPr eaLnBrk="1" hangingPunct="1"/>
            <a:r>
              <a:rPr lang="zh-CN" altLang="en-US" sz="4400" dirty="0">
                <a:ea typeface="微软雅黑" pitchFamily="34" charset="-122"/>
              </a:rPr>
              <a:t>频域技术与空域技术</a:t>
            </a:r>
            <a:endParaRPr lang="zh-CN" altLang="en-US" sz="3600" dirty="0">
              <a:ea typeface="微软雅黑" pitchFamily="34" charset="-122"/>
            </a:endParaRPr>
          </a:p>
        </p:txBody>
      </p:sp>
      <p:sp>
        <p:nvSpPr>
          <p:cNvPr id="17" name="Text Box 3"/>
          <p:cNvSpPr txBox="1">
            <a:spLocks noChangeArrowheads="1"/>
          </p:cNvSpPr>
          <p:nvPr/>
        </p:nvSpPr>
        <p:spPr bwMode="auto">
          <a:xfrm>
            <a:off x="151121" y="1268760"/>
            <a:ext cx="8992879" cy="7200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1" hangingPunct="1">
              <a:lnSpc>
                <a:spcPct val="125000"/>
              </a:lnSpc>
            </a:pPr>
            <a:r>
              <a:rPr lang="zh-CN" altLang="en-US" sz="3000" b="1" dirty="0">
                <a:latin typeface="微软雅黑" panose="020B0503020204020204" pitchFamily="34" charset="-122"/>
                <a:ea typeface="微软雅黑" panose="020B0503020204020204" pitchFamily="34" charset="-122"/>
              </a:rPr>
              <a:t>空域中的锐化滤波器在频域里对应高通滤波器 </a:t>
            </a:r>
          </a:p>
          <a:p>
            <a:pPr indent="-457200" eaLnBrk="1" hangingPunct="1">
              <a:lnSpc>
                <a:spcPct val="125000"/>
              </a:lnSpc>
              <a:buFont typeface="Arial" panose="020B0604020202020204" pitchFamily="34" charset="0"/>
              <a:buChar char="•"/>
            </a:pPr>
            <a:endParaRPr lang="en-US" altLang="zh-CN" sz="1000" b="1" dirty="0">
              <a:latin typeface="微软雅黑" panose="020B0503020204020204" pitchFamily="34" charset="-122"/>
              <a:ea typeface="微软雅黑" panose="020B0503020204020204" pitchFamily="34" charset="-122"/>
            </a:endParaRPr>
          </a:p>
          <a:p>
            <a:pPr indent="457200" algn="just" eaLnBrk="1" hangingPunct="1">
              <a:lnSpc>
                <a:spcPct val="125000"/>
              </a:lnSpc>
            </a:pPr>
            <a:endParaRPr lang="zh-CN" altLang="en-US" sz="2600" b="1" dirty="0">
              <a:latin typeface="微软雅黑" panose="020B0503020204020204" pitchFamily="34" charset="-122"/>
              <a:ea typeface="微软雅黑" panose="020B0503020204020204" pitchFamily="34" charset="-122"/>
            </a:endParaRPr>
          </a:p>
          <a:p>
            <a:pPr indent="457200" eaLnBrk="1" hangingPunct="1">
              <a:lnSpc>
                <a:spcPct val="125000"/>
              </a:lnSpc>
            </a:pPr>
            <a:endParaRPr lang="en-US" altLang="zh-CN" sz="2600" b="1" dirty="0">
              <a:solidFill>
                <a:srgbClr val="033BED"/>
              </a:solidFill>
              <a:latin typeface="微软雅黑" panose="020B0503020204020204" pitchFamily="34" charset="-122"/>
              <a:ea typeface="微软雅黑" panose="020B0503020204020204" pitchFamily="34" charset="-122"/>
            </a:endParaRPr>
          </a:p>
          <a:p>
            <a:pPr eaLnBrk="1" hangingPunct="1">
              <a:lnSpc>
                <a:spcPct val="125000"/>
              </a:lnSpc>
            </a:pPr>
            <a:endParaRPr lang="en-US" altLang="zh-CN" sz="2600" b="1" dirty="0">
              <a:latin typeface="微软雅黑" panose="020B0503020204020204" pitchFamily="34" charset="-122"/>
              <a:ea typeface="微软雅黑" panose="020B0503020204020204" pitchFamily="34" charset="-122"/>
            </a:endParaRPr>
          </a:p>
          <a:p>
            <a:pPr>
              <a:defRPr/>
            </a:pPr>
            <a:endParaRPr lang="en-US" altLang="zh-CN" sz="1000" b="1" dirty="0">
              <a:solidFill>
                <a:srgbClr val="033BED"/>
              </a:solidFill>
              <a:latin typeface="微软雅黑" panose="020B0503020204020204" pitchFamily="34" charset="-122"/>
              <a:ea typeface="微软雅黑" panose="020B0503020204020204" pitchFamily="34" charset="-122"/>
            </a:endParaRPr>
          </a:p>
          <a:p>
            <a:pPr>
              <a:lnSpc>
                <a:spcPct val="125000"/>
              </a:lnSpc>
              <a:spcBef>
                <a:spcPct val="40000"/>
              </a:spcBef>
              <a:buClr>
                <a:srgbClr val="FFFF00"/>
              </a:buClr>
              <a:buFont typeface="Wingdings" panose="05000000000000000000" pitchFamily="2" charset="2"/>
              <a:buNone/>
              <a:defRPr/>
            </a:pPr>
            <a:r>
              <a:rPr lang="en-US" altLang="zh-CN" sz="2400" b="1" dirty="0">
                <a:latin typeface="微软雅黑" panose="020B0503020204020204" pitchFamily="34" charset="-122"/>
                <a:ea typeface="微软雅黑" panose="020B0503020204020204" pitchFamily="34" charset="-122"/>
              </a:rPr>
              <a:t>	</a:t>
            </a:r>
            <a:r>
              <a:rPr lang="en-US" altLang="zh-CN" sz="2400" b="1" i="1" dirty="0">
                <a:latin typeface="微软雅黑" panose="020B0503020204020204" pitchFamily="34" charset="-122"/>
                <a:ea typeface="微软雅黑" panose="020B0503020204020204" pitchFamily="34" charset="-122"/>
              </a:rPr>
              <a:t>	</a:t>
            </a:r>
          </a:p>
        </p:txBody>
      </p:sp>
      <p:sp>
        <p:nvSpPr>
          <p:cNvPr id="2" name="矩形 1"/>
          <p:cNvSpPr/>
          <p:nvPr/>
        </p:nvSpPr>
        <p:spPr>
          <a:xfrm>
            <a:off x="971600" y="2060848"/>
            <a:ext cx="7200800" cy="1698927"/>
          </a:xfrm>
          <a:prstGeom prst="rect">
            <a:avLst/>
          </a:prstGeom>
        </p:spPr>
        <p:txBody>
          <a:bodyPr wrap="square">
            <a:spAutoFit/>
          </a:bodyPr>
          <a:lstStyle/>
          <a:p>
            <a:pPr algn="ctr">
              <a:lnSpc>
                <a:spcPct val="125000"/>
              </a:lnSpc>
              <a:spcBef>
                <a:spcPct val="20000"/>
              </a:spcBef>
              <a:spcAft>
                <a:spcPct val="10000"/>
              </a:spcAft>
              <a:defRPr/>
            </a:pPr>
            <a:r>
              <a:rPr lang="zh-CN" altLang="en-US" sz="2400" b="1" dirty="0">
                <a:latin typeface="微软雅黑" panose="020B0503020204020204" pitchFamily="34" charset="-122"/>
                <a:ea typeface="微软雅黑" panose="020B0503020204020204" pitchFamily="34" charset="-122"/>
              </a:rPr>
              <a:t>空域滤波模板有正负值，一旦变为负数不再变为正数</a:t>
            </a:r>
          </a:p>
          <a:p>
            <a:pPr algn="ctr">
              <a:lnSpc>
                <a:spcPct val="125000"/>
              </a:lnSpc>
              <a:spcBef>
                <a:spcPct val="20000"/>
              </a:spcBef>
              <a:spcAft>
                <a:spcPct val="10000"/>
              </a:spcAft>
              <a:defRPr/>
            </a:pPr>
            <a:r>
              <a:rPr lang="zh-CN" altLang="en-US" sz="2400" b="1" dirty="0">
                <a:latin typeface="微软雅黑" panose="020B0503020204020204" pitchFamily="34" charset="-122"/>
                <a:ea typeface="微软雅黑" panose="020B0503020204020204" pitchFamily="34" charset="-122"/>
              </a:rPr>
              <a:t>截止频率越</a:t>
            </a:r>
            <a:r>
              <a:rPr lang="zh-CN" altLang="en-US" sz="2400" b="1" dirty="0">
                <a:solidFill>
                  <a:srgbClr val="FF0000"/>
                </a:solidFill>
                <a:latin typeface="微软雅黑" panose="020B0503020204020204" pitchFamily="34" charset="-122"/>
                <a:ea typeface="微软雅黑" panose="020B0503020204020204" pitchFamily="34" charset="-122"/>
              </a:rPr>
              <a:t>高</a:t>
            </a:r>
            <a:r>
              <a:rPr lang="zh-CN" altLang="en-US" sz="2400" b="1" dirty="0">
                <a:latin typeface="微软雅黑" panose="020B0503020204020204" pitchFamily="34" charset="-122"/>
                <a:ea typeface="微软雅黑" panose="020B0503020204020204" pitchFamily="34" charset="-122"/>
              </a:rPr>
              <a:t>，空域越</a:t>
            </a:r>
            <a:r>
              <a:rPr lang="zh-CN" altLang="en-US" sz="2400" b="1" dirty="0">
                <a:solidFill>
                  <a:srgbClr val="FF0000"/>
                </a:solidFill>
                <a:latin typeface="微软雅黑" panose="020B0503020204020204" pitchFamily="34" charset="-122"/>
                <a:ea typeface="微软雅黑" panose="020B0503020204020204" pitchFamily="34" charset="-122"/>
              </a:rPr>
              <a:t>窄</a:t>
            </a:r>
            <a:r>
              <a:rPr lang="zh-CN" altLang="en-US" sz="2400" b="1" dirty="0">
                <a:latin typeface="微软雅黑" panose="020B0503020204020204" pitchFamily="34" charset="-122"/>
                <a:ea typeface="微软雅黑" panose="020B0503020204020204" pitchFamily="34" charset="-122"/>
              </a:rPr>
              <a:t>，检测的边缘越</a:t>
            </a:r>
            <a:r>
              <a:rPr lang="zh-CN" altLang="en-US" sz="2400" b="1" dirty="0">
                <a:solidFill>
                  <a:srgbClr val="FF0000"/>
                </a:solidFill>
                <a:latin typeface="微软雅黑" panose="020B0503020204020204" pitchFamily="34" charset="-122"/>
                <a:ea typeface="微软雅黑" panose="020B0503020204020204" pitchFamily="34" charset="-122"/>
              </a:rPr>
              <a:t>少</a:t>
            </a:r>
          </a:p>
          <a:p>
            <a:pPr algn="ctr">
              <a:lnSpc>
                <a:spcPct val="125000"/>
              </a:lnSpc>
              <a:spcBef>
                <a:spcPct val="20000"/>
              </a:spcBef>
              <a:spcAft>
                <a:spcPct val="10000"/>
              </a:spcAft>
              <a:defRPr/>
            </a:pPr>
            <a:r>
              <a:rPr lang="zh-CN" altLang="en-US" sz="2400" b="1" dirty="0">
                <a:latin typeface="微软雅黑" panose="020B0503020204020204" pitchFamily="34" charset="-122"/>
                <a:ea typeface="微软雅黑" panose="020B0503020204020204" pitchFamily="34" charset="-122"/>
              </a:rPr>
              <a:t>截止频率越</a:t>
            </a:r>
            <a:r>
              <a:rPr lang="zh-CN" altLang="en-US" sz="2400" b="1" dirty="0">
                <a:solidFill>
                  <a:srgbClr val="FF0000"/>
                </a:solidFill>
                <a:latin typeface="微软雅黑" panose="020B0503020204020204" pitchFamily="34" charset="-122"/>
                <a:ea typeface="微软雅黑" panose="020B0503020204020204" pitchFamily="34" charset="-122"/>
              </a:rPr>
              <a:t>低</a:t>
            </a:r>
            <a:r>
              <a:rPr lang="zh-CN" altLang="en-US" sz="2400" b="1" dirty="0">
                <a:latin typeface="微软雅黑" panose="020B0503020204020204" pitchFamily="34" charset="-122"/>
                <a:ea typeface="微软雅黑" panose="020B0503020204020204" pitchFamily="34" charset="-122"/>
              </a:rPr>
              <a:t>，空域越</a:t>
            </a:r>
            <a:r>
              <a:rPr lang="zh-CN" altLang="en-US" sz="2400" b="1" dirty="0">
                <a:solidFill>
                  <a:srgbClr val="FF0000"/>
                </a:solidFill>
                <a:latin typeface="微软雅黑" panose="020B0503020204020204" pitchFamily="34" charset="-122"/>
                <a:ea typeface="微软雅黑" panose="020B0503020204020204" pitchFamily="34" charset="-122"/>
              </a:rPr>
              <a:t>宽</a:t>
            </a:r>
            <a:r>
              <a:rPr lang="zh-CN" altLang="en-US" sz="2400" b="1" dirty="0">
                <a:latin typeface="微软雅黑" panose="020B0503020204020204" pitchFamily="34" charset="-122"/>
                <a:ea typeface="微软雅黑" panose="020B0503020204020204" pitchFamily="34" charset="-122"/>
              </a:rPr>
              <a:t>，检测的边缘越</a:t>
            </a:r>
            <a:r>
              <a:rPr lang="zh-CN" altLang="en-US" sz="2400" b="1" dirty="0">
                <a:solidFill>
                  <a:srgbClr val="FF0000"/>
                </a:solidFill>
                <a:latin typeface="微软雅黑" panose="020B0503020204020204" pitchFamily="34" charset="-122"/>
                <a:ea typeface="微软雅黑" panose="020B0503020204020204" pitchFamily="34" charset="-122"/>
              </a:rPr>
              <a:t>多</a:t>
            </a:r>
          </a:p>
        </p:txBody>
      </p:sp>
      <p:graphicFrame>
        <p:nvGraphicFramePr>
          <p:cNvPr id="12" name="Object 4"/>
          <p:cNvGraphicFramePr>
            <a:graphicFrameLocks noChangeAspect="1"/>
          </p:cNvGraphicFramePr>
          <p:nvPr>
            <p:extLst>
              <p:ext uri="{D42A27DB-BD31-4B8C-83A1-F6EECF244321}">
                <p14:modId xmlns:p14="http://schemas.microsoft.com/office/powerpoint/2010/main" val="1913514869"/>
              </p:ext>
            </p:extLst>
          </p:nvPr>
        </p:nvGraphicFramePr>
        <p:xfrm>
          <a:off x="1763688" y="3861048"/>
          <a:ext cx="5391150" cy="2652712"/>
        </p:xfrm>
        <a:graphic>
          <a:graphicData uri="http://schemas.openxmlformats.org/presentationml/2006/ole">
            <mc:AlternateContent xmlns:mc="http://schemas.openxmlformats.org/markup-compatibility/2006">
              <mc:Choice xmlns:v="urn:schemas-microsoft-com:vml" Requires="v">
                <p:oleObj name="Microsoft Drawing" r:id="rId3" imgW="4978400" imgH="1206500" progId="MSDraw">
                  <p:embed/>
                </p:oleObj>
              </mc:Choice>
              <mc:Fallback>
                <p:oleObj name="Microsoft Drawing" r:id="rId3" imgW="4978400" imgH="1206500" progId="MSDraw">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l="50618"/>
                      <a:stretch>
                        <a:fillRect/>
                      </a:stretch>
                    </p:blipFill>
                    <p:spPr bwMode="auto">
                      <a:xfrm>
                        <a:off x="1763688" y="3861048"/>
                        <a:ext cx="5391150" cy="265271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13" name="Group 5"/>
          <p:cNvGrpSpPr>
            <a:grpSpLocks/>
          </p:cNvGrpSpPr>
          <p:nvPr/>
        </p:nvGrpSpPr>
        <p:grpSpPr bwMode="auto">
          <a:xfrm>
            <a:off x="5073626" y="4364285"/>
            <a:ext cx="1403350" cy="1798638"/>
            <a:chOff x="3559" y="2584"/>
            <a:chExt cx="884" cy="1133"/>
          </a:xfrm>
        </p:grpSpPr>
        <p:sp>
          <p:nvSpPr>
            <p:cNvPr id="14" name="Line 6"/>
            <p:cNvSpPr>
              <a:spLocks noChangeShapeType="1"/>
            </p:cNvSpPr>
            <p:nvPr/>
          </p:nvSpPr>
          <p:spPr bwMode="auto">
            <a:xfrm>
              <a:off x="4012" y="2584"/>
              <a:ext cx="0" cy="975"/>
            </a:xfrm>
            <a:prstGeom prst="line">
              <a:avLst/>
            </a:prstGeom>
            <a:noFill/>
            <a:ln w="5715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 name="Line 7"/>
            <p:cNvSpPr>
              <a:spLocks noChangeShapeType="1"/>
            </p:cNvSpPr>
            <p:nvPr/>
          </p:nvSpPr>
          <p:spPr bwMode="auto">
            <a:xfrm>
              <a:off x="4443" y="3536"/>
              <a:ext cx="0" cy="45"/>
            </a:xfrm>
            <a:prstGeom prst="line">
              <a:avLst/>
            </a:prstGeom>
            <a:noFill/>
            <a:ln w="5715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 name="Line 8"/>
            <p:cNvSpPr>
              <a:spLocks noChangeShapeType="1"/>
            </p:cNvSpPr>
            <p:nvPr/>
          </p:nvSpPr>
          <p:spPr bwMode="auto">
            <a:xfrm>
              <a:off x="3785" y="3536"/>
              <a:ext cx="0" cy="181"/>
            </a:xfrm>
            <a:prstGeom prst="line">
              <a:avLst/>
            </a:prstGeom>
            <a:noFill/>
            <a:ln w="5715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 name="Line 9"/>
            <p:cNvSpPr>
              <a:spLocks noChangeShapeType="1"/>
            </p:cNvSpPr>
            <p:nvPr/>
          </p:nvSpPr>
          <p:spPr bwMode="auto">
            <a:xfrm>
              <a:off x="4239" y="3536"/>
              <a:ext cx="0" cy="181"/>
            </a:xfrm>
            <a:prstGeom prst="line">
              <a:avLst/>
            </a:prstGeom>
            <a:noFill/>
            <a:ln w="5715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 name="Line 10"/>
            <p:cNvSpPr>
              <a:spLocks noChangeShapeType="1"/>
            </p:cNvSpPr>
            <p:nvPr/>
          </p:nvSpPr>
          <p:spPr bwMode="auto">
            <a:xfrm>
              <a:off x="3559" y="3536"/>
              <a:ext cx="0" cy="45"/>
            </a:xfrm>
            <a:prstGeom prst="line">
              <a:avLst/>
            </a:prstGeom>
            <a:noFill/>
            <a:ln w="5715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41745801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323850" y="188913"/>
            <a:ext cx="7704534" cy="836612"/>
          </a:xfrm>
        </p:spPr>
        <p:txBody>
          <a:bodyPr/>
          <a:lstStyle/>
          <a:p>
            <a:pPr eaLnBrk="1" hangingPunct="1"/>
            <a:r>
              <a:rPr lang="zh-CN" altLang="en-US" sz="4400" dirty="0">
                <a:ea typeface="微软雅黑" pitchFamily="34" charset="-122"/>
              </a:rPr>
              <a:t>频域技术与空域技术</a:t>
            </a:r>
            <a:endParaRPr lang="zh-CN" altLang="en-US" sz="3600" dirty="0">
              <a:ea typeface="微软雅黑" pitchFamily="34" charset="-122"/>
            </a:endParaRPr>
          </a:p>
        </p:txBody>
      </p:sp>
      <p:sp>
        <p:nvSpPr>
          <p:cNvPr id="20" name="Text Box 3"/>
          <p:cNvSpPr txBox="1">
            <a:spLocks noChangeArrowheads="1"/>
          </p:cNvSpPr>
          <p:nvPr/>
        </p:nvSpPr>
        <p:spPr bwMode="auto">
          <a:xfrm>
            <a:off x="115624" y="1484785"/>
            <a:ext cx="8992879" cy="4896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indent="-457200" eaLnBrk="1" hangingPunct="1">
              <a:lnSpc>
                <a:spcPct val="125000"/>
              </a:lnSpc>
              <a:buFont typeface="Arial" panose="020B0604020202020204" pitchFamily="34" charset="0"/>
              <a:buChar char="•"/>
            </a:pPr>
            <a:r>
              <a:rPr lang="zh-CN" altLang="en-US" sz="2800" b="1" dirty="0">
                <a:latin typeface="微软雅黑" panose="020B0503020204020204" pitchFamily="34" charset="-122"/>
                <a:ea typeface="微软雅黑" panose="020B0503020204020204" pitchFamily="34" charset="-122"/>
              </a:rPr>
              <a:t>许多空域增强技术可</a:t>
            </a:r>
            <a:r>
              <a:rPr lang="zh-CN" altLang="en-US" sz="2800" b="1" dirty="0">
                <a:solidFill>
                  <a:srgbClr val="FF0000"/>
                </a:solidFill>
                <a:latin typeface="微软雅黑" panose="020B0503020204020204" pitchFamily="34" charset="-122"/>
                <a:ea typeface="微软雅黑" panose="020B0503020204020204" pitchFamily="34" charset="-122"/>
              </a:rPr>
              <a:t>借助频域</a:t>
            </a:r>
            <a:r>
              <a:rPr lang="zh-CN" altLang="en-US" sz="2800" b="1" dirty="0">
                <a:latin typeface="微软雅黑" panose="020B0503020204020204" pitchFamily="34" charset="-122"/>
                <a:ea typeface="微软雅黑" panose="020B0503020204020204" pitchFamily="34" charset="-122"/>
              </a:rPr>
              <a:t>概念来分析和帮助设计，一方面，许多空域增强技术可转化到频域实现，另一方面，许多频域增强技术可转化到空域实现；</a:t>
            </a:r>
            <a:endParaRPr lang="en-US" altLang="zh-CN" sz="2800" b="1" dirty="0">
              <a:latin typeface="微软雅黑" panose="020B0503020204020204" pitchFamily="34" charset="-122"/>
              <a:ea typeface="微软雅黑" panose="020B0503020204020204" pitchFamily="34" charset="-122"/>
            </a:endParaRPr>
          </a:p>
          <a:p>
            <a:pPr indent="-457200" eaLnBrk="1" hangingPunct="1">
              <a:lnSpc>
                <a:spcPct val="125000"/>
              </a:lnSpc>
              <a:buFont typeface="Arial" panose="020B0604020202020204" pitchFamily="34" charset="0"/>
              <a:buChar char="•"/>
            </a:pPr>
            <a:endParaRPr lang="en-US" altLang="zh-CN" sz="1000" b="1" dirty="0">
              <a:latin typeface="微软雅黑" panose="020B0503020204020204" pitchFamily="34" charset="-122"/>
              <a:ea typeface="微软雅黑" panose="020B0503020204020204" pitchFamily="34" charset="-122"/>
            </a:endParaRPr>
          </a:p>
          <a:p>
            <a:pPr indent="-457200" algn="just" eaLnBrk="1" hangingPunct="1">
              <a:lnSpc>
                <a:spcPct val="125000"/>
              </a:lnSpc>
              <a:buFont typeface="Arial" panose="020B0604020202020204" pitchFamily="34" charset="0"/>
              <a:buChar char="•"/>
            </a:pPr>
            <a:r>
              <a:rPr lang="zh-CN" altLang="en-US" sz="2800" b="1" dirty="0">
                <a:latin typeface="微软雅黑" panose="020B0503020204020204" pitchFamily="34" charset="-122"/>
                <a:ea typeface="微软雅黑" panose="020B0503020204020204" pitchFamily="34" charset="-122"/>
              </a:rPr>
              <a:t>频域里低通滤波器的转移函数应该对应空域里平滑滤波器的模板函数的</a:t>
            </a:r>
            <a:r>
              <a:rPr lang="zh-CN" altLang="en-US" sz="2800" b="1" dirty="0">
                <a:solidFill>
                  <a:srgbClr val="FF0000"/>
                </a:solidFill>
                <a:latin typeface="微软雅黑" panose="020B0503020204020204" pitchFamily="34" charset="-122"/>
                <a:ea typeface="微软雅黑" panose="020B0503020204020204" pitchFamily="34" charset="-122"/>
              </a:rPr>
              <a:t>傅里叶变换</a:t>
            </a:r>
            <a:r>
              <a:rPr lang="zh-CN" altLang="en-US" sz="2800" b="1" dirty="0">
                <a:latin typeface="微软雅黑" panose="020B0503020204020204" pitchFamily="34" charset="-122"/>
                <a:ea typeface="微软雅黑" panose="020B0503020204020204" pitchFamily="34" charset="-122"/>
              </a:rPr>
              <a:t>，对高通滤波器亦然。即空域和频域的滤波器组成傅里叶变换对。给定一个域内的滤波器，通过傅里叶变换和反变换得到在另一个域内对应的滤波器。</a:t>
            </a:r>
            <a:endParaRPr lang="en-US" altLang="zh-CN" sz="2600" b="1" dirty="0">
              <a:latin typeface="微软雅黑" panose="020B0503020204020204" pitchFamily="34" charset="-122"/>
              <a:ea typeface="微软雅黑" panose="020B0503020204020204" pitchFamily="34" charset="-122"/>
            </a:endParaRPr>
          </a:p>
          <a:p>
            <a:pPr>
              <a:defRPr/>
            </a:pPr>
            <a:endParaRPr lang="en-US" altLang="zh-CN" sz="1000" b="1" dirty="0">
              <a:solidFill>
                <a:srgbClr val="033BED"/>
              </a:solidFill>
              <a:latin typeface="微软雅黑" panose="020B0503020204020204" pitchFamily="34" charset="-122"/>
              <a:ea typeface="微软雅黑" panose="020B0503020204020204" pitchFamily="34" charset="-122"/>
            </a:endParaRPr>
          </a:p>
          <a:p>
            <a:pPr>
              <a:lnSpc>
                <a:spcPct val="125000"/>
              </a:lnSpc>
              <a:spcBef>
                <a:spcPct val="40000"/>
              </a:spcBef>
              <a:buClr>
                <a:srgbClr val="FFFF00"/>
              </a:buClr>
              <a:buFont typeface="Wingdings" panose="05000000000000000000" pitchFamily="2" charset="2"/>
              <a:buNone/>
              <a:defRPr/>
            </a:pPr>
            <a:r>
              <a:rPr lang="en-US" altLang="zh-CN" sz="2400" b="1" dirty="0">
                <a:latin typeface="微软雅黑" panose="020B0503020204020204" pitchFamily="34" charset="-122"/>
                <a:ea typeface="微软雅黑" panose="020B0503020204020204" pitchFamily="34" charset="-122"/>
              </a:rPr>
              <a:t>	</a:t>
            </a:r>
            <a:r>
              <a:rPr lang="en-US" altLang="zh-CN" sz="2400" b="1" i="1" dirty="0">
                <a:latin typeface="微软雅黑" panose="020B0503020204020204" pitchFamily="34" charset="-122"/>
                <a:ea typeface="微软雅黑" panose="020B0503020204020204" pitchFamily="34" charset="-122"/>
              </a:rPr>
              <a:t>	</a:t>
            </a:r>
          </a:p>
        </p:txBody>
      </p:sp>
    </p:spTree>
    <p:extLst>
      <p:ext uri="{BB962C8B-B14F-4D97-AF65-F5344CB8AC3E}">
        <p14:creationId xmlns:p14="http://schemas.microsoft.com/office/powerpoint/2010/main" val="3452146428"/>
      </p:ext>
    </p:extLst>
  </p:cSld>
  <p:clrMapOvr>
    <a:masterClrMapping/>
  </p:clrMapOvr>
  <p:transition/>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323850" y="188913"/>
            <a:ext cx="7704534" cy="836612"/>
          </a:xfrm>
        </p:spPr>
        <p:txBody>
          <a:bodyPr/>
          <a:lstStyle/>
          <a:p>
            <a:pPr eaLnBrk="1" hangingPunct="1"/>
            <a:r>
              <a:rPr lang="zh-CN" altLang="en-US" sz="4400" dirty="0">
                <a:ea typeface="微软雅黑" pitchFamily="34" charset="-122"/>
              </a:rPr>
              <a:t>频域技术与空域技术</a:t>
            </a:r>
            <a:endParaRPr lang="zh-CN" altLang="en-US" sz="3600" dirty="0">
              <a:ea typeface="微软雅黑" pitchFamily="34" charset="-122"/>
            </a:endParaRPr>
          </a:p>
        </p:txBody>
      </p:sp>
      <p:sp>
        <p:nvSpPr>
          <p:cNvPr id="20" name="Text Box 3"/>
          <p:cNvSpPr txBox="1">
            <a:spLocks noChangeArrowheads="1"/>
          </p:cNvSpPr>
          <p:nvPr/>
        </p:nvSpPr>
        <p:spPr bwMode="auto">
          <a:xfrm>
            <a:off x="115624" y="1484785"/>
            <a:ext cx="8992879" cy="4896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indent="-457200" eaLnBrk="1" hangingPunct="1">
              <a:lnSpc>
                <a:spcPct val="125000"/>
              </a:lnSpc>
              <a:buFont typeface="Arial" panose="020B0604020202020204" pitchFamily="34" charset="0"/>
              <a:buChar char="•"/>
            </a:pPr>
            <a:r>
              <a:rPr lang="zh-CN" altLang="en-US" sz="2800" b="1" dirty="0">
                <a:latin typeface="微软雅黑" panose="020B0503020204020204" pitchFamily="34" charset="-122"/>
                <a:ea typeface="微软雅黑" panose="020B0503020204020204" pitchFamily="34" charset="-122"/>
              </a:rPr>
              <a:t>在频域中分析图像的频率成份与图像的视觉效果间的对应关系比较直观。空域滤波在具体实现上硬件设计上有一定的优点；</a:t>
            </a:r>
            <a:endParaRPr lang="en-US" altLang="zh-CN" sz="2800" b="1" dirty="0">
              <a:latin typeface="微软雅黑" panose="020B0503020204020204" pitchFamily="34" charset="-122"/>
              <a:ea typeface="微软雅黑" panose="020B0503020204020204" pitchFamily="34" charset="-122"/>
            </a:endParaRPr>
          </a:p>
          <a:p>
            <a:pPr indent="-457200" eaLnBrk="1" hangingPunct="1">
              <a:lnSpc>
                <a:spcPct val="125000"/>
              </a:lnSpc>
              <a:buFont typeface="Arial" panose="020B0604020202020204" pitchFamily="34" charset="0"/>
              <a:buChar char="•"/>
            </a:pPr>
            <a:endParaRPr lang="en-US" altLang="zh-CN" sz="1000" b="1" dirty="0">
              <a:latin typeface="微软雅黑" panose="020B0503020204020204" pitchFamily="34" charset="-122"/>
              <a:ea typeface="微软雅黑" panose="020B0503020204020204" pitchFamily="34" charset="-122"/>
            </a:endParaRPr>
          </a:p>
          <a:p>
            <a:pPr algn="just" eaLnBrk="1" hangingPunct="1">
              <a:lnSpc>
                <a:spcPct val="125000"/>
              </a:lnSpc>
            </a:pPr>
            <a:r>
              <a:rPr lang="zh-CN" altLang="en-US" sz="2800" b="1" dirty="0">
                <a:solidFill>
                  <a:srgbClr val="FF0000"/>
                </a:solidFill>
                <a:latin typeface="微软雅黑" panose="020B0503020204020204" pitchFamily="34" charset="-122"/>
                <a:ea typeface="微软雅黑" panose="020B0503020204020204" pitchFamily="34" charset="-122"/>
              </a:rPr>
              <a:t>频域技术和空域技术区别：</a:t>
            </a:r>
            <a:endParaRPr lang="en-US" altLang="zh-CN" sz="2800" b="1" dirty="0">
              <a:solidFill>
                <a:srgbClr val="FF0000"/>
              </a:solidFill>
              <a:latin typeface="微软雅黑" panose="020B0503020204020204" pitchFamily="34" charset="-122"/>
              <a:ea typeface="微软雅黑" panose="020B0503020204020204" pitchFamily="34" charset="-122"/>
            </a:endParaRPr>
          </a:p>
          <a:p>
            <a:pPr indent="-457200" algn="just" eaLnBrk="1" hangingPunct="1">
              <a:lnSpc>
                <a:spcPct val="125000"/>
              </a:lnSpc>
              <a:buFont typeface="Arial" panose="020B0604020202020204" pitchFamily="34" charset="0"/>
              <a:buChar char="•"/>
            </a:pPr>
            <a:r>
              <a:rPr lang="zh-CN" altLang="en-US" sz="2800" b="1" dirty="0">
                <a:latin typeface="微软雅黑" panose="020B0503020204020204" pitchFamily="34" charset="-122"/>
                <a:ea typeface="微软雅黑" panose="020B0503020204020204" pitchFamily="34" charset="-122"/>
              </a:rPr>
              <a:t>空域技术中无论使用点操作还是模板操作，每次都只是基于部分像素的性质，而频域技术每次都利用图像中所有像素的数据，具有</a:t>
            </a:r>
            <a:r>
              <a:rPr lang="zh-CN" altLang="en-US" sz="2800" b="1" dirty="0">
                <a:solidFill>
                  <a:srgbClr val="FF0000"/>
                </a:solidFill>
                <a:latin typeface="微软雅黑" panose="020B0503020204020204" pitchFamily="34" charset="-122"/>
                <a:ea typeface="微软雅黑" panose="020B0503020204020204" pitchFamily="34" charset="-122"/>
              </a:rPr>
              <a:t>全局性</a:t>
            </a:r>
            <a:r>
              <a:rPr lang="zh-CN" altLang="en-US" sz="2800" b="1" dirty="0">
                <a:latin typeface="微软雅黑" panose="020B0503020204020204" pitchFamily="34" charset="-122"/>
                <a:ea typeface="微软雅黑" panose="020B0503020204020204" pitchFamily="34" charset="-122"/>
              </a:rPr>
              <a:t>，有可能更好地体现图像的整体特性，如整体对比度和平均灰度值等。</a:t>
            </a:r>
            <a:endParaRPr lang="en-US" altLang="zh-CN" sz="2600" b="1" dirty="0">
              <a:latin typeface="微软雅黑" panose="020B0503020204020204" pitchFamily="34" charset="-122"/>
              <a:ea typeface="微软雅黑" panose="020B0503020204020204" pitchFamily="34" charset="-122"/>
            </a:endParaRPr>
          </a:p>
          <a:p>
            <a:pPr>
              <a:defRPr/>
            </a:pPr>
            <a:endParaRPr lang="en-US" altLang="zh-CN" sz="1000" b="1" dirty="0">
              <a:solidFill>
                <a:srgbClr val="033BED"/>
              </a:solidFill>
              <a:latin typeface="微软雅黑" panose="020B0503020204020204" pitchFamily="34" charset="-122"/>
              <a:ea typeface="微软雅黑" panose="020B0503020204020204" pitchFamily="34" charset="-122"/>
            </a:endParaRPr>
          </a:p>
          <a:p>
            <a:pPr>
              <a:lnSpc>
                <a:spcPct val="125000"/>
              </a:lnSpc>
              <a:spcBef>
                <a:spcPct val="40000"/>
              </a:spcBef>
              <a:buClr>
                <a:srgbClr val="FFFF00"/>
              </a:buClr>
              <a:buFont typeface="Wingdings" panose="05000000000000000000" pitchFamily="2" charset="2"/>
              <a:buNone/>
              <a:defRPr/>
            </a:pPr>
            <a:r>
              <a:rPr lang="en-US" altLang="zh-CN" sz="2400" b="1" dirty="0">
                <a:latin typeface="微软雅黑" panose="020B0503020204020204" pitchFamily="34" charset="-122"/>
                <a:ea typeface="微软雅黑" panose="020B0503020204020204" pitchFamily="34" charset="-122"/>
              </a:rPr>
              <a:t>	</a:t>
            </a:r>
            <a:r>
              <a:rPr lang="en-US" altLang="zh-CN" sz="2400" b="1" i="1" dirty="0">
                <a:latin typeface="微软雅黑" panose="020B0503020204020204" pitchFamily="34" charset="-122"/>
                <a:ea typeface="微软雅黑" panose="020B0503020204020204" pitchFamily="34" charset="-122"/>
              </a:rPr>
              <a:t>	</a:t>
            </a:r>
          </a:p>
        </p:txBody>
      </p:sp>
    </p:spTree>
    <p:extLst>
      <p:ext uri="{BB962C8B-B14F-4D97-AF65-F5344CB8AC3E}">
        <p14:creationId xmlns:p14="http://schemas.microsoft.com/office/powerpoint/2010/main" val="1159233782"/>
      </p:ext>
    </p:extLst>
  </p:cSld>
  <p:clrMapOvr>
    <a:masterClrMapping/>
  </p:clrMapOvr>
  <p:transition/>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323850" y="188913"/>
            <a:ext cx="7704534" cy="836612"/>
          </a:xfrm>
        </p:spPr>
        <p:txBody>
          <a:bodyPr/>
          <a:lstStyle/>
          <a:p>
            <a:pPr eaLnBrk="1" hangingPunct="1"/>
            <a:r>
              <a:rPr lang="zh-CN" altLang="en-US" sz="4400" dirty="0">
                <a:ea typeface="微软雅黑" pitchFamily="34" charset="-122"/>
              </a:rPr>
              <a:t>局部增强</a:t>
            </a:r>
            <a:endParaRPr lang="zh-CN" altLang="en-US" sz="3600" dirty="0">
              <a:ea typeface="微软雅黑" pitchFamily="34" charset="-122"/>
            </a:endParaRPr>
          </a:p>
        </p:txBody>
      </p:sp>
      <p:sp>
        <p:nvSpPr>
          <p:cNvPr id="17" name="Text Box 3"/>
          <p:cNvSpPr txBox="1">
            <a:spLocks noChangeArrowheads="1"/>
          </p:cNvSpPr>
          <p:nvPr/>
        </p:nvSpPr>
        <p:spPr bwMode="auto">
          <a:xfrm>
            <a:off x="151121" y="1268760"/>
            <a:ext cx="8992879" cy="30243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indent="-457200">
              <a:lnSpc>
                <a:spcPct val="150000"/>
              </a:lnSpc>
              <a:buFont typeface="Arial" panose="020B0604020202020204" pitchFamily="34" charset="0"/>
              <a:buChar char="•"/>
            </a:pPr>
            <a:r>
              <a:rPr lang="zh-CN" altLang="en-US" sz="2600" b="1" dirty="0">
                <a:latin typeface="微软雅黑" panose="020B0503020204020204" pitchFamily="34" charset="-122"/>
                <a:ea typeface="微软雅黑" panose="020B0503020204020204" pitchFamily="34" charset="-122"/>
              </a:rPr>
              <a:t>全局增强 </a:t>
            </a:r>
            <a:r>
              <a:rPr lang="en-US" altLang="zh-CN" sz="2600" b="1" dirty="0">
                <a:latin typeface="微软雅黑" panose="020B0503020204020204" pitchFamily="34" charset="-122"/>
                <a:ea typeface="微软雅黑" panose="020B0503020204020204" pitchFamily="34" charset="-122"/>
              </a:rPr>
              <a:t>vs. </a:t>
            </a:r>
            <a:r>
              <a:rPr lang="zh-CN" altLang="en-US" sz="2600" b="1" dirty="0">
                <a:latin typeface="微软雅黑" panose="020B0503020204020204" pitchFamily="34" charset="-122"/>
                <a:ea typeface="微软雅黑" panose="020B0503020204020204" pitchFamily="34" charset="-122"/>
              </a:rPr>
              <a:t>局部增强；</a:t>
            </a:r>
          </a:p>
          <a:p>
            <a:pPr indent="-457200" eaLnBrk="1" hangingPunct="1">
              <a:lnSpc>
                <a:spcPct val="150000"/>
              </a:lnSpc>
              <a:buFont typeface="Arial" panose="020B0604020202020204" pitchFamily="34" charset="0"/>
              <a:buChar char="•"/>
            </a:pPr>
            <a:r>
              <a:rPr lang="zh-CN" altLang="en-US" sz="2600" b="1" dirty="0">
                <a:latin typeface="微软雅黑" panose="020B0503020204020204" pitchFamily="34" charset="-122"/>
                <a:ea typeface="微软雅黑" panose="020B0503020204020204" pitchFamily="34" charset="-122"/>
              </a:rPr>
              <a:t>局部增强多了一个</a:t>
            </a:r>
            <a:r>
              <a:rPr lang="zh-CN" altLang="en-US" sz="2600" b="1" dirty="0">
                <a:solidFill>
                  <a:srgbClr val="FF0000"/>
                </a:solidFill>
                <a:latin typeface="微软雅黑" panose="020B0503020204020204" pitchFamily="34" charset="-122"/>
                <a:ea typeface="微软雅黑" panose="020B0503020204020204" pitchFamily="34" charset="-122"/>
              </a:rPr>
              <a:t>选择局部区域</a:t>
            </a:r>
            <a:r>
              <a:rPr lang="zh-CN" altLang="en-US" sz="2600" b="1" dirty="0">
                <a:latin typeface="微软雅黑" panose="020B0503020204020204" pitchFamily="34" charset="-122"/>
                <a:ea typeface="微软雅黑" panose="020B0503020204020204" pitchFamily="34" charset="-122"/>
              </a:rPr>
              <a:t>的步骤；</a:t>
            </a:r>
            <a:endParaRPr lang="en-US" altLang="zh-CN" sz="2600" b="1" dirty="0">
              <a:latin typeface="微软雅黑" panose="020B0503020204020204" pitchFamily="34" charset="-122"/>
              <a:ea typeface="微软雅黑" panose="020B0503020204020204" pitchFamily="34" charset="-122"/>
            </a:endParaRPr>
          </a:p>
          <a:p>
            <a:pPr indent="-457200" eaLnBrk="1" hangingPunct="1">
              <a:lnSpc>
                <a:spcPct val="150000"/>
              </a:lnSpc>
              <a:buFont typeface="Arial" panose="020B0604020202020204" pitchFamily="34" charset="0"/>
              <a:buChar char="•"/>
            </a:pPr>
            <a:r>
              <a:rPr lang="zh-CN" altLang="en-US" sz="2600" b="1" dirty="0">
                <a:latin typeface="微软雅黑" panose="020B0503020204020204" pitchFamily="34" charset="-122"/>
                <a:ea typeface="微软雅黑" panose="020B0503020204020204" pitchFamily="34" charset="-122"/>
              </a:rPr>
              <a:t>直接利用局部信息以达到局部增强的目的；</a:t>
            </a:r>
            <a:endParaRPr lang="en-US" altLang="zh-CN" sz="2600" b="1" dirty="0">
              <a:latin typeface="微软雅黑" panose="020B0503020204020204" pitchFamily="34" charset="-122"/>
              <a:ea typeface="微软雅黑" panose="020B0503020204020204" pitchFamily="34" charset="-122"/>
            </a:endParaRPr>
          </a:p>
          <a:p>
            <a:pPr indent="-457200" eaLnBrk="1" hangingPunct="1">
              <a:lnSpc>
                <a:spcPct val="150000"/>
              </a:lnSpc>
              <a:buFont typeface="Arial" panose="020B0604020202020204" pitchFamily="34" charset="0"/>
              <a:buChar char="•"/>
            </a:pPr>
            <a:r>
              <a:rPr lang="zh-CN" altLang="en-US" sz="2600" b="1" dirty="0">
                <a:latin typeface="微软雅黑" panose="020B0503020204020204" pitchFamily="34" charset="-122"/>
                <a:ea typeface="微软雅黑" panose="020B0503020204020204" pitchFamily="34" charset="-122"/>
              </a:rPr>
              <a:t>利用每个象素的邻域内象素的均值和方差； </a:t>
            </a:r>
            <a:endParaRPr lang="en-US" altLang="zh-CN" sz="2600" b="1" dirty="0">
              <a:latin typeface="微软雅黑" panose="020B0503020204020204" pitchFamily="34" charset="-122"/>
              <a:ea typeface="微软雅黑" panose="020B0503020204020204" pitchFamily="34" charset="-122"/>
            </a:endParaRPr>
          </a:p>
          <a:p>
            <a:pPr>
              <a:defRPr/>
            </a:pPr>
            <a:endParaRPr lang="en-US" altLang="zh-CN" sz="1000" b="1" dirty="0">
              <a:solidFill>
                <a:srgbClr val="033BED"/>
              </a:solidFill>
              <a:latin typeface="微软雅黑" panose="020B0503020204020204" pitchFamily="34" charset="-122"/>
              <a:ea typeface="微软雅黑" panose="020B0503020204020204" pitchFamily="34" charset="-122"/>
            </a:endParaRPr>
          </a:p>
          <a:p>
            <a:pPr>
              <a:lnSpc>
                <a:spcPct val="125000"/>
              </a:lnSpc>
              <a:spcBef>
                <a:spcPct val="40000"/>
              </a:spcBef>
              <a:buClr>
                <a:srgbClr val="FFFF00"/>
              </a:buClr>
              <a:buFont typeface="Wingdings" panose="05000000000000000000" pitchFamily="2" charset="2"/>
              <a:buNone/>
              <a:defRPr/>
            </a:pPr>
            <a:r>
              <a:rPr lang="en-US" altLang="zh-CN" sz="2400" b="1" dirty="0">
                <a:latin typeface="微软雅黑" panose="020B0503020204020204" pitchFamily="34" charset="-122"/>
                <a:ea typeface="微软雅黑" panose="020B0503020204020204" pitchFamily="34" charset="-122"/>
              </a:rPr>
              <a:t>	</a:t>
            </a:r>
            <a:r>
              <a:rPr lang="en-US" altLang="zh-CN" sz="2400" b="1" i="1" dirty="0">
                <a:latin typeface="微软雅黑" panose="020B0503020204020204" pitchFamily="34" charset="-122"/>
                <a:ea typeface="微软雅黑" panose="020B0503020204020204" pitchFamily="34" charset="-122"/>
              </a:rPr>
              <a:t>	</a:t>
            </a:r>
          </a:p>
        </p:txBody>
      </p:sp>
      <p:graphicFrame>
        <p:nvGraphicFramePr>
          <p:cNvPr id="2" name="对象 1"/>
          <p:cNvGraphicFramePr>
            <a:graphicFrameLocks noChangeAspect="1"/>
          </p:cNvGraphicFramePr>
          <p:nvPr>
            <p:extLst>
              <p:ext uri="{D42A27DB-BD31-4B8C-83A1-F6EECF244321}">
                <p14:modId xmlns:p14="http://schemas.microsoft.com/office/powerpoint/2010/main" val="654387380"/>
              </p:ext>
            </p:extLst>
          </p:nvPr>
        </p:nvGraphicFramePr>
        <p:xfrm>
          <a:off x="1619672" y="4225528"/>
          <a:ext cx="5613400" cy="355600"/>
        </p:xfrm>
        <a:graphic>
          <a:graphicData uri="http://schemas.openxmlformats.org/presentationml/2006/ole">
            <mc:AlternateContent xmlns:mc="http://schemas.openxmlformats.org/markup-compatibility/2006">
              <mc:Choice xmlns:v="urn:schemas-microsoft-com:vml" Requires="v">
                <p:oleObj name="Equation" r:id="rId3" imgW="5613120" imgH="355320" progId="Equation.DSMT4">
                  <p:embed/>
                </p:oleObj>
              </mc:Choice>
              <mc:Fallback>
                <p:oleObj name="Equation" r:id="rId3" imgW="5613120" imgH="355320" progId="Equation.DSMT4">
                  <p:embed/>
                  <p:pic>
                    <p:nvPicPr>
                      <p:cNvPr id="0" name=""/>
                      <p:cNvPicPr/>
                      <p:nvPr/>
                    </p:nvPicPr>
                    <p:blipFill>
                      <a:blip r:embed="rId4"/>
                      <a:stretch>
                        <a:fillRect/>
                      </a:stretch>
                    </p:blipFill>
                    <p:spPr>
                      <a:xfrm>
                        <a:off x="1619672" y="4225528"/>
                        <a:ext cx="5613400" cy="355600"/>
                      </a:xfrm>
                      <a:prstGeom prst="rect">
                        <a:avLst/>
                      </a:prstGeom>
                    </p:spPr>
                  </p:pic>
                </p:oleObj>
              </mc:Fallback>
            </mc:AlternateContent>
          </a:graphicData>
        </a:graphic>
      </p:graphicFrame>
      <p:sp>
        <p:nvSpPr>
          <p:cNvPr id="3" name="矩形 2"/>
          <p:cNvSpPr/>
          <p:nvPr/>
        </p:nvSpPr>
        <p:spPr>
          <a:xfrm>
            <a:off x="683568" y="5181277"/>
            <a:ext cx="2518638" cy="492443"/>
          </a:xfrm>
          <a:prstGeom prst="rect">
            <a:avLst/>
          </a:prstGeom>
        </p:spPr>
        <p:txBody>
          <a:bodyPr wrap="none">
            <a:spAutoFit/>
          </a:bodyPr>
          <a:lstStyle/>
          <a:p>
            <a:r>
              <a:rPr lang="zh-CN" altLang="en-US" sz="2600" b="1" dirty="0">
                <a:latin typeface="微软雅黑" panose="020B0503020204020204" pitchFamily="34" charset="-122"/>
                <a:ea typeface="微软雅黑" panose="020B0503020204020204" pitchFamily="34" charset="-122"/>
              </a:rPr>
              <a:t>局部增益函数：</a:t>
            </a:r>
            <a:endParaRPr lang="zh-CN" altLang="en-US" sz="2600" dirty="0"/>
          </a:p>
        </p:txBody>
      </p:sp>
      <p:graphicFrame>
        <p:nvGraphicFramePr>
          <p:cNvPr id="4" name="对象 3"/>
          <p:cNvGraphicFramePr>
            <a:graphicFrameLocks noChangeAspect="1"/>
          </p:cNvGraphicFramePr>
          <p:nvPr>
            <p:extLst>
              <p:ext uri="{D42A27DB-BD31-4B8C-83A1-F6EECF244321}">
                <p14:modId xmlns:p14="http://schemas.microsoft.com/office/powerpoint/2010/main" val="2032966475"/>
              </p:ext>
            </p:extLst>
          </p:nvPr>
        </p:nvGraphicFramePr>
        <p:xfrm>
          <a:off x="3491880" y="5064472"/>
          <a:ext cx="4152900" cy="812800"/>
        </p:xfrm>
        <a:graphic>
          <a:graphicData uri="http://schemas.openxmlformats.org/presentationml/2006/ole">
            <mc:AlternateContent xmlns:mc="http://schemas.openxmlformats.org/markup-compatibility/2006">
              <mc:Choice xmlns:v="urn:schemas-microsoft-com:vml" Requires="v">
                <p:oleObj name="Equation" r:id="rId5" imgW="4152600" imgH="812520" progId="Equation.DSMT4">
                  <p:embed/>
                </p:oleObj>
              </mc:Choice>
              <mc:Fallback>
                <p:oleObj name="Equation" r:id="rId5" imgW="4152600" imgH="812520" progId="Equation.DSMT4">
                  <p:embed/>
                  <p:pic>
                    <p:nvPicPr>
                      <p:cNvPr id="0" name=""/>
                      <p:cNvPicPr/>
                      <p:nvPr/>
                    </p:nvPicPr>
                    <p:blipFill>
                      <a:blip r:embed="rId6"/>
                      <a:stretch>
                        <a:fillRect/>
                      </a:stretch>
                    </p:blipFill>
                    <p:spPr>
                      <a:xfrm>
                        <a:off x="3491880" y="5064472"/>
                        <a:ext cx="4152900" cy="812800"/>
                      </a:xfrm>
                      <a:prstGeom prst="rect">
                        <a:avLst/>
                      </a:prstGeom>
                    </p:spPr>
                  </p:pic>
                </p:oleObj>
              </mc:Fallback>
            </mc:AlternateContent>
          </a:graphicData>
        </a:graphic>
      </p:graphicFrame>
      <p:sp>
        <p:nvSpPr>
          <p:cNvPr id="8" name="矩形 7"/>
          <p:cNvSpPr/>
          <p:nvPr/>
        </p:nvSpPr>
        <p:spPr>
          <a:xfrm>
            <a:off x="2483768" y="6180685"/>
            <a:ext cx="4296369" cy="492443"/>
          </a:xfrm>
          <a:prstGeom prst="rect">
            <a:avLst/>
          </a:prstGeom>
          <a:solidFill>
            <a:srgbClr val="FFFF00"/>
          </a:solidFill>
        </p:spPr>
        <p:txBody>
          <a:bodyPr wrap="none">
            <a:spAutoFit/>
          </a:bodyPr>
          <a:lstStyle/>
          <a:p>
            <a:r>
              <a:rPr lang="en-US" altLang="zh-CN" sz="2600" b="1" i="1" dirty="0">
                <a:latin typeface="微软雅黑" panose="020B0503020204020204" pitchFamily="34" charset="-122"/>
                <a:ea typeface="微软雅黑" panose="020B0503020204020204" pitchFamily="34" charset="-122"/>
              </a:rPr>
              <a:t>M</a:t>
            </a:r>
            <a:r>
              <a:rPr lang="en-US" altLang="zh-CN" sz="2600" b="1" dirty="0">
                <a:latin typeface="微软雅黑" panose="020B0503020204020204" pitchFamily="34" charset="-122"/>
                <a:ea typeface="微软雅黑" panose="020B0503020204020204" pitchFamily="34" charset="-122"/>
              </a:rPr>
              <a:t> — </a:t>
            </a:r>
            <a:r>
              <a:rPr lang="zh-CN" altLang="en-US" sz="2600" b="1" dirty="0">
                <a:latin typeface="微软雅黑" panose="020B0503020204020204" pitchFamily="34" charset="-122"/>
                <a:ea typeface="微软雅黑" panose="020B0503020204020204" pitchFamily="34" charset="-122"/>
              </a:rPr>
              <a:t>图像</a:t>
            </a:r>
            <a:r>
              <a:rPr lang="en-US" altLang="zh-CN" sz="2600" b="1" i="1" dirty="0">
                <a:latin typeface="微软雅黑" panose="020B0503020204020204" pitchFamily="34" charset="-122"/>
                <a:ea typeface="微软雅黑" panose="020B0503020204020204" pitchFamily="34" charset="-122"/>
              </a:rPr>
              <a:t>f(</a:t>
            </a:r>
            <a:r>
              <a:rPr lang="en-US" altLang="zh-CN" sz="2600" b="1" i="1" dirty="0" err="1">
                <a:latin typeface="微软雅黑" panose="020B0503020204020204" pitchFamily="34" charset="-122"/>
                <a:ea typeface="微软雅黑" panose="020B0503020204020204" pitchFamily="34" charset="-122"/>
              </a:rPr>
              <a:t>x,y</a:t>
            </a:r>
            <a:r>
              <a:rPr lang="en-US" altLang="zh-CN" sz="2600" b="1" i="1" dirty="0">
                <a:latin typeface="微软雅黑" panose="020B0503020204020204" pitchFamily="34" charset="-122"/>
                <a:ea typeface="微软雅黑" panose="020B0503020204020204" pitchFamily="34" charset="-122"/>
              </a:rPr>
              <a:t>)</a:t>
            </a:r>
            <a:r>
              <a:rPr lang="zh-CN" altLang="en-US" sz="2600" b="1" dirty="0">
                <a:latin typeface="微软雅黑" panose="020B0503020204020204" pitchFamily="34" charset="-122"/>
                <a:ea typeface="微软雅黑" panose="020B0503020204020204" pitchFamily="34" charset="-122"/>
              </a:rPr>
              <a:t>的整体均值</a:t>
            </a:r>
            <a:endParaRPr lang="zh-CN" altLang="en-US" sz="2600" dirty="0"/>
          </a:p>
        </p:txBody>
      </p:sp>
      <p:cxnSp>
        <p:nvCxnSpPr>
          <p:cNvPr id="7" name="直接箭头连接符 6"/>
          <p:cNvCxnSpPr/>
          <p:nvPr/>
        </p:nvCxnSpPr>
        <p:spPr>
          <a:xfrm flipV="1">
            <a:off x="6735464" y="3751240"/>
            <a:ext cx="572840" cy="469848"/>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11" name="矩形 10"/>
          <p:cNvSpPr/>
          <p:nvPr/>
        </p:nvSpPr>
        <p:spPr>
          <a:xfrm>
            <a:off x="7302108" y="3152581"/>
            <a:ext cx="1518364" cy="492443"/>
          </a:xfrm>
          <a:prstGeom prst="rect">
            <a:avLst/>
          </a:prstGeom>
          <a:solidFill>
            <a:srgbClr val="FFFF00"/>
          </a:solidFill>
        </p:spPr>
        <p:txBody>
          <a:bodyPr wrap="none">
            <a:spAutoFit/>
          </a:bodyPr>
          <a:lstStyle/>
          <a:p>
            <a:r>
              <a:rPr lang="zh-CN" altLang="en-US" sz="2600" b="1" dirty="0">
                <a:latin typeface="微软雅黑" panose="020B0503020204020204" pitchFamily="34" charset="-122"/>
                <a:ea typeface="微软雅黑" panose="020B0503020204020204" pitchFamily="34" charset="-122"/>
              </a:rPr>
              <a:t>局部均值</a:t>
            </a:r>
            <a:endParaRPr lang="zh-CN" altLang="en-US" sz="2600" dirty="0"/>
          </a:p>
        </p:txBody>
      </p:sp>
      <p:cxnSp>
        <p:nvCxnSpPr>
          <p:cNvPr id="10" name="直接箭头连接符 9">
            <a:extLst>
              <a:ext uri="{FF2B5EF4-FFF2-40B4-BE49-F238E27FC236}">
                <a16:creationId xmlns:a16="http://schemas.microsoft.com/office/drawing/2014/main" id="{D7DED6E9-1AC7-4AB6-A74E-7358C158183C}"/>
              </a:ext>
            </a:extLst>
          </p:cNvPr>
          <p:cNvCxnSpPr>
            <a:cxnSpLocks/>
          </p:cNvCxnSpPr>
          <p:nvPr/>
        </p:nvCxnSpPr>
        <p:spPr>
          <a:xfrm flipV="1">
            <a:off x="5868144" y="5013176"/>
            <a:ext cx="1080120" cy="692620"/>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12" name="矩形 11">
            <a:extLst>
              <a:ext uri="{FF2B5EF4-FFF2-40B4-BE49-F238E27FC236}">
                <a16:creationId xmlns:a16="http://schemas.microsoft.com/office/drawing/2014/main" id="{1A7C4BDE-D9C9-4BAE-B338-F3873AB3286B}"/>
              </a:ext>
            </a:extLst>
          </p:cNvPr>
          <p:cNvSpPr/>
          <p:nvPr/>
        </p:nvSpPr>
        <p:spPr>
          <a:xfrm>
            <a:off x="7021884" y="4624464"/>
            <a:ext cx="1851789" cy="492443"/>
          </a:xfrm>
          <a:prstGeom prst="rect">
            <a:avLst/>
          </a:prstGeom>
          <a:solidFill>
            <a:srgbClr val="FFFF00"/>
          </a:solidFill>
        </p:spPr>
        <p:txBody>
          <a:bodyPr wrap="none">
            <a:spAutoFit/>
          </a:bodyPr>
          <a:lstStyle/>
          <a:p>
            <a:r>
              <a:rPr lang="zh-CN" altLang="en-US" sz="2600" b="1" dirty="0">
                <a:latin typeface="微软雅黑" panose="020B0503020204020204" pitchFamily="34" charset="-122"/>
                <a:ea typeface="微软雅黑" panose="020B0503020204020204" pitchFamily="34" charset="-122"/>
              </a:rPr>
              <a:t>局部标准差</a:t>
            </a:r>
            <a:endParaRPr lang="zh-CN" altLang="en-US" sz="2600" dirty="0"/>
          </a:p>
        </p:txBody>
      </p:sp>
    </p:spTree>
    <p:extLst>
      <p:ext uri="{BB962C8B-B14F-4D97-AF65-F5344CB8AC3E}">
        <p14:creationId xmlns:p14="http://schemas.microsoft.com/office/powerpoint/2010/main" val="205296632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7">
                                            <p:txEl>
                                              <p:pRg st="2" end="2"/>
                                            </p:txEl>
                                          </p:spTgt>
                                        </p:tgtEl>
                                        <p:attrNameLst>
                                          <p:attrName>style.visibility</p:attrName>
                                        </p:attrNameLst>
                                      </p:cBhvr>
                                      <p:to>
                                        <p:strVal val="visible"/>
                                      </p:to>
                                    </p:set>
                                    <p:animEffect transition="in" filter="fade">
                                      <p:cBhvr>
                                        <p:cTn id="7" dur="500"/>
                                        <p:tgtEl>
                                          <p:spTgt spid="17">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7">
                                            <p:txEl>
                                              <p:pRg st="3" end="3"/>
                                            </p:txEl>
                                          </p:spTgt>
                                        </p:tgtEl>
                                        <p:attrNameLst>
                                          <p:attrName>style.visibility</p:attrName>
                                        </p:attrNameLst>
                                      </p:cBhvr>
                                      <p:to>
                                        <p:strVal val="visible"/>
                                      </p:to>
                                    </p:set>
                                    <p:animEffect transition="in" filter="fade">
                                      <p:cBhvr>
                                        <p:cTn id="10" dur="500"/>
                                        <p:tgtEl>
                                          <p:spTgt spid="1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323850" y="188913"/>
            <a:ext cx="7704534" cy="836612"/>
          </a:xfrm>
        </p:spPr>
        <p:txBody>
          <a:bodyPr/>
          <a:lstStyle/>
          <a:p>
            <a:pPr eaLnBrk="1" hangingPunct="1"/>
            <a:r>
              <a:rPr lang="zh-CN" altLang="en-US" sz="4400" dirty="0">
                <a:ea typeface="微软雅黑" pitchFamily="34" charset="-122"/>
              </a:rPr>
              <a:t>局部增强</a:t>
            </a:r>
            <a:endParaRPr lang="zh-CN" altLang="en-US" sz="3600" dirty="0">
              <a:ea typeface="微软雅黑" pitchFamily="34" charset="-122"/>
            </a:endParaRPr>
          </a:p>
        </p:txBody>
      </p:sp>
      <p:pic>
        <p:nvPicPr>
          <p:cNvPr id="5" name="图片 4"/>
          <p:cNvPicPr>
            <a:picLocks noChangeAspect="1"/>
          </p:cNvPicPr>
          <p:nvPr/>
        </p:nvPicPr>
        <p:blipFill>
          <a:blip r:embed="rId3"/>
          <a:stretch>
            <a:fillRect/>
          </a:stretch>
        </p:blipFill>
        <p:spPr>
          <a:xfrm>
            <a:off x="179512" y="1916832"/>
            <a:ext cx="8859592" cy="3255777"/>
          </a:xfrm>
          <a:prstGeom prst="rect">
            <a:avLst/>
          </a:prstGeom>
        </p:spPr>
      </p:pic>
      <p:sp>
        <p:nvSpPr>
          <p:cNvPr id="6" name="矩形 5"/>
          <p:cNvSpPr/>
          <p:nvPr/>
        </p:nvSpPr>
        <p:spPr>
          <a:xfrm>
            <a:off x="3798829" y="5297343"/>
            <a:ext cx="1620957" cy="523220"/>
          </a:xfrm>
          <a:prstGeom prst="rect">
            <a:avLst/>
          </a:prstGeom>
        </p:spPr>
        <p:txBody>
          <a:bodyPr wrap="none">
            <a:spAutoFit/>
          </a:bodyPr>
          <a:lstStyle/>
          <a:p>
            <a:r>
              <a:rPr lang="zh-CN" altLang="en-US" sz="2800" b="1" dirty="0">
                <a:latin typeface="微软雅黑" panose="020B0503020204020204" pitchFamily="34" charset="-122"/>
                <a:ea typeface="微软雅黑" panose="020B0503020204020204" pitchFamily="34" charset="-122"/>
              </a:rPr>
              <a:t>全局增强</a:t>
            </a:r>
            <a:endParaRPr lang="zh-CN" altLang="en-US" sz="2800" dirty="0"/>
          </a:p>
        </p:txBody>
      </p:sp>
      <p:sp>
        <p:nvSpPr>
          <p:cNvPr id="9" name="矩形 8"/>
          <p:cNvSpPr/>
          <p:nvPr/>
        </p:nvSpPr>
        <p:spPr>
          <a:xfrm>
            <a:off x="6732240" y="5322224"/>
            <a:ext cx="1620957" cy="523220"/>
          </a:xfrm>
          <a:prstGeom prst="rect">
            <a:avLst/>
          </a:prstGeom>
        </p:spPr>
        <p:txBody>
          <a:bodyPr wrap="none">
            <a:spAutoFit/>
          </a:bodyPr>
          <a:lstStyle/>
          <a:p>
            <a:r>
              <a:rPr lang="zh-CN" altLang="en-US" sz="2800" b="1" dirty="0">
                <a:latin typeface="微软雅黑" panose="020B0503020204020204" pitchFamily="34" charset="-122"/>
                <a:ea typeface="微软雅黑" panose="020B0503020204020204" pitchFamily="34" charset="-122"/>
              </a:rPr>
              <a:t>局部增强</a:t>
            </a:r>
            <a:endParaRPr lang="zh-CN" altLang="en-US" sz="2800" dirty="0"/>
          </a:p>
        </p:txBody>
      </p:sp>
    </p:spTree>
    <p:extLst>
      <p:ext uri="{BB962C8B-B14F-4D97-AF65-F5344CB8AC3E}">
        <p14:creationId xmlns:p14="http://schemas.microsoft.com/office/powerpoint/2010/main" val="3188588163"/>
      </p:ext>
    </p:extLst>
  </p:cSld>
  <p:clrMapOvr>
    <a:masterClrMapping/>
  </p:clrMapOvr>
  <p:transition/>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538" name="Picture 33" descr="bg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539" name="WordArt 21"/>
          <p:cNvSpPr>
            <a:spLocks noChangeArrowheads="1" noChangeShapeType="1" noTextEdit="1"/>
          </p:cNvSpPr>
          <p:nvPr/>
        </p:nvSpPr>
        <p:spPr bwMode="auto">
          <a:xfrm>
            <a:off x="4932363" y="3500438"/>
            <a:ext cx="2952750" cy="608012"/>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Plain">
              <a:avLst>
                <a:gd name="adj" fmla="val 50000"/>
              </a:avLst>
            </a:prstTxWarp>
          </a:bodyPr>
          <a:lstStyle/>
          <a:p>
            <a:pPr algn="ctr"/>
            <a:r>
              <a:rPr lang="zh-CN" altLang="en-US" sz="2400" b="1" kern="10" normalizeH="1" dirty="0">
                <a:solidFill>
                  <a:srgbClr val="000000"/>
                </a:solidFill>
                <a:latin typeface="黑体"/>
                <a:ea typeface="黑体"/>
              </a:rPr>
              <a:t>谢谢各位同学！</a:t>
            </a:r>
          </a:p>
        </p:txBody>
      </p:sp>
      <p:sp>
        <p:nvSpPr>
          <p:cNvPr id="65540" name="WordArt 22"/>
          <p:cNvSpPr>
            <a:spLocks noChangeArrowheads="1" noChangeShapeType="1" noTextEdit="1"/>
          </p:cNvSpPr>
          <p:nvPr/>
        </p:nvSpPr>
        <p:spPr bwMode="auto">
          <a:xfrm flipV="1">
            <a:off x="4932363" y="4133850"/>
            <a:ext cx="2952750" cy="411163"/>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Plain">
              <a:avLst>
                <a:gd name="adj" fmla="val 50000"/>
              </a:avLst>
            </a:prstTxWarp>
          </a:bodyPr>
          <a:lstStyle/>
          <a:p>
            <a:pPr algn="ctr"/>
            <a:r>
              <a:rPr lang="zh-CN" altLang="en-US" sz="2400" b="1" kern="10" normalizeH="1" dirty="0">
                <a:gradFill rotWithShape="1">
                  <a:gsLst>
                    <a:gs pos="0">
                      <a:srgbClr val="000000">
                        <a:alpha val="0"/>
                      </a:srgbClr>
                    </a:gs>
                    <a:gs pos="100000">
                      <a:schemeClr val="tx1">
                        <a:alpha val="10001"/>
                      </a:schemeClr>
                    </a:gs>
                  </a:gsLst>
                  <a:lin ang="5400000" scaled="1"/>
                </a:gradFill>
                <a:latin typeface="黑体"/>
                <a:ea typeface="黑体"/>
              </a:rPr>
              <a:t>谢谢各位同学！</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323850" y="188913"/>
            <a:ext cx="7704534" cy="836612"/>
          </a:xfrm>
        </p:spPr>
        <p:txBody>
          <a:bodyPr/>
          <a:lstStyle/>
          <a:p>
            <a:pPr eaLnBrk="1" hangingPunct="1"/>
            <a:r>
              <a:rPr lang="zh-CN" altLang="en-US" sz="4400" dirty="0">
                <a:ea typeface="微软雅黑" pitchFamily="34" charset="-122"/>
              </a:rPr>
              <a:t>空域变换增强</a:t>
            </a:r>
            <a:r>
              <a:rPr lang="en-US" altLang="zh-CN" sz="4400" dirty="0">
                <a:ea typeface="微软雅黑" pitchFamily="34" charset="-122"/>
              </a:rPr>
              <a:t>—</a:t>
            </a:r>
            <a:r>
              <a:rPr lang="zh-CN" altLang="en-US" sz="3500" dirty="0">
                <a:ea typeface="微软雅黑" pitchFamily="34" charset="-122"/>
              </a:rPr>
              <a:t>直方图处理</a:t>
            </a:r>
          </a:p>
        </p:txBody>
      </p:sp>
      <p:graphicFrame>
        <p:nvGraphicFramePr>
          <p:cNvPr id="11" name="Object 4"/>
          <p:cNvGraphicFramePr>
            <a:graphicFrameLocks noChangeAspect="1"/>
          </p:cNvGraphicFramePr>
          <p:nvPr>
            <p:extLst>
              <p:ext uri="{D42A27DB-BD31-4B8C-83A1-F6EECF244321}">
                <p14:modId xmlns:p14="http://schemas.microsoft.com/office/powerpoint/2010/main" val="1169474439"/>
              </p:ext>
            </p:extLst>
          </p:nvPr>
        </p:nvGraphicFramePr>
        <p:xfrm>
          <a:off x="35496" y="1130816"/>
          <a:ext cx="4104456" cy="5596985"/>
        </p:xfrm>
        <a:graphic>
          <a:graphicData uri="http://schemas.openxmlformats.org/presentationml/2006/ole">
            <mc:AlternateContent xmlns:mc="http://schemas.openxmlformats.org/markup-compatibility/2006">
              <mc:Choice xmlns:v="urn:schemas-microsoft-com:vml" Requires="v">
                <p:oleObj name="位图图像" r:id="rId2" imgW="1676634" imgH="2285714" progId="Paint.Picture">
                  <p:embed/>
                </p:oleObj>
              </mc:Choice>
              <mc:Fallback>
                <p:oleObj name="位图图像" r:id="rId2" imgW="1676634" imgH="2285714" progId="Paint.Picture">
                  <p:embed/>
                  <p:pic>
                    <p:nvPicPr>
                      <p:cNvPr id="6" name="Object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496" y="1130816"/>
                        <a:ext cx="4104456" cy="5596985"/>
                      </a:xfrm>
                      <a:prstGeom prst="rect">
                        <a:avLst/>
                      </a:prstGeom>
                      <a:noFill/>
                      <a:ln>
                        <a:noFill/>
                      </a:ln>
                      <a:effectLst/>
                    </p:spPr>
                  </p:pic>
                </p:oleObj>
              </mc:Fallback>
            </mc:AlternateContent>
          </a:graphicData>
        </a:graphic>
      </p:graphicFrame>
      <p:graphicFrame>
        <p:nvGraphicFramePr>
          <p:cNvPr id="12" name="Object 5"/>
          <p:cNvGraphicFramePr>
            <a:graphicFrameLocks noChangeAspect="1"/>
          </p:cNvGraphicFramePr>
          <p:nvPr>
            <p:extLst>
              <p:ext uri="{D42A27DB-BD31-4B8C-83A1-F6EECF244321}">
                <p14:modId xmlns:p14="http://schemas.microsoft.com/office/powerpoint/2010/main" val="3472249572"/>
              </p:ext>
            </p:extLst>
          </p:nvPr>
        </p:nvGraphicFramePr>
        <p:xfrm>
          <a:off x="4355976" y="2073876"/>
          <a:ext cx="4680520" cy="3587372"/>
        </p:xfrm>
        <a:graphic>
          <a:graphicData uri="http://schemas.openxmlformats.org/presentationml/2006/ole">
            <mc:AlternateContent xmlns:mc="http://schemas.openxmlformats.org/markup-compatibility/2006">
              <mc:Choice xmlns:v="urn:schemas-microsoft-com:vml" Requires="v">
                <p:oleObj name="位图图像" r:id="rId4" imgW="1628571" imgH="1247619" progId="Paint.Picture">
                  <p:embed/>
                </p:oleObj>
              </mc:Choice>
              <mc:Fallback>
                <p:oleObj name="位图图像" r:id="rId4" imgW="1628571" imgH="1247619" progId="Paint.Picture">
                  <p:embed/>
                  <p:pic>
                    <p:nvPicPr>
                      <p:cNvPr id="7"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55976" y="2073876"/>
                        <a:ext cx="4680520" cy="3587372"/>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2228211934"/>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323850" y="188913"/>
            <a:ext cx="7704534" cy="836612"/>
          </a:xfrm>
        </p:spPr>
        <p:txBody>
          <a:bodyPr/>
          <a:lstStyle/>
          <a:p>
            <a:pPr eaLnBrk="1" hangingPunct="1"/>
            <a:r>
              <a:rPr lang="zh-CN" altLang="en-US" sz="4400" dirty="0">
                <a:ea typeface="微软雅黑" pitchFamily="34" charset="-122"/>
              </a:rPr>
              <a:t>空域变换增强</a:t>
            </a:r>
            <a:r>
              <a:rPr lang="en-US" altLang="zh-CN" sz="4400" dirty="0">
                <a:ea typeface="微软雅黑" pitchFamily="34" charset="-122"/>
              </a:rPr>
              <a:t>—</a:t>
            </a:r>
            <a:r>
              <a:rPr lang="zh-CN" altLang="en-US" sz="3500" dirty="0">
                <a:ea typeface="微软雅黑" pitchFamily="34" charset="-122"/>
              </a:rPr>
              <a:t>直方图处理</a:t>
            </a:r>
          </a:p>
        </p:txBody>
      </p:sp>
      <p:sp>
        <p:nvSpPr>
          <p:cNvPr id="2" name="矩形 1"/>
          <p:cNvSpPr/>
          <p:nvPr/>
        </p:nvSpPr>
        <p:spPr>
          <a:xfrm>
            <a:off x="323850" y="1196752"/>
            <a:ext cx="2800767" cy="523220"/>
          </a:xfrm>
          <a:prstGeom prst="rect">
            <a:avLst/>
          </a:prstGeom>
        </p:spPr>
        <p:txBody>
          <a:bodyPr wrap="none">
            <a:spAutoFit/>
          </a:bodyPr>
          <a:lstStyle/>
          <a:p>
            <a:pPr marL="457200" indent="-457200">
              <a:buFont typeface="Wingdings" panose="05000000000000000000" pitchFamily="2" charset="2"/>
              <a:buChar char="Ø"/>
            </a:pPr>
            <a:r>
              <a:rPr lang="zh-CN" altLang="en-US" sz="2800" b="1" dirty="0">
                <a:ea typeface="微软雅黑" pitchFamily="34" charset="-122"/>
              </a:rPr>
              <a:t>直方图均衡化</a:t>
            </a:r>
            <a:endParaRPr lang="zh-CN" altLang="en-US" sz="2800" b="1" dirty="0"/>
          </a:p>
        </p:txBody>
      </p:sp>
      <p:sp>
        <p:nvSpPr>
          <p:cNvPr id="4" name="矩形 3"/>
          <p:cNvSpPr/>
          <p:nvPr/>
        </p:nvSpPr>
        <p:spPr>
          <a:xfrm>
            <a:off x="323850" y="2056352"/>
            <a:ext cx="8820150" cy="3727944"/>
          </a:xfrm>
          <a:prstGeom prst="rect">
            <a:avLst/>
          </a:prstGeom>
        </p:spPr>
        <p:txBody>
          <a:bodyPr wrap="square">
            <a:spAutoFit/>
          </a:bodyPr>
          <a:lstStyle/>
          <a:p>
            <a:pPr marL="457200" indent="-457200">
              <a:lnSpc>
                <a:spcPct val="125000"/>
              </a:lnSpc>
              <a:buFont typeface="Arial" panose="020B0604020202020204" pitchFamily="34" charset="0"/>
              <a:buChar char="•"/>
            </a:pPr>
            <a:r>
              <a:rPr lang="zh-CN" altLang="en-US" sz="2700" b="1" dirty="0">
                <a:ea typeface="微软雅黑" pitchFamily="34" charset="-122"/>
              </a:rPr>
              <a:t>直方图均衡化是通过对原图像进行某种变换，使原图像的灰度直方图修正为</a:t>
            </a:r>
            <a:r>
              <a:rPr lang="zh-CN" altLang="en-US" sz="2700" b="1" dirty="0">
                <a:solidFill>
                  <a:srgbClr val="FF0000"/>
                </a:solidFill>
                <a:ea typeface="微软雅黑" pitchFamily="34" charset="-122"/>
              </a:rPr>
              <a:t>均匀分布</a:t>
            </a:r>
            <a:r>
              <a:rPr lang="zh-CN" altLang="en-US" sz="2700" b="1" dirty="0">
                <a:ea typeface="微软雅黑" pitchFamily="34" charset="-122"/>
              </a:rPr>
              <a:t>的直方图的一种方法。</a:t>
            </a:r>
            <a:endParaRPr lang="en-US" altLang="zh-CN" sz="2700" b="1" dirty="0">
              <a:ea typeface="微软雅黑" pitchFamily="34" charset="-122"/>
            </a:endParaRPr>
          </a:p>
          <a:p>
            <a:pPr marL="457200" indent="-457200">
              <a:lnSpc>
                <a:spcPct val="125000"/>
              </a:lnSpc>
              <a:buFont typeface="Arial" panose="020B0604020202020204" pitchFamily="34" charset="0"/>
              <a:buChar char="•"/>
            </a:pPr>
            <a:endParaRPr lang="zh-CN" altLang="en-US" sz="2700" b="1" dirty="0">
              <a:ea typeface="微软雅黑" pitchFamily="34" charset="-122"/>
            </a:endParaRPr>
          </a:p>
          <a:p>
            <a:pPr marL="457200" indent="-457200">
              <a:lnSpc>
                <a:spcPct val="125000"/>
              </a:lnSpc>
              <a:buFont typeface="Arial" panose="020B0604020202020204" pitchFamily="34" charset="0"/>
              <a:buChar char="•"/>
            </a:pPr>
            <a:r>
              <a:rPr lang="zh-CN" altLang="en-US" sz="2700" b="1" dirty="0">
                <a:ea typeface="微软雅黑" pitchFamily="34" charset="-122"/>
              </a:rPr>
              <a:t>直方图均衡化方法的基本思想是对在图像中像素个数多的灰度级进行</a:t>
            </a:r>
            <a:r>
              <a:rPr lang="zh-CN" altLang="en-US" sz="2700" b="1" dirty="0">
                <a:solidFill>
                  <a:srgbClr val="FF0000"/>
                </a:solidFill>
                <a:ea typeface="微软雅黑" pitchFamily="34" charset="-122"/>
              </a:rPr>
              <a:t>展宽</a:t>
            </a:r>
            <a:r>
              <a:rPr lang="zh-CN" altLang="en-US" sz="2700" b="1" dirty="0">
                <a:ea typeface="微软雅黑" pitchFamily="34" charset="-122"/>
              </a:rPr>
              <a:t>，而对像素个数少的灰度级进行</a:t>
            </a:r>
            <a:r>
              <a:rPr lang="zh-CN" altLang="en-US" sz="2700" b="1" dirty="0">
                <a:solidFill>
                  <a:srgbClr val="FF0000"/>
                </a:solidFill>
                <a:ea typeface="微软雅黑" pitchFamily="34" charset="-122"/>
              </a:rPr>
              <a:t>缩减</a:t>
            </a:r>
            <a:r>
              <a:rPr lang="zh-CN" altLang="en-US" sz="2700" b="1" dirty="0">
                <a:ea typeface="微软雅黑" pitchFamily="34" charset="-122"/>
              </a:rPr>
              <a:t>，从而达到清晰图像的目的。 </a:t>
            </a:r>
          </a:p>
          <a:p>
            <a:pPr>
              <a:lnSpc>
                <a:spcPct val="125000"/>
              </a:lnSpc>
            </a:pPr>
            <a:r>
              <a:rPr lang="zh-CN" altLang="en-US" sz="2700" b="1" dirty="0">
                <a:solidFill>
                  <a:srgbClr val="0070C0"/>
                </a:solidFill>
                <a:ea typeface="微软雅黑" pitchFamily="34" charset="-122"/>
              </a:rPr>
              <a:t>    </a:t>
            </a:r>
          </a:p>
        </p:txBody>
      </p:sp>
    </p:spTree>
    <p:extLst>
      <p:ext uri="{BB962C8B-B14F-4D97-AF65-F5344CB8AC3E}">
        <p14:creationId xmlns:p14="http://schemas.microsoft.com/office/powerpoint/2010/main" val="4190620940"/>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323850" y="188913"/>
            <a:ext cx="7704534" cy="836612"/>
          </a:xfrm>
        </p:spPr>
        <p:txBody>
          <a:bodyPr/>
          <a:lstStyle/>
          <a:p>
            <a:pPr eaLnBrk="1" hangingPunct="1"/>
            <a:r>
              <a:rPr lang="zh-CN" altLang="en-US" sz="4400" dirty="0">
                <a:ea typeface="微软雅黑" pitchFamily="34" charset="-122"/>
              </a:rPr>
              <a:t>空域变换增强</a:t>
            </a:r>
            <a:r>
              <a:rPr lang="en-US" altLang="zh-CN" sz="4400" dirty="0">
                <a:ea typeface="微软雅黑" pitchFamily="34" charset="-122"/>
              </a:rPr>
              <a:t>—</a:t>
            </a:r>
            <a:r>
              <a:rPr lang="zh-CN" altLang="en-US" sz="3500" dirty="0">
                <a:ea typeface="微软雅黑" pitchFamily="34" charset="-122"/>
              </a:rPr>
              <a:t>直方图处理</a:t>
            </a:r>
          </a:p>
        </p:txBody>
      </p:sp>
      <p:sp>
        <p:nvSpPr>
          <p:cNvPr id="2" name="矩形 1"/>
          <p:cNvSpPr/>
          <p:nvPr/>
        </p:nvSpPr>
        <p:spPr>
          <a:xfrm>
            <a:off x="323850" y="1196752"/>
            <a:ext cx="2800767" cy="523220"/>
          </a:xfrm>
          <a:prstGeom prst="rect">
            <a:avLst/>
          </a:prstGeom>
        </p:spPr>
        <p:txBody>
          <a:bodyPr wrap="none">
            <a:spAutoFit/>
          </a:bodyPr>
          <a:lstStyle/>
          <a:p>
            <a:pPr marL="457200" indent="-457200">
              <a:buFont typeface="Wingdings" panose="05000000000000000000" pitchFamily="2" charset="2"/>
              <a:buChar char="Ø"/>
            </a:pPr>
            <a:r>
              <a:rPr lang="zh-CN" altLang="en-US" sz="2800" b="1" dirty="0">
                <a:ea typeface="微软雅黑" pitchFamily="34" charset="-122"/>
              </a:rPr>
              <a:t>直方图均衡化</a:t>
            </a:r>
            <a:endParaRPr lang="zh-CN" altLang="en-US" sz="2800" b="1" dirty="0"/>
          </a:p>
        </p:txBody>
      </p:sp>
      <mc:AlternateContent xmlns:mc="http://schemas.openxmlformats.org/markup-compatibility/2006" xmlns:a14="http://schemas.microsoft.com/office/drawing/2010/main">
        <mc:Choice Requires="a14">
          <p:sp>
            <p:nvSpPr>
              <p:cNvPr id="18" name="矩形 17"/>
              <p:cNvSpPr/>
              <p:nvPr/>
            </p:nvSpPr>
            <p:spPr>
              <a:xfrm>
                <a:off x="323850" y="1988840"/>
                <a:ext cx="8820150" cy="3831818"/>
              </a:xfrm>
              <a:prstGeom prst="rect">
                <a:avLst/>
              </a:prstGeom>
            </p:spPr>
            <p:txBody>
              <a:bodyPr wrap="square">
                <a:spAutoFit/>
              </a:bodyPr>
              <a:lstStyle/>
              <a:p>
                <a:pPr>
                  <a:lnSpc>
                    <a:spcPct val="150000"/>
                  </a:lnSpc>
                </a:pPr>
                <a:r>
                  <a:rPr lang="zh-CN" altLang="en-US" sz="2700" b="1" dirty="0">
                    <a:ea typeface="微软雅黑" pitchFamily="34" charset="-122"/>
                  </a:rPr>
                  <a:t>原始图像的灰度值</a:t>
                </a:r>
                <a14:m>
                  <m:oMath xmlns:m="http://schemas.openxmlformats.org/officeDocument/2006/math">
                    <m:r>
                      <a:rPr lang="en-US" altLang="zh-CN" sz="2700" b="1" i="1" smtClean="0">
                        <a:latin typeface="Cambria Math" panose="02040503050406030204" pitchFamily="18" charset="0"/>
                        <a:ea typeface="微软雅黑" pitchFamily="34" charset="-122"/>
                      </a:rPr>
                      <m:t>𝒔</m:t>
                    </m:r>
                  </m:oMath>
                </a14:m>
                <a:r>
                  <a:rPr lang="zh-CN" altLang="en-US" sz="2700" b="1" dirty="0">
                    <a:ea typeface="微软雅黑" pitchFamily="34" charset="-122"/>
                  </a:rPr>
                  <a:t>在</a:t>
                </a:r>
                <a:r>
                  <a:rPr lang="en-US" altLang="zh-CN" sz="2700" b="1" dirty="0">
                    <a:ea typeface="微软雅黑" pitchFamily="34" charset="-122"/>
                  </a:rPr>
                  <a:t>0~1</a:t>
                </a:r>
                <a:r>
                  <a:rPr lang="zh-CN" altLang="en-US" sz="2700" b="1" dirty="0">
                    <a:ea typeface="微软雅黑" pitchFamily="34" charset="-122"/>
                  </a:rPr>
                  <a:t>之间，即</a:t>
                </a:r>
                <a14:m>
                  <m:oMath xmlns:m="http://schemas.openxmlformats.org/officeDocument/2006/math">
                    <m:r>
                      <a:rPr lang="en-US" altLang="zh-CN" sz="2700" b="1" i="1" smtClean="0">
                        <a:latin typeface="Cambria Math" panose="02040503050406030204" pitchFamily="18" charset="0"/>
                        <a:ea typeface="微软雅黑" pitchFamily="34" charset="-122"/>
                      </a:rPr>
                      <m:t>𝟎</m:t>
                    </m:r>
                    <m:r>
                      <a:rPr lang="en-US" altLang="zh-CN" sz="2700" b="1" i="1" smtClean="0">
                        <a:latin typeface="Cambria Math" panose="02040503050406030204" pitchFamily="18" charset="0"/>
                        <a:ea typeface="Cambria Math" panose="02040503050406030204" pitchFamily="18" charset="0"/>
                      </a:rPr>
                      <m:t>≤</m:t>
                    </m:r>
                    <m:r>
                      <a:rPr lang="en-US" altLang="zh-CN" sz="2700" b="1" i="1" smtClean="0">
                        <a:latin typeface="Cambria Math" panose="02040503050406030204" pitchFamily="18" charset="0"/>
                        <a:ea typeface="Cambria Math" panose="02040503050406030204" pitchFamily="18" charset="0"/>
                      </a:rPr>
                      <m:t>𝒔</m:t>
                    </m:r>
                    <m:r>
                      <a:rPr lang="en-US" altLang="zh-CN" sz="2700" b="1" i="1" smtClean="0">
                        <a:latin typeface="Cambria Math" panose="02040503050406030204" pitchFamily="18" charset="0"/>
                        <a:ea typeface="Cambria Math" panose="02040503050406030204" pitchFamily="18" charset="0"/>
                      </a:rPr>
                      <m:t>≤</m:t>
                    </m:r>
                    <m:r>
                      <a:rPr lang="en-US" altLang="zh-CN" sz="2700" b="1" i="1" smtClean="0">
                        <a:latin typeface="Cambria Math" panose="02040503050406030204" pitchFamily="18" charset="0"/>
                        <a:ea typeface="Cambria Math" panose="02040503050406030204" pitchFamily="18" charset="0"/>
                      </a:rPr>
                      <m:t>𝟏</m:t>
                    </m:r>
                  </m:oMath>
                </a14:m>
                <a:r>
                  <a:rPr lang="zh-CN" altLang="en-US" sz="2700" b="1" dirty="0">
                    <a:ea typeface="微软雅黑" pitchFamily="34" charset="-122"/>
                  </a:rPr>
                  <a:t>，</a:t>
                </a:r>
                <a14:m>
                  <m:oMath xmlns:m="http://schemas.openxmlformats.org/officeDocument/2006/math">
                    <m:sSub>
                      <m:sSubPr>
                        <m:ctrlPr>
                          <a:rPr lang="en-US" altLang="zh-CN" sz="2700" b="1" i="1" dirty="0" smtClean="0">
                            <a:latin typeface="Cambria Math" panose="02040503050406030204" pitchFamily="18" charset="0"/>
                            <a:ea typeface="微软雅黑" pitchFamily="34" charset="-122"/>
                          </a:rPr>
                        </m:ctrlPr>
                      </m:sSubPr>
                      <m:e>
                        <m:r>
                          <a:rPr lang="en-US" altLang="zh-CN" sz="2700" b="1" i="1" dirty="0">
                            <a:latin typeface="Cambria Math" panose="02040503050406030204" pitchFamily="18" charset="0"/>
                            <a:ea typeface="微软雅黑" pitchFamily="34" charset="-122"/>
                          </a:rPr>
                          <m:t>𝒑</m:t>
                        </m:r>
                      </m:e>
                      <m:sub>
                        <m:r>
                          <a:rPr lang="en-US" altLang="zh-CN" sz="2700" b="1" i="1" dirty="0" smtClean="0">
                            <a:latin typeface="Cambria Math" panose="02040503050406030204" pitchFamily="18" charset="0"/>
                            <a:ea typeface="微软雅黑" pitchFamily="34" charset="-122"/>
                          </a:rPr>
                          <m:t>𝒔</m:t>
                        </m:r>
                      </m:sub>
                    </m:sSub>
                    <m:d>
                      <m:dPr>
                        <m:ctrlPr>
                          <a:rPr lang="en-US" altLang="zh-CN" sz="2700" b="1" i="1" dirty="0" smtClean="0">
                            <a:latin typeface="Cambria Math" panose="02040503050406030204" pitchFamily="18" charset="0"/>
                            <a:ea typeface="微软雅黑" pitchFamily="34" charset="-122"/>
                          </a:rPr>
                        </m:ctrlPr>
                      </m:dPr>
                      <m:e>
                        <m:r>
                          <a:rPr lang="en-US" altLang="zh-CN" sz="2700" b="1" i="1" dirty="0" smtClean="0">
                            <a:latin typeface="Cambria Math" panose="02040503050406030204" pitchFamily="18" charset="0"/>
                            <a:ea typeface="微软雅黑" pitchFamily="34" charset="-122"/>
                          </a:rPr>
                          <m:t>𝒔</m:t>
                        </m:r>
                      </m:e>
                    </m:d>
                  </m:oMath>
                </a14:m>
                <a:r>
                  <a:rPr lang="zh-CN" altLang="en-US" sz="2700" b="1" dirty="0">
                    <a:ea typeface="微软雅黑" pitchFamily="34" charset="-122"/>
                  </a:rPr>
                  <a:t>为原始图像灰度分布的概率密度函数。直方图均衡化处理实际上就是寻找一个灰度变换函数</a:t>
                </a:r>
                <a14:m>
                  <m:oMath xmlns:m="http://schemas.openxmlformats.org/officeDocument/2006/math">
                    <m:r>
                      <a:rPr lang="en-US" altLang="zh-CN" sz="2700" b="1" i="1" smtClean="0">
                        <a:latin typeface="Cambria Math" panose="02040503050406030204" pitchFamily="18" charset="0"/>
                        <a:ea typeface="微软雅黑" pitchFamily="34" charset="-122"/>
                      </a:rPr>
                      <m:t>𝑻</m:t>
                    </m:r>
                  </m:oMath>
                </a14:m>
                <a:r>
                  <a:rPr lang="zh-CN" altLang="en-US" sz="2700" b="1" dirty="0">
                    <a:ea typeface="微软雅黑" pitchFamily="34" charset="-122"/>
                  </a:rPr>
                  <a:t>，使变换后的灰度值</a:t>
                </a:r>
                <a14:m>
                  <m:oMath xmlns:m="http://schemas.openxmlformats.org/officeDocument/2006/math">
                    <m:r>
                      <a:rPr lang="en-US" altLang="zh-CN" sz="2700" b="1" i="1" smtClean="0">
                        <a:latin typeface="Cambria Math" panose="02040503050406030204" pitchFamily="18" charset="0"/>
                        <a:ea typeface="微软雅黑" pitchFamily="34" charset="-122"/>
                      </a:rPr>
                      <m:t>𝒕</m:t>
                    </m:r>
                    <m:r>
                      <a:rPr lang="en-US" altLang="zh-CN" sz="2700" b="1" i="1" smtClean="0">
                        <a:latin typeface="Cambria Math" panose="02040503050406030204" pitchFamily="18" charset="0"/>
                        <a:ea typeface="微软雅黑" pitchFamily="34" charset="-122"/>
                      </a:rPr>
                      <m:t>=</m:t>
                    </m:r>
                    <m:r>
                      <a:rPr lang="en-US" altLang="zh-CN" sz="2700" b="1" i="1" smtClean="0">
                        <a:latin typeface="Cambria Math" panose="02040503050406030204" pitchFamily="18" charset="0"/>
                        <a:ea typeface="微软雅黑" pitchFamily="34" charset="-122"/>
                      </a:rPr>
                      <m:t>𝑻</m:t>
                    </m:r>
                    <m:d>
                      <m:dPr>
                        <m:ctrlPr>
                          <a:rPr lang="en-US" altLang="zh-CN" sz="2700" b="1" i="1" smtClean="0">
                            <a:latin typeface="Cambria Math" panose="02040503050406030204" pitchFamily="18" charset="0"/>
                            <a:ea typeface="微软雅黑" pitchFamily="34" charset="-122"/>
                          </a:rPr>
                        </m:ctrlPr>
                      </m:dPr>
                      <m:e>
                        <m:r>
                          <a:rPr lang="en-US" altLang="zh-CN" sz="2700" b="1" i="1" smtClean="0">
                            <a:latin typeface="Cambria Math" panose="02040503050406030204" pitchFamily="18" charset="0"/>
                            <a:ea typeface="微软雅黑" pitchFamily="34" charset="-122"/>
                          </a:rPr>
                          <m:t>𝒔</m:t>
                        </m:r>
                      </m:e>
                    </m:d>
                  </m:oMath>
                </a14:m>
                <a:r>
                  <a:rPr lang="zh-CN" altLang="en-US" sz="2700" b="1" dirty="0">
                    <a:ea typeface="微软雅黑" pitchFamily="34" charset="-122"/>
                  </a:rPr>
                  <a:t>，</a:t>
                </a:r>
                <a14:m>
                  <m:oMath xmlns:m="http://schemas.openxmlformats.org/officeDocument/2006/math">
                    <m:r>
                      <a:rPr lang="en-US" altLang="zh-CN" sz="2700" b="1" i="1" dirty="0" smtClean="0">
                        <a:latin typeface="Cambria Math" panose="02040503050406030204" pitchFamily="18" charset="0"/>
                        <a:ea typeface="微软雅黑" pitchFamily="34" charset="-122"/>
                      </a:rPr>
                      <m:t>𝒕</m:t>
                    </m:r>
                  </m:oMath>
                </a14:m>
                <a:r>
                  <a:rPr lang="zh-CN" altLang="en-US" sz="2700" b="1" dirty="0">
                    <a:ea typeface="微软雅黑" pitchFamily="34" charset="-122"/>
                  </a:rPr>
                  <a:t>也归一化为</a:t>
                </a:r>
                <a14:m>
                  <m:oMath xmlns:m="http://schemas.openxmlformats.org/officeDocument/2006/math">
                    <m:r>
                      <a:rPr lang="en-US" altLang="zh-CN" sz="2700" b="1" i="1">
                        <a:latin typeface="Cambria Math" panose="02040503050406030204" pitchFamily="18" charset="0"/>
                        <a:ea typeface="微软雅黑" pitchFamily="34" charset="-122"/>
                      </a:rPr>
                      <m:t>𝟎</m:t>
                    </m:r>
                    <m:r>
                      <a:rPr lang="en-US" altLang="zh-CN" sz="2700" b="1" i="1">
                        <a:latin typeface="Cambria Math" panose="02040503050406030204" pitchFamily="18" charset="0"/>
                        <a:ea typeface="Cambria Math" panose="02040503050406030204" pitchFamily="18" charset="0"/>
                      </a:rPr>
                      <m:t>≤</m:t>
                    </m:r>
                    <m:r>
                      <a:rPr lang="en-US" altLang="zh-CN" sz="2700" b="1" i="1" smtClean="0">
                        <a:latin typeface="Cambria Math" panose="02040503050406030204" pitchFamily="18" charset="0"/>
                        <a:ea typeface="Cambria Math" panose="02040503050406030204" pitchFamily="18" charset="0"/>
                      </a:rPr>
                      <m:t>𝒕</m:t>
                    </m:r>
                    <m:r>
                      <a:rPr lang="en-US" altLang="zh-CN" sz="2700" b="1" i="1">
                        <a:latin typeface="Cambria Math" panose="02040503050406030204" pitchFamily="18" charset="0"/>
                        <a:ea typeface="Cambria Math" panose="02040503050406030204" pitchFamily="18" charset="0"/>
                      </a:rPr>
                      <m:t>≤</m:t>
                    </m:r>
                    <m:r>
                      <a:rPr lang="en-US" altLang="zh-CN" sz="2700" b="1" i="1" smtClean="0">
                        <a:latin typeface="Cambria Math" panose="02040503050406030204" pitchFamily="18" charset="0"/>
                        <a:ea typeface="Cambria Math" panose="02040503050406030204" pitchFamily="18" charset="0"/>
                      </a:rPr>
                      <m:t>𝟏</m:t>
                    </m:r>
                    <m:r>
                      <a:rPr lang="en-US" altLang="zh-CN" sz="2700" b="1" i="1">
                        <a:latin typeface="Cambria Math" panose="02040503050406030204" pitchFamily="18" charset="0"/>
                        <a:ea typeface="Cambria Math" panose="02040503050406030204" pitchFamily="18" charset="0"/>
                      </a:rPr>
                      <m:t> </m:t>
                    </m:r>
                  </m:oMath>
                </a14:m>
                <a:r>
                  <a:rPr lang="en-US" altLang="zh-CN" sz="2700" b="1" dirty="0">
                    <a:ea typeface="微软雅黑" pitchFamily="34" charset="-122"/>
                  </a:rPr>
                  <a:t>,</a:t>
                </a:r>
                <a:r>
                  <a:rPr lang="zh-CN" altLang="en-US" sz="2700" b="1" dirty="0">
                    <a:ea typeface="微软雅黑" pitchFamily="34" charset="-122"/>
                  </a:rPr>
                  <a:t>即建立</a:t>
                </a:r>
                <a14:m>
                  <m:oMath xmlns:m="http://schemas.openxmlformats.org/officeDocument/2006/math">
                    <m:r>
                      <a:rPr lang="en-US" altLang="zh-CN" sz="2700" b="1" i="1" smtClean="0">
                        <a:latin typeface="Cambria Math" panose="02040503050406030204" pitchFamily="18" charset="0"/>
                        <a:ea typeface="微软雅黑" pitchFamily="34" charset="-122"/>
                      </a:rPr>
                      <m:t>𝒔</m:t>
                    </m:r>
                    <m:r>
                      <a:rPr lang="en-US" altLang="zh-CN" sz="2700" b="1" i="1">
                        <a:latin typeface="Cambria Math" panose="02040503050406030204" pitchFamily="18" charset="0"/>
                        <a:ea typeface="微软雅黑" pitchFamily="34" charset="-122"/>
                      </a:rPr>
                      <m:t> </m:t>
                    </m:r>
                  </m:oMath>
                </a14:m>
                <a:r>
                  <a:rPr lang="zh-CN" altLang="en-US" sz="2700" b="1" dirty="0">
                    <a:ea typeface="微软雅黑" pitchFamily="34" charset="-122"/>
                  </a:rPr>
                  <a:t>与</a:t>
                </a:r>
                <a:r>
                  <a:rPr lang="en-US" altLang="zh-CN" sz="2700" b="1" dirty="0">
                    <a:ea typeface="微软雅黑" pitchFamily="34" charset="-122"/>
                  </a:rPr>
                  <a:t>t</a:t>
                </a:r>
                <a14:m>
                  <m:oMath xmlns:m="http://schemas.openxmlformats.org/officeDocument/2006/math">
                    <m:r>
                      <a:rPr lang="en-US" altLang="zh-CN" sz="2700" b="1" i="1" dirty="0">
                        <a:latin typeface="Cambria Math" panose="02040503050406030204" pitchFamily="18" charset="0"/>
                        <a:ea typeface="微软雅黑" pitchFamily="34" charset="-122"/>
                      </a:rPr>
                      <m:t> </m:t>
                    </m:r>
                  </m:oMath>
                </a14:m>
                <a:r>
                  <a:rPr lang="zh-CN" altLang="en-US" sz="2700" b="1" dirty="0">
                    <a:ea typeface="微软雅黑" pitchFamily="34" charset="-122"/>
                  </a:rPr>
                  <a:t>之间的映射关系，要求处理后图像灰度分布的概率密度函数</a:t>
                </a:r>
                <a14:m>
                  <m:oMath xmlns:m="http://schemas.openxmlformats.org/officeDocument/2006/math">
                    <m:sSub>
                      <m:sSubPr>
                        <m:ctrlPr>
                          <a:rPr lang="en-US" altLang="zh-CN" sz="2700" b="1" i="1" dirty="0">
                            <a:latin typeface="Cambria Math" panose="02040503050406030204" pitchFamily="18" charset="0"/>
                            <a:ea typeface="微软雅黑" pitchFamily="34" charset="-122"/>
                          </a:rPr>
                        </m:ctrlPr>
                      </m:sSubPr>
                      <m:e>
                        <m:r>
                          <a:rPr lang="en-US" altLang="zh-CN" sz="2700" b="1" i="1" dirty="0">
                            <a:latin typeface="Cambria Math" panose="02040503050406030204" pitchFamily="18" charset="0"/>
                            <a:ea typeface="微软雅黑" pitchFamily="34" charset="-122"/>
                          </a:rPr>
                          <m:t>𝒑</m:t>
                        </m:r>
                      </m:e>
                      <m:sub>
                        <m:r>
                          <a:rPr lang="en-US" altLang="zh-CN" sz="2700" b="1" i="1" dirty="0" smtClean="0">
                            <a:latin typeface="Cambria Math" panose="02040503050406030204" pitchFamily="18" charset="0"/>
                            <a:ea typeface="微软雅黑" pitchFamily="34" charset="-122"/>
                          </a:rPr>
                          <m:t>𝒕</m:t>
                        </m:r>
                      </m:sub>
                    </m:sSub>
                    <m:d>
                      <m:dPr>
                        <m:ctrlPr>
                          <a:rPr lang="en-US" altLang="zh-CN" sz="2700" b="1" i="1" dirty="0">
                            <a:latin typeface="Cambria Math" panose="02040503050406030204" pitchFamily="18" charset="0"/>
                            <a:ea typeface="微软雅黑" pitchFamily="34" charset="-122"/>
                          </a:rPr>
                        </m:ctrlPr>
                      </m:dPr>
                      <m:e>
                        <m:r>
                          <a:rPr lang="en-US" altLang="zh-CN" sz="2700" b="1" i="1" dirty="0" smtClean="0">
                            <a:latin typeface="Cambria Math" panose="02040503050406030204" pitchFamily="18" charset="0"/>
                            <a:ea typeface="微软雅黑" pitchFamily="34" charset="-122"/>
                          </a:rPr>
                          <m:t>𝒕</m:t>
                        </m:r>
                      </m:e>
                    </m:d>
                    <m:r>
                      <a:rPr lang="en-US" altLang="zh-CN" sz="2700" b="1" i="1" dirty="0" smtClean="0">
                        <a:latin typeface="Cambria Math" panose="02040503050406030204" pitchFamily="18" charset="0"/>
                        <a:ea typeface="微软雅黑" pitchFamily="34" charset="-122"/>
                      </a:rPr>
                      <m:t>=</m:t>
                    </m:r>
                    <m:r>
                      <a:rPr lang="en-US" altLang="zh-CN" sz="2700" b="1" i="1" dirty="0" smtClean="0">
                        <a:latin typeface="Cambria Math" panose="02040503050406030204" pitchFamily="18" charset="0"/>
                        <a:ea typeface="微软雅黑" pitchFamily="34" charset="-122"/>
                      </a:rPr>
                      <m:t>𝟏</m:t>
                    </m:r>
                  </m:oMath>
                </a14:m>
                <a:r>
                  <a:rPr lang="en-US" altLang="zh-CN" sz="2700" b="1" dirty="0">
                    <a:ea typeface="微软雅黑" pitchFamily="34" charset="-122"/>
                  </a:rPr>
                  <a:t>,</a:t>
                </a:r>
                <a:r>
                  <a:rPr lang="zh-CN" altLang="en-US" sz="2700" b="1" dirty="0">
                    <a:ea typeface="微软雅黑" pitchFamily="34" charset="-122"/>
                  </a:rPr>
                  <a:t>即期望所有灰度级出现的</a:t>
                </a:r>
                <a:r>
                  <a:rPr lang="zh-CN" altLang="en-US" sz="2700" b="1" dirty="0">
                    <a:solidFill>
                      <a:srgbClr val="FF0000"/>
                    </a:solidFill>
                    <a:ea typeface="微软雅黑" pitchFamily="34" charset="-122"/>
                  </a:rPr>
                  <a:t>概率相同</a:t>
                </a:r>
                <a:r>
                  <a:rPr lang="zh-CN" altLang="en-US" sz="2700" b="1" dirty="0">
                    <a:ea typeface="微软雅黑" pitchFamily="34" charset="-122"/>
                  </a:rPr>
                  <a:t>：</a:t>
                </a:r>
                <a:endParaRPr lang="zh-CN" altLang="en-US" sz="2700" b="1" dirty="0"/>
              </a:p>
            </p:txBody>
          </p:sp>
        </mc:Choice>
        <mc:Fallback xmlns="">
          <p:sp>
            <p:nvSpPr>
              <p:cNvPr id="18" name="矩形 17"/>
              <p:cNvSpPr>
                <a:spLocks noRot="1" noChangeAspect="1" noMove="1" noResize="1" noEditPoints="1" noAdjustHandles="1" noChangeArrowheads="1" noChangeShapeType="1" noTextEdit="1"/>
              </p:cNvSpPr>
              <p:nvPr/>
            </p:nvSpPr>
            <p:spPr>
              <a:xfrm>
                <a:off x="323850" y="1988840"/>
                <a:ext cx="8820150" cy="3831818"/>
              </a:xfrm>
              <a:prstGeom prst="rect">
                <a:avLst/>
              </a:prstGeom>
              <a:blipFill rotWithShape="0">
                <a:blip r:embed="rId2"/>
                <a:stretch>
                  <a:fillRect l="-1313" r="-207" b="-143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833257575"/>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323850" y="188913"/>
            <a:ext cx="7704534" cy="836612"/>
          </a:xfrm>
        </p:spPr>
        <p:txBody>
          <a:bodyPr/>
          <a:lstStyle/>
          <a:p>
            <a:pPr eaLnBrk="1" hangingPunct="1"/>
            <a:r>
              <a:rPr lang="zh-CN" altLang="en-US" sz="4400" dirty="0">
                <a:ea typeface="微软雅黑" pitchFamily="34" charset="-122"/>
              </a:rPr>
              <a:t>空域变换增强</a:t>
            </a:r>
            <a:r>
              <a:rPr lang="en-US" altLang="zh-CN" sz="4400" dirty="0">
                <a:ea typeface="微软雅黑" pitchFamily="34" charset="-122"/>
              </a:rPr>
              <a:t>—</a:t>
            </a:r>
            <a:r>
              <a:rPr lang="zh-CN" altLang="en-US" sz="3500" dirty="0">
                <a:ea typeface="微软雅黑" pitchFamily="34" charset="-122"/>
              </a:rPr>
              <a:t>直方图处理</a:t>
            </a:r>
          </a:p>
        </p:txBody>
      </p:sp>
      <p:sp>
        <p:nvSpPr>
          <p:cNvPr id="2" name="矩形 1"/>
          <p:cNvSpPr/>
          <p:nvPr/>
        </p:nvSpPr>
        <p:spPr>
          <a:xfrm>
            <a:off x="323850" y="1196752"/>
            <a:ext cx="2800767" cy="523220"/>
          </a:xfrm>
          <a:prstGeom prst="rect">
            <a:avLst/>
          </a:prstGeom>
        </p:spPr>
        <p:txBody>
          <a:bodyPr wrap="none">
            <a:spAutoFit/>
          </a:bodyPr>
          <a:lstStyle/>
          <a:p>
            <a:pPr marL="457200" indent="-457200">
              <a:buFont typeface="Wingdings" panose="05000000000000000000" pitchFamily="2" charset="2"/>
              <a:buChar char="Ø"/>
            </a:pPr>
            <a:r>
              <a:rPr lang="zh-CN" altLang="en-US" sz="2800" b="1" dirty="0">
                <a:ea typeface="微软雅黑" pitchFamily="34" charset="-122"/>
              </a:rPr>
              <a:t>直方图均衡化</a:t>
            </a:r>
            <a:endParaRPr lang="zh-CN" altLang="en-US" sz="2800" b="1" dirty="0"/>
          </a:p>
        </p:txBody>
      </p:sp>
      <p:sp>
        <p:nvSpPr>
          <p:cNvPr id="7" name="AutoShape 8"/>
          <p:cNvSpPr>
            <a:spLocks noChangeArrowheads="1"/>
          </p:cNvSpPr>
          <p:nvPr/>
        </p:nvSpPr>
        <p:spPr bwMode="auto">
          <a:xfrm rot="5400000">
            <a:off x="4743500" y="2757525"/>
            <a:ext cx="762000" cy="838200"/>
          </a:xfrm>
          <a:custGeom>
            <a:avLst/>
            <a:gdLst>
              <a:gd name="T0" fmla="*/ 18824646 w 21600"/>
              <a:gd name="T1" fmla="*/ 0 h 21600"/>
              <a:gd name="T2" fmla="*/ 18824646 w 21600"/>
              <a:gd name="T3" fmla="*/ 18308384 h 21600"/>
              <a:gd name="T4" fmla="*/ 4028511 w 21600"/>
              <a:gd name="T5" fmla="*/ 32526817 h 21600"/>
              <a:gd name="T6" fmla="*/ 26881667 w 21600"/>
              <a:gd name="T7" fmla="*/ 9154192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FFFFFF">
              <a:alpha val="50195"/>
            </a:srgbClr>
          </a:solidFill>
          <a:ln w="19050">
            <a:solidFill>
              <a:srgbClr val="CC0000"/>
            </a:solidFill>
            <a:miter lim="800000"/>
            <a:headEnd type="none" w="sm" len="sm"/>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 name="Rectangle 9"/>
          <p:cNvSpPr>
            <a:spLocks noChangeArrowheads="1"/>
          </p:cNvSpPr>
          <p:nvPr/>
        </p:nvSpPr>
        <p:spPr bwMode="auto">
          <a:xfrm>
            <a:off x="5619800" y="2471775"/>
            <a:ext cx="2336576" cy="704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p>
            <a:pPr eaLnBrk="1" hangingPunct="1">
              <a:defRPr/>
            </a:pPr>
            <a:r>
              <a:rPr lang="zh-CN" altLang="en-US" sz="2700" b="1" dirty="0">
                <a:solidFill>
                  <a:srgbClr val="FF0000"/>
                </a:solidFill>
                <a:ea typeface="微软雅黑" pitchFamily="34" charset="-122"/>
              </a:rPr>
              <a:t>直方图均衡化</a:t>
            </a:r>
          </a:p>
        </p:txBody>
      </p:sp>
      <p:sp>
        <p:nvSpPr>
          <p:cNvPr id="9" name="Rectangle 12"/>
          <p:cNvSpPr>
            <a:spLocks noChangeArrowheads="1"/>
          </p:cNvSpPr>
          <p:nvPr/>
        </p:nvSpPr>
        <p:spPr bwMode="auto">
          <a:xfrm>
            <a:off x="971600" y="4148175"/>
            <a:ext cx="3657600" cy="704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p>
            <a:pPr eaLnBrk="1" hangingPunct="1">
              <a:defRPr/>
            </a:pPr>
            <a:r>
              <a:rPr lang="en-US" altLang="zh-CN" sz="2200" dirty="0">
                <a:solidFill>
                  <a:schemeClr val="accent1"/>
                </a:solidFill>
                <a:effectLst>
                  <a:outerShdw blurRad="38100" dist="38100" dir="2700000" algn="tl">
                    <a:srgbClr val="000000"/>
                  </a:outerShdw>
                </a:effectLst>
                <a:latin typeface="Times New Roman" pitchFamily="18" charset="0"/>
                <a:ea typeface="隶书" pitchFamily="49" charset="-122"/>
              </a:rPr>
              <a:t>    </a:t>
            </a:r>
            <a:r>
              <a:rPr lang="zh-CN" altLang="en-US" sz="2200" b="1" dirty="0">
                <a:ea typeface="微软雅黑" pitchFamily="34" charset="-122"/>
              </a:rPr>
              <a:t>非均匀分布的灰度直方图</a:t>
            </a:r>
          </a:p>
        </p:txBody>
      </p:sp>
      <p:graphicFrame>
        <p:nvGraphicFramePr>
          <p:cNvPr id="11" name="对象 10"/>
          <p:cNvGraphicFramePr>
            <a:graphicFrameLocks noChangeAspect="1"/>
          </p:cNvGraphicFramePr>
          <p:nvPr>
            <p:extLst>
              <p:ext uri="{D42A27DB-BD31-4B8C-83A1-F6EECF244321}">
                <p14:modId xmlns:p14="http://schemas.microsoft.com/office/powerpoint/2010/main" val="446183791"/>
              </p:ext>
            </p:extLst>
          </p:nvPr>
        </p:nvGraphicFramePr>
        <p:xfrm>
          <a:off x="1259632" y="1891199"/>
          <a:ext cx="3240360" cy="2430270"/>
        </p:xfrm>
        <a:graphic>
          <a:graphicData uri="http://schemas.openxmlformats.org/presentationml/2006/ole">
            <mc:AlternateContent xmlns:mc="http://schemas.openxmlformats.org/markup-compatibility/2006">
              <mc:Choice xmlns:v="urn:schemas-microsoft-com:vml" Requires="v">
                <p:oleObj name="Image" r:id="rId2" imgW="4368240" imgH="3276000" progId="Photoshop.Image.12">
                  <p:embed/>
                </p:oleObj>
              </mc:Choice>
              <mc:Fallback>
                <p:oleObj name="Image" r:id="rId2" imgW="4368240" imgH="3276000" progId="Photoshop.Image.12">
                  <p:embed/>
                  <p:pic>
                    <p:nvPicPr>
                      <p:cNvPr id="0" name=""/>
                      <p:cNvPicPr/>
                      <p:nvPr/>
                    </p:nvPicPr>
                    <p:blipFill>
                      <a:blip r:embed="rId3"/>
                      <a:stretch>
                        <a:fillRect/>
                      </a:stretch>
                    </p:blipFill>
                    <p:spPr>
                      <a:xfrm>
                        <a:off x="1259632" y="1891199"/>
                        <a:ext cx="3240360" cy="2430270"/>
                      </a:xfrm>
                      <a:prstGeom prst="rect">
                        <a:avLst/>
                      </a:prstGeom>
                    </p:spPr>
                  </p:pic>
                </p:oleObj>
              </mc:Fallback>
            </mc:AlternateContent>
          </a:graphicData>
        </a:graphic>
      </p:graphicFrame>
      <p:sp>
        <p:nvSpPr>
          <p:cNvPr id="10" name="Rectangle 13"/>
          <p:cNvSpPr>
            <a:spLocks noChangeArrowheads="1"/>
          </p:cNvSpPr>
          <p:nvPr/>
        </p:nvSpPr>
        <p:spPr bwMode="auto">
          <a:xfrm>
            <a:off x="5076056" y="6093296"/>
            <a:ext cx="3657600" cy="704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p>
            <a:pPr eaLnBrk="1" hangingPunct="1">
              <a:defRPr/>
            </a:pPr>
            <a:r>
              <a:rPr lang="en-US" altLang="zh-CN" sz="2000" dirty="0">
                <a:solidFill>
                  <a:schemeClr val="accent1"/>
                </a:solidFill>
                <a:effectLst>
                  <a:outerShdw blurRad="38100" dist="38100" dir="2700000" algn="tl">
                    <a:srgbClr val="000000"/>
                  </a:outerShdw>
                </a:effectLst>
                <a:latin typeface="Times New Roman" pitchFamily="18" charset="0"/>
                <a:ea typeface="隶书" pitchFamily="49" charset="-122"/>
              </a:rPr>
              <a:t>    </a:t>
            </a:r>
            <a:r>
              <a:rPr lang="en-US" altLang="zh-CN" sz="2200" dirty="0">
                <a:effectLst>
                  <a:outerShdw blurRad="38100" dist="38100" dir="2700000" algn="tl">
                    <a:srgbClr val="000000"/>
                  </a:outerShdw>
                </a:effectLst>
                <a:latin typeface="Times New Roman" pitchFamily="18" charset="0"/>
                <a:ea typeface="隶书" pitchFamily="49" charset="-122"/>
              </a:rPr>
              <a:t> </a:t>
            </a:r>
            <a:r>
              <a:rPr lang="zh-CN" altLang="en-US" sz="2200" b="1" dirty="0">
                <a:ea typeface="微软雅黑" pitchFamily="34" charset="-122"/>
              </a:rPr>
              <a:t>均匀分布的灰度直方图</a:t>
            </a:r>
          </a:p>
        </p:txBody>
      </p:sp>
      <mc:AlternateContent xmlns:mc="http://schemas.openxmlformats.org/markup-compatibility/2006" xmlns:a14="http://schemas.microsoft.com/office/drawing/2010/main">
        <mc:Choice Requires="a14">
          <p:sp>
            <p:nvSpPr>
              <p:cNvPr id="12" name="矩形 11"/>
              <p:cNvSpPr/>
              <p:nvPr/>
            </p:nvSpPr>
            <p:spPr>
              <a:xfrm>
                <a:off x="971493" y="2795625"/>
                <a:ext cx="79297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b="1" i="1" dirty="0">
                              <a:latin typeface="Cambria Math" panose="02040503050406030204" pitchFamily="18" charset="0"/>
                              <a:ea typeface="微软雅黑" pitchFamily="34" charset="-122"/>
                            </a:rPr>
                          </m:ctrlPr>
                        </m:sSubPr>
                        <m:e>
                          <m:r>
                            <a:rPr lang="en-US" altLang="zh-CN" b="1" i="1" dirty="0">
                              <a:latin typeface="Cambria Math" panose="02040503050406030204" pitchFamily="18" charset="0"/>
                              <a:ea typeface="微软雅黑" pitchFamily="34" charset="-122"/>
                            </a:rPr>
                            <m:t>𝒑</m:t>
                          </m:r>
                        </m:e>
                        <m:sub>
                          <m:r>
                            <a:rPr lang="en-US" altLang="zh-CN" b="1" i="1" dirty="0">
                              <a:latin typeface="Cambria Math" panose="02040503050406030204" pitchFamily="18" charset="0"/>
                              <a:ea typeface="微软雅黑" pitchFamily="34" charset="-122"/>
                            </a:rPr>
                            <m:t>𝒔</m:t>
                          </m:r>
                        </m:sub>
                      </m:sSub>
                      <m:d>
                        <m:dPr>
                          <m:ctrlPr>
                            <a:rPr lang="en-US" altLang="zh-CN" b="1" i="1" dirty="0">
                              <a:latin typeface="Cambria Math" panose="02040503050406030204" pitchFamily="18" charset="0"/>
                              <a:ea typeface="微软雅黑" pitchFamily="34" charset="-122"/>
                            </a:rPr>
                          </m:ctrlPr>
                        </m:dPr>
                        <m:e>
                          <m:r>
                            <a:rPr lang="en-US" altLang="zh-CN" b="1" i="1" dirty="0">
                              <a:latin typeface="Cambria Math" panose="02040503050406030204" pitchFamily="18" charset="0"/>
                              <a:ea typeface="微软雅黑" pitchFamily="34" charset="-122"/>
                            </a:rPr>
                            <m:t>𝒔</m:t>
                          </m:r>
                        </m:e>
                      </m:d>
                    </m:oMath>
                  </m:oMathPara>
                </a14:m>
                <a:endParaRPr lang="zh-CN" altLang="en-US" dirty="0"/>
              </a:p>
            </p:txBody>
          </p:sp>
        </mc:Choice>
        <mc:Fallback xmlns="">
          <p:sp>
            <p:nvSpPr>
              <p:cNvPr id="12" name="矩形 11"/>
              <p:cNvSpPr>
                <a:spLocks noRot="1" noChangeAspect="1" noMove="1" noResize="1" noEditPoints="1" noAdjustHandles="1" noChangeArrowheads="1" noChangeShapeType="1" noTextEdit="1"/>
              </p:cNvSpPr>
              <p:nvPr/>
            </p:nvSpPr>
            <p:spPr>
              <a:xfrm>
                <a:off x="971493" y="2795625"/>
                <a:ext cx="792974" cy="369332"/>
              </a:xfrm>
              <a:prstGeom prst="rect">
                <a:avLst/>
              </a:prstGeom>
              <a:blipFill rotWithShape="0">
                <a:blip r:embed="rId5"/>
                <a:stretch>
                  <a:fillRect b="-8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矩形 12"/>
              <p:cNvSpPr/>
              <p:nvPr/>
            </p:nvSpPr>
            <p:spPr>
              <a:xfrm>
                <a:off x="2760415" y="3997623"/>
                <a:ext cx="36420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1" i="1">
                          <a:latin typeface="Cambria Math" panose="02040503050406030204" pitchFamily="18" charset="0"/>
                          <a:ea typeface="微软雅黑" pitchFamily="34" charset="-122"/>
                        </a:rPr>
                        <m:t>𝒔</m:t>
                      </m:r>
                    </m:oMath>
                  </m:oMathPara>
                </a14:m>
                <a:endParaRPr lang="zh-CN" altLang="en-US" dirty="0"/>
              </a:p>
            </p:txBody>
          </p:sp>
        </mc:Choice>
        <mc:Fallback xmlns="">
          <p:sp>
            <p:nvSpPr>
              <p:cNvPr id="13" name="矩形 12"/>
              <p:cNvSpPr>
                <a:spLocks noRot="1" noChangeAspect="1" noMove="1" noResize="1" noEditPoints="1" noAdjustHandles="1" noChangeArrowheads="1" noChangeShapeType="1" noTextEdit="1"/>
              </p:cNvSpPr>
              <p:nvPr/>
            </p:nvSpPr>
            <p:spPr>
              <a:xfrm>
                <a:off x="2760415" y="3997623"/>
                <a:ext cx="364202" cy="369332"/>
              </a:xfrm>
              <a:prstGeom prst="rect">
                <a:avLst/>
              </a:prstGeom>
              <a:blipFill rotWithShape="0">
                <a:blip r:embed="rId6"/>
                <a:stretch>
                  <a:fillRect/>
                </a:stretch>
              </a:blipFill>
            </p:spPr>
            <p:txBody>
              <a:bodyPr/>
              <a:lstStyle/>
              <a:p>
                <a:r>
                  <a:rPr lang="zh-CN" altLang="en-US">
                    <a:noFill/>
                  </a:rPr>
                  <a:t> </a:t>
                </a:r>
              </a:p>
            </p:txBody>
          </p:sp>
        </mc:Fallback>
      </mc:AlternateContent>
      <p:graphicFrame>
        <p:nvGraphicFramePr>
          <p:cNvPr id="14" name="对象 13"/>
          <p:cNvGraphicFramePr>
            <a:graphicFrameLocks noChangeAspect="1"/>
          </p:cNvGraphicFramePr>
          <p:nvPr>
            <p:extLst>
              <p:ext uri="{D42A27DB-BD31-4B8C-83A1-F6EECF244321}">
                <p14:modId xmlns:p14="http://schemas.microsoft.com/office/powerpoint/2010/main" val="932835490"/>
              </p:ext>
            </p:extLst>
          </p:nvPr>
        </p:nvGraphicFramePr>
        <p:xfrm>
          <a:off x="5255840" y="3789040"/>
          <a:ext cx="3276600" cy="2457450"/>
        </p:xfrm>
        <a:graphic>
          <a:graphicData uri="http://schemas.openxmlformats.org/presentationml/2006/ole">
            <mc:AlternateContent xmlns:mc="http://schemas.openxmlformats.org/markup-compatibility/2006">
              <mc:Choice xmlns:v="urn:schemas-microsoft-com:vml" Requires="v">
                <p:oleObj name="Image" r:id="rId7" imgW="4368240" imgH="3276000" progId="Photoshop.Image.12">
                  <p:embed/>
                </p:oleObj>
              </mc:Choice>
              <mc:Fallback>
                <p:oleObj name="Image" r:id="rId7" imgW="4368240" imgH="3276000" progId="Photoshop.Image.12">
                  <p:embed/>
                  <p:pic>
                    <p:nvPicPr>
                      <p:cNvPr id="0" name=""/>
                      <p:cNvPicPr/>
                      <p:nvPr/>
                    </p:nvPicPr>
                    <p:blipFill>
                      <a:blip r:embed="rId8"/>
                      <a:stretch>
                        <a:fillRect/>
                      </a:stretch>
                    </p:blipFill>
                    <p:spPr>
                      <a:xfrm>
                        <a:off x="5255840" y="3789040"/>
                        <a:ext cx="3276600" cy="2457450"/>
                      </a:xfrm>
                      <a:prstGeom prst="rect">
                        <a:avLst/>
                      </a:prstGeom>
                    </p:spPr>
                  </p:pic>
                </p:oleObj>
              </mc:Fallback>
            </mc:AlternateContent>
          </a:graphicData>
        </a:graphic>
      </p:graphicFrame>
      <mc:AlternateContent xmlns:mc="http://schemas.openxmlformats.org/markup-compatibility/2006" xmlns:a14="http://schemas.microsoft.com/office/drawing/2010/main">
        <mc:Choice Requires="a14">
          <p:sp>
            <p:nvSpPr>
              <p:cNvPr id="17" name="矩形 16"/>
              <p:cNvSpPr/>
              <p:nvPr/>
            </p:nvSpPr>
            <p:spPr>
              <a:xfrm>
                <a:off x="4988561" y="4762059"/>
                <a:ext cx="75931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b="1" i="1" dirty="0" smtClean="0">
                              <a:latin typeface="Cambria Math" panose="02040503050406030204" pitchFamily="18" charset="0"/>
                              <a:ea typeface="微软雅黑" pitchFamily="34" charset="-122"/>
                            </a:rPr>
                          </m:ctrlPr>
                        </m:sSubPr>
                        <m:e>
                          <m:r>
                            <a:rPr lang="en-US" altLang="zh-CN" b="1" i="1" dirty="0">
                              <a:latin typeface="Cambria Math" panose="02040503050406030204" pitchFamily="18" charset="0"/>
                              <a:ea typeface="微软雅黑" pitchFamily="34" charset="-122"/>
                            </a:rPr>
                            <m:t>𝒑</m:t>
                          </m:r>
                        </m:e>
                        <m:sub>
                          <m:r>
                            <a:rPr lang="en-US" altLang="zh-CN" b="1" i="1" dirty="0" smtClean="0">
                              <a:latin typeface="Cambria Math" panose="02040503050406030204" pitchFamily="18" charset="0"/>
                              <a:ea typeface="微软雅黑" pitchFamily="34" charset="-122"/>
                            </a:rPr>
                            <m:t>𝒕</m:t>
                          </m:r>
                        </m:sub>
                      </m:sSub>
                      <m:d>
                        <m:dPr>
                          <m:ctrlPr>
                            <a:rPr lang="en-US" altLang="zh-CN" b="1" i="1" dirty="0">
                              <a:latin typeface="Cambria Math" panose="02040503050406030204" pitchFamily="18" charset="0"/>
                              <a:ea typeface="微软雅黑" pitchFamily="34" charset="-122"/>
                            </a:rPr>
                          </m:ctrlPr>
                        </m:dPr>
                        <m:e>
                          <m:r>
                            <a:rPr lang="en-US" altLang="zh-CN" b="1" i="1" dirty="0" smtClean="0">
                              <a:latin typeface="Cambria Math" panose="02040503050406030204" pitchFamily="18" charset="0"/>
                              <a:ea typeface="微软雅黑" pitchFamily="34" charset="-122"/>
                            </a:rPr>
                            <m:t>𝒕</m:t>
                          </m:r>
                        </m:e>
                      </m:d>
                    </m:oMath>
                  </m:oMathPara>
                </a14:m>
                <a:endParaRPr lang="zh-CN" altLang="en-US" dirty="0"/>
              </a:p>
            </p:txBody>
          </p:sp>
        </mc:Choice>
        <mc:Fallback xmlns="">
          <p:sp>
            <p:nvSpPr>
              <p:cNvPr id="17" name="矩形 16"/>
              <p:cNvSpPr>
                <a:spLocks noRot="1" noChangeAspect="1" noMove="1" noResize="1" noEditPoints="1" noAdjustHandles="1" noChangeArrowheads="1" noChangeShapeType="1" noTextEdit="1"/>
              </p:cNvSpPr>
              <p:nvPr/>
            </p:nvSpPr>
            <p:spPr>
              <a:xfrm>
                <a:off x="4988561" y="4762059"/>
                <a:ext cx="759310" cy="369332"/>
              </a:xfrm>
              <a:prstGeom prst="rect">
                <a:avLst/>
              </a:prstGeom>
              <a:blipFill rotWithShape="0">
                <a:blip r:embed="rId9"/>
                <a:stretch>
                  <a:fillRect b="-819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矩形 18"/>
              <p:cNvSpPr/>
              <p:nvPr/>
            </p:nvSpPr>
            <p:spPr>
              <a:xfrm>
                <a:off x="6788088" y="5908630"/>
                <a:ext cx="34496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1" i="1" smtClean="0">
                          <a:latin typeface="Cambria Math" panose="02040503050406030204" pitchFamily="18" charset="0"/>
                          <a:ea typeface="微软雅黑" pitchFamily="34" charset="-122"/>
                        </a:rPr>
                        <m:t>𝒕</m:t>
                      </m:r>
                    </m:oMath>
                  </m:oMathPara>
                </a14:m>
                <a:endParaRPr lang="zh-CN" altLang="en-US" dirty="0"/>
              </a:p>
            </p:txBody>
          </p:sp>
        </mc:Choice>
        <mc:Fallback xmlns="">
          <p:sp>
            <p:nvSpPr>
              <p:cNvPr id="19" name="矩形 18"/>
              <p:cNvSpPr>
                <a:spLocks noRot="1" noChangeAspect="1" noMove="1" noResize="1" noEditPoints="1" noAdjustHandles="1" noChangeArrowheads="1" noChangeShapeType="1" noTextEdit="1"/>
              </p:cNvSpPr>
              <p:nvPr/>
            </p:nvSpPr>
            <p:spPr>
              <a:xfrm>
                <a:off x="6788088" y="5908630"/>
                <a:ext cx="344966" cy="369332"/>
              </a:xfrm>
              <a:prstGeom prst="rect">
                <a:avLst/>
              </a:prstGeom>
              <a:blipFill rotWithShape="0">
                <a:blip r:embed="rId10"/>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698063809"/>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323850" y="188913"/>
            <a:ext cx="7704534" cy="836612"/>
          </a:xfrm>
        </p:spPr>
        <p:txBody>
          <a:bodyPr/>
          <a:lstStyle/>
          <a:p>
            <a:pPr eaLnBrk="1" hangingPunct="1"/>
            <a:r>
              <a:rPr lang="zh-CN" altLang="en-US" sz="4400" dirty="0">
                <a:ea typeface="微软雅黑" pitchFamily="34" charset="-122"/>
              </a:rPr>
              <a:t>空域变换增强</a:t>
            </a:r>
            <a:r>
              <a:rPr lang="en-US" altLang="zh-CN" sz="4400" dirty="0">
                <a:ea typeface="微软雅黑" pitchFamily="34" charset="-122"/>
              </a:rPr>
              <a:t>—</a:t>
            </a:r>
            <a:r>
              <a:rPr lang="zh-CN" altLang="en-US" sz="3500" dirty="0">
                <a:ea typeface="微软雅黑" pitchFamily="34" charset="-122"/>
              </a:rPr>
              <a:t>直方图处理</a:t>
            </a:r>
          </a:p>
        </p:txBody>
      </p:sp>
      <p:sp>
        <p:nvSpPr>
          <p:cNvPr id="2" name="矩形 1"/>
          <p:cNvSpPr/>
          <p:nvPr/>
        </p:nvSpPr>
        <p:spPr>
          <a:xfrm>
            <a:off x="323850" y="1196752"/>
            <a:ext cx="2800767" cy="523220"/>
          </a:xfrm>
          <a:prstGeom prst="rect">
            <a:avLst/>
          </a:prstGeom>
        </p:spPr>
        <p:txBody>
          <a:bodyPr wrap="none">
            <a:spAutoFit/>
          </a:bodyPr>
          <a:lstStyle/>
          <a:p>
            <a:pPr marL="457200" indent="-457200">
              <a:buFont typeface="Wingdings" panose="05000000000000000000" pitchFamily="2" charset="2"/>
              <a:buChar char="Ø"/>
            </a:pPr>
            <a:r>
              <a:rPr lang="zh-CN" altLang="en-US" sz="2800" b="1" dirty="0">
                <a:ea typeface="微软雅黑" pitchFamily="34" charset="-122"/>
              </a:rPr>
              <a:t>直方图均衡化</a:t>
            </a:r>
            <a:endParaRPr lang="zh-CN" altLang="en-US" sz="2800" b="1" dirty="0"/>
          </a:p>
        </p:txBody>
      </p:sp>
      <mc:AlternateContent xmlns:mc="http://schemas.openxmlformats.org/markup-compatibility/2006" xmlns:a14="http://schemas.microsoft.com/office/drawing/2010/main">
        <mc:Choice Requires="a14">
          <p:sp>
            <p:nvSpPr>
              <p:cNvPr id="11" name="矩形 10"/>
              <p:cNvSpPr/>
              <p:nvPr/>
            </p:nvSpPr>
            <p:spPr>
              <a:xfrm>
                <a:off x="323850" y="1988840"/>
                <a:ext cx="8820150" cy="3670236"/>
              </a:xfrm>
              <a:prstGeom prst="rect">
                <a:avLst/>
              </a:prstGeom>
            </p:spPr>
            <p:txBody>
              <a:bodyPr wrap="square">
                <a:spAutoFit/>
              </a:bodyPr>
              <a:lstStyle/>
              <a:p>
                <a:pPr>
                  <a:lnSpc>
                    <a:spcPct val="150000"/>
                  </a:lnSpc>
                </a:pPr>
                <a:r>
                  <a:rPr lang="zh-CN" altLang="en-US" sz="2700" b="1" dirty="0">
                    <a:ea typeface="微软雅黑" pitchFamily="34" charset="-122"/>
                  </a:rPr>
                  <a:t>要找到一种变换</a:t>
                </a:r>
                <a14:m>
                  <m:oMath xmlns:m="http://schemas.openxmlformats.org/officeDocument/2006/math">
                    <m:r>
                      <a:rPr lang="en-US" altLang="zh-CN" sz="2700" b="1" i="1" smtClean="0">
                        <a:solidFill>
                          <a:srgbClr val="FF0000"/>
                        </a:solidFill>
                        <a:latin typeface="Cambria Math" panose="02040503050406030204" pitchFamily="18" charset="0"/>
                        <a:ea typeface="微软雅黑" pitchFamily="34" charset="-122"/>
                      </a:rPr>
                      <m:t>𝒕</m:t>
                    </m:r>
                    <m:r>
                      <a:rPr lang="en-US" altLang="zh-CN" sz="2700" b="1" i="1" smtClean="0">
                        <a:solidFill>
                          <a:srgbClr val="FF0000"/>
                        </a:solidFill>
                        <a:latin typeface="Cambria Math" panose="02040503050406030204" pitchFamily="18" charset="0"/>
                        <a:ea typeface="微软雅黑" pitchFamily="34" charset="-122"/>
                      </a:rPr>
                      <m:t>=</m:t>
                    </m:r>
                    <m:r>
                      <a:rPr lang="en-US" altLang="zh-CN" sz="2700" b="1" i="1" smtClean="0">
                        <a:solidFill>
                          <a:srgbClr val="FF0000"/>
                        </a:solidFill>
                        <a:latin typeface="Cambria Math" panose="02040503050406030204" pitchFamily="18" charset="0"/>
                        <a:ea typeface="微软雅黑" pitchFamily="34" charset="-122"/>
                      </a:rPr>
                      <m:t>𝑻</m:t>
                    </m:r>
                    <m:d>
                      <m:dPr>
                        <m:ctrlPr>
                          <a:rPr lang="en-US" altLang="zh-CN" sz="2700" b="1" i="1">
                            <a:solidFill>
                              <a:srgbClr val="FF0000"/>
                            </a:solidFill>
                            <a:latin typeface="Cambria Math" panose="02040503050406030204" pitchFamily="18" charset="0"/>
                            <a:ea typeface="微软雅黑" pitchFamily="34" charset="-122"/>
                          </a:rPr>
                        </m:ctrlPr>
                      </m:dPr>
                      <m:e>
                        <m:r>
                          <a:rPr lang="en-US" altLang="zh-CN" sz="2700" b="1" i="1" smtClean="0">
                            <a:solidFill>
                              <a:srgbClr val="FF0000"/>
                            </a:solidFill>
                            <a:latin typeface="Cambria Math" panose="02040503050406030204" pitchFamily="18" charset="0"/>
                            <a:ea typeface="微软雅黑" pitchFamily="34" charset="-122"/>
                          </a:rPr>
                          <m:t>𝒔</m:t>
                        </m:r>
                      </m:e>
                    </m:d>
                  </m:oMath>
                </a14:m>
                <a:r>
                  <a:rPr lang="zh-CN" altLang="en-US" sz="2700" b="1" dirty="0">
                    <a:ea typeface="微软雅黑" pitchFamily="34" charset="-122"/>
                  </a:rPr>
                  <a:t>使直方图变均匀，为使变换后的灰度级仍保持从黑到白的次序不变，且变换后的像素灰度在允许的范围内，必须规定：</a:t>
                </a:r>
                <a:endParaRPr lang="en-US" altLang="zh-CN" sz="2700" b="1" dirty="0">
                  <a:ea typeface="微软雅黑" pitchFamily="34" charset="-122"/>
                </a:endParaRPr>
              </a:p>
              <a:p>
                <a:pPr>
                  <a:lnSpc>
                    <a:spcPct val="150000"/>
                  </a:lnSpc>
                </a:pPr>
                <a:endParaRPr lang="en-US" altLang="zh-CN" sz="1000" b="1" dirty="0">
                  <a:ea typeface="微软雅黑" pitchFamily="34" charset="-122"/>
                </a:endParaRPr>
              </a:p>
              <a:p>
                <a:pPr marL="457200" indent="-457200">
                  <a:lnSpc>
                    <a:spcPct val="150000"/>
                  </a:lnSpc>
                  <a:buFont typeface="Arial" panose="020B0604020202020204" pitchFamily="34" charset="0"/>
                  <a:buChar char="•"/>
                </a:pPr>
                <a:r>
                  <a:rPr lang="zh-CN" altLang="en-US" sz="2700" b="1" dirty="0">
                    <a:ea typeface="微软雅黑" pitchFamily="34" charset="-122"/>
                  </a:rPr>
                  <a:t>在</a:t>
                </a:r>
                <a14:m>
                  <m:oMath xmlns:m="http://schemas.openxmlformats.org/officeDocument/2006/math">
                    <m:r>
                      <a:rPr lang="en-US" altLang="zh-CN" sz="2700" b="1" i="1">
                        <a:latin typeface="Cambria Math" panose="02040503050406030204" pitchFamily="18" charset="0"/>
                        <a:ea typeface="微软雅黑" pitchFamily="34" charset="-122"/>
                      </a:rPr>
                      <m:t>𝟎</m:t>
                    </m:r>
                    <m:r>
                      <a:rPr lang="en-US" altLang="zh-CN" sz="2700" b="1" i="1">
                        <a:latin typeface="Cambria Math" panose="02040503050406030204" pitchFamily="18" charset="0"/>
                        <a:ea typeface="Cambria Math" panose="02040503050406030204" pitchFamily="18" charset="0"/>
                      </a:rPr>
                      <m:t>≤</m:t>
                    </m:r>
                    <m:r>
                      <a:rPr lang="en-US" altLang="zh-CN" sz="2700" b="1" i="1" smtClean="0">
                        <a:latin typeface="Cambria Math" panose="02040503050406030204" pitchFamily="18" charset="0"/>
                        <a:ea typeface="Cambria Math" panose="02040503050406030204" pitchFamily="18" charset="0"/>
                      </a:rPr>
                      <m:t>𝒔</m:t>
                    </m:r>
                    <m:r>
                      <a:rPr lang="en-US" altLang="zh-CN" sz="2700" b="1" i="1">
                        <a:latin typeface="Cambria Math" panose="02040503050406030204" pitchFamily="18" charset="0"/>
                        <a:ea typeface="Cambria Math" panose="02040503050406030204" pitchFamily="18" charset="0"/>
                      </a:rPr>
                      <m:t>≤</m:t>
                    </m:r>
                    <m:r>
                      <a:rPr lang="en-US" altLang="zh-CN" sz="2700" b="1" i="1">
                        <a:latin typeface="Cambria Math" panose="02040503050406030204" pitchFamily="18" charset="0"/>
                        <a:ea typeface="Cambria Math" panose="02040503050406030204" pitchFamily="18" charset="0"/>
                      </a:rPr>
                      <m:t>𝟏</m:t>
                    </m:r>
                  </m:oMath>
                </a14:m>
                <a:r>
                  <a:rPr lang="zh-CN" altLang="en-US" sz="2700" b="1" dirty="0">
                    <a:ea typeface="微软雅黑" pitchFamily="34" charset="-122"/>
                  </a:rPr>
                  <a:t>内，</a:t>
                </a:r>
                <a14:m>
                  <m:oMath xmlns:m="http://schemas.openxmlformats.org/officeDocument/2006/math">
                    <m:r>
                      <a:rPr lang="en-US" altLang="zh-CN" sz="2700" b="1" i="1" smtClean="0">
                        <a:solidFill>
                          <a:schemeClr val="tx1"/>
                        </a:solidFill>
                        <a:latin typeface="Cambria Math" panose="02040503050406030204" pitchFamily="18" charset="0"/>
                        <a:ea typeface="微软雅黑" pitchFamily="34" charset="-122"/>
                      </a:rPr>
                      <m:t>𝑻</m:t>
                    </m:r>
                    <m:d>
                      <m:dPr>
                        <m:ctrlPr>
                          <a:rPr lang="en-US" altLang="zh-CN" sz="2700" b="1" i="1">
                            <a:solidFill>
                              <a:schemeClr val="tx1"/>
                            </a:solidFill>
                            <a:latin typeface="Cambria Math" panose="02040503050406030204" pitchFamily="18" charset="0"/>
                            <a:ea typeface="微软雅黑" pitchFamily="34" charset="-122"/>
                          </a:rPr>
                        </m:ctrlPr>
                      </m:dPr>
                      <m:e>
                        <m:r>
                          <a:rPr lang="en-US" altLang="zh-CN" sz="2700" b="1" i="1" smtClean="0">
                            <a:solidFill>
                              <a:schemeClr val="tx1"/>
                            </a:solidFill>
                            <a:latin typeface="Cambria Math" panose="02040503050406030204" pitchFamily="18" charset="0"/>
                            <a:ea typeface="微软雅黑" pitchFamily="34" charset="-122"/>
                          </a:rPr>
                          <m:t>𝒔</m:t>
                        </m:r>
                      </m:e>
                    </m:d>
                  </m:oMath>
                </a14:m>
                <a:r>
                  <a:rPr lang="zh-CN" altLang="en-US" sz="2700" b="1" dirty="0">
                    <a:ea typeface="微软雅黑" pitchFamily="34" charset="-122"/>
                  </a:rPr>
                  <a:t>为单调递增函数；</a:t>
                </a:r>
                <a:endParaRPr lang="en-US" altLang="zh-CN" sz="2700" b="1" dirty="0">
                  <a:ea typeface="微软雅黑" pitchFamily="34" charset="-122"/>
                </a:endParaRPr>
              </a:p>
              <a:p>
                <a:pPr marL="457200" indent="-457200">
                  <a:lnSpc>
                    <a:spcPct val="150000"/>
                  </a:lnSpc>
                  <a:buFont typeface="Arial" panose="020B0604020202020204" pitchFamily="34" charset="0"/>
                  <a:buChar char="•"/>
                </a:pPr>
                <a:endParaRPr lang="en-US" altLang="zh-CN" sz="1000" b="1" dirty="0">
                  <a:ea typeface="微软雅黑" pitchFamily="34" charset="-122"/>
                </a:endParaRPr>
              </a:p>
              <a:p>
                <a:pPr marL="457200" indent="-457200">
                  <a:lnSpc>
                    <a:spcPct val="150000"/>
                  </a:lnSpc>
                  <a:buFont typeface="Arial" panose="020B0604020202020204" pitchFamily="34" charset="0"/>
                  <a:buChar char="•"/>
                </a:pPr>
                <a:r>
                  <a:rPr lang="zh-CN" altLang="en-US" sz="2700" b="1" dirty="0">
                    <a:ea typeface="微软雅黑" pitchFamily="34" charset="-122"/>
                  </a:rPr>
                  <a:t>在</a:t>
                </a:r>
                <a14:m>
                  <m:oMath xmlns:m="http://schemas.openxmlformats.org/officeDocument/2006/math">
                    <m:r>
                      <a:rPr lang="en-US" altLang="zh-CN" sz="2700" b="1" i="1">
                        <a:latin typeface="Cambria Math" panose="02040503050406030204" pitchFamily="18" charset="0"/>
                        <a:ea typeface="微软雅黑" pitchFamily="34" charset="-122"/>
                      </a:rPr>
                      <m:t>𝟎</m:t>
                    </m:r>
                    <m:r>
                      <a:rPr lang="en-US" altLang="zh-CN" sz="2700" b="1" i="1">
                        <a:latin typeface="Cambria Math" panose="02040503050406030204" pitchFamily="18" charset="0"/>
                        <a:ea typeface="Cambria Math" panose="02040503050406030204" pitchFamily="18" charset="0"/>
                      </a:rPr>
                      <m:t>≤</m:t>
                    </m:r>
                    <m:r>
                      <a:rPr lang="en-US" altLang="zh-CN" sz="2700" b="1" i="1" smtClean="0">
                        <a:latin typeface="Cambria Math" panose="02040503050406030204" pitchFamily="18" charset="0"/>
                        <a:ea typeface="Cambria Math" panose="02040503050406030204" pitchFamily="18" charset="0"/>
                      </a:rPr>
                      <m:t>𝒔</m:t>
                    </m:r>
                    <m:r>
                      <a:rPr lang="en-US" altLang="zh-CN" sz="2700" b="1" i="1">
                        <a:latin typeface="Cambria Math" panose="02040503050406030204" pitchFamily="18" charset="0"/>
                        <a:ea typeface="Cambria Math" panose="02040503050406030204" pitchFamily="18" charset="0"/>
                      </a:rPr>
                      <m:t>≤</m:t>
                    </m:r>
                    <m:r>
                      <a:rPr lang="en-US" altLang="zh-CN" sz="2700" b="1" i="1">
                        <a:latin typeface="Cambria Math" panose="02040503050406030204" pitchFamily="18" charset="0"/>
                        <a:ea typeface="Cambria Math" panose="02040503050406030204" pitchFamily="18" charset="0"/>
                      </a:rPr>
                      <m:t>𝟏</m:t>
                    </m:r>
                  </m:oMath>
                </a14:m>
                <a:r>
                  <a:rPr lang="zh-CN" altLang="en-US" sz="2700" b="1" dirty="0">
                    <a:ea typeface="微软雅黑" pitchFamily="34" charset="-122"/>
                  </a:rPr>
                  <a:t>内，有</a:t>
                </a:r>
                <a14:m>
                  <m:oMath xmlns:m="http://schemas.openxmlformats.org/officeDocument/2006/math">
                    <m:r>
                      <a:rPr lang="en-US" altLang="zh-CN" sz="2700" b="1" i="1">
                        <a:latin typeface="Cambria Math" panose="02040503050406030204" pitchFamily="18" charset="0"/>
                        <a:ea typeface="微软雅黑" pitchFamily="34" charset="-122"/>
                      </a:rPr>
                      <m:t>𝟎</m:t>
                    </m:r>
                    <m:r>
                      <a:rPr lang="en-US" altLang="zh-CN" sz="2700" b="1" i="1">
                        <a:latin typeface="Cambria Math" panose="02040503050406030204" pitchFamily="18" charset="0"/>
                        <a:ea typeface="Cambria Math" panose="02040503050406030204" pitchFamily="18" charset="0"/>
                      </a:rPr>
                      <m:t>≤</m:t>
                    </m:r>
                    <m:r>
                      <a:rPr lang="en-US" altLang="zh-CN" sz="2700" b="1" i="1">
                        <a:latin typeface="Cambria Math" panose="02040503050406030204" pitchFamily="18" charset="0"/>
                        <a:ea typeface="微软雅黑" pitchFamily="34" charset="-122"/>
                      </a:rPr>
                      <m:t>𝑻</m:t>
                    </m:r>
                    <m:d>
                      <m:dPr>
                        <m:ctrlPr>
                          <a:rPr lang="en-US" altLang="zh-CN" sz="2700" b="1" i="1">
                            <a:latin typeface="Cambria Math" panose="02040503050406030204" pitchFamily="18" charset="0"/>
                            <a:ea typeface="微软雅黑" pitchFamily="34" charset="-122"/>
                          </a:rPr>
                        </m:ctrlPr>
                      </m:dPr>
                      <m:e>
                        <m:r>
                          <a:rPr lang="en-US" altLang="zh-CN" sz="2700" b="1" i="1" smtClean="0">
                            <a:latin typeface="Cambria Math" panose="02040503050406030204" pitchFamily="18" charset="0"/>
                            <a:ea typeface="微软雅黑" pitchFamily="34" charset="-122"/>
                          </a:rPr>
                          <m:t>𝒔</m:t>
                        </m:r>
                      </m:e>
                    </m:d>
                    <m:r>
                      <a:rPr lang="en-US" altLang="zh-CN" sz="2700" b="1" i="1">
                        <a:latin typeface="Cambria Math" panose="02040503050406030204" pitchFamily="18" charset="0"/>
                        <a:ea typeface="Cambria Math" panose="02040503050406030204" pitchFamily="18" charset="0"/>
                      </a:rPr>
                      <m:t>≤</m:t>
                    </m:r>
                    <m:r>
                      <a:rPr lang="en-US" altLang="zh-CN" sz="2700" b="1" i="1">
                        <a:latin typeface="Cambria Math" panose="02040503050406030204" pitchFamily="18" charset="0"/>
                        <a:ea typeface="Cambria Math" panose="02040503050406030204" pitchFamily="18" charset="0"/>
                      </a:rPr>
                      <m:t>𝟏</m:t>
                    </m:r>
                  </m:oMath>
                </a14:m>
                <a:r>
                  <a:rPr lang="zh-CN" altLang="en-US" sz="2700" b="1" dirty="0">
                    <a:ea typeface="微软雅黑" pitchFamily="34" charset="-122"/>
                  </a:rPr>
                  <a:t>。</a:t>
                </a:r>
              </a:p>
            </p:txBody>
          </p:sp>
        </mc:Choice>
        <mc:Fallback xmlns="">
          <p:sp>
            <p:nvSpPr>
              <p:cNvPr id="11" name="矩形 10"/>
              <p:cNvSpPr>
                <a:spLocks noRot="1" noChangeAspect="1" noMove="1" noResize="1" noEditPoints="1" noAdjustHandles="1" noChangeArrowheads="1" noChangeShapeType="1" noTextEdit="1"/>
              </p:cNvSpPr>
              <p:nvPr/>
            </p:nvSpPr>
            <p:spPr>
              <a:xfrm>
                <a:off x="323850" y="1988840"/>
                <a:ext cx="8820150" cy="3670236"/>
              </a:xfrm>
              <a:prstGeom prst="rect">
                <a:avLst/>
              </a:prstGeom>
              <a:blipFill rotWithShape="0">
                <a:blip r:embed="rId3"/>
                <a:stretch>
                  <a:fillRect l="-1313" r="-207" b="-166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233351210"/>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pPr eaLnBrk="1" hangingPunct="1"/>
            <a:r>
              <a:rPr lang="zh-CN" altLang="en-US" sz="4400" dirty="0">
                <a:ea typeface="微软雅黑" pitchFamily="34" charset="-122"/>
              </a:rPr>
              <a:t>教学提纲</a:t>
            </a:r>
          </a:p>
        </p:txBody>
      </p:sp>
      <p:sp>
        <p:nvSpPr>
          <p:cNvPr id="5123" name="Rectangle 3"/>
          <p:cNvSpPr>
            <a:spLocks noGrp="1" noChangeArrowheads="1"/>
          </p:cNvSpPr>
          <p:nvPr>
            <p:ph type="body" idx="1"/>
          </p:nvPr>
        </p:nvSpPr>
        <p:spPr bwMode="auto">
          <a:xfrm>
            <a:off x="457200" y="1556172"/>
            <a:ext cx="8618538" cy="4465116"/>
          </a:xfrm>
          <a:noFill/>
          <a:extLst>
            <a:ext uri="{909E8E84-426E-40DD-AFC4-6F175D3DCCD1}">
              <a14:hiddenFill xmlns:a14="http://schemas.microsoft.com/office/drawing/2010/main">
                <a:solidFill>
                  <a:srgbClr val="3366CC"/>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eaLnBrk="1" hangingPunct="1">
              <a:lnSpc>
                <a:spcPct val="140000"/>
              </a:lnSpc>
              <a:spcBef>
                <a:spcPct val="0"/>
              </a:spcBef>
            </a:pPr>
            <a:r>
              <a:rPr lang="zh-CN" altLang="en-US" sz="3000" b="1" dirty="0">
                <a:solidFill>
                  <a:srgbClr val="000000"/>
                </a:solidFill>
                <a:latin typeface="微软雅黑" pitchFamily="34" charset="-122"/>
                <a:ea typeface="微软雅黑" pitchFamily="34" charset="-122"/>
              </a:rPr>
              <a:t>概述</a:t>
            </a:r>
            <a:endParaRPr lang="en-US" altLang="zh-CN" sz="3000" b="1" dirty="0">
              <a:solidFill>
                <a:srgbClr val="000000"/>
              </a:solidFill>
              <a:latin typeface="微软雅黑" pitchFamily="34" charset="-122"/>
              <a:ea typeface="微软雅黑" pitchFamily="34" charset="-122"/>
            </a:endParaRPr>
          </a:p>
          <a:p>
            <a:pPr eaLnBrk="1" hangingPunct="1">
              <a:lnSpc>
                <a:spcPct val="140000"/>
              </a:lnSpc>
              <a:spcBef>
                <a:spcPct val="0"/>
              </a:spcBef>
            </a:pPr>
            <a:r>
              <a:rPr lang="zh-CN" altLang="en-US" sz="3000" b="1" dirty="0">
                <a:solidFill>
                  <a:srgbClr val="000000"/>
                </a:solidFill>
                <a:latin typeface="微软雅黑" pitchFamily="34" charset="-122"/>
                <a:ea typeface="微软雅黑" pitchFamily="34" charset="-122"/>
              </a:rPr>
              <a:t>空域变换增强</a:t>
            </a:r>
            <a:endParaRPr lang="en-US" altLang="zh-CN" sz="3000" b="1" dirty="0">
              <a:solidFill>
                <a:srgbClr val="000000"/>
              </a:solidFill>
              <a:latin typeface="微软雅黑" pitchFamily="34" charset="-122"/>
              <a:ea typeface="微软雅黑" pitchFamily="34" charset="-122"/>
            </a:endParaRPr>
          </a:p>
          <a:p>
            <a:pPr eaLnBrk="1" hangingPunct="1">
              <a:lnSpc>
                <a:spcPct val="140000"/>
              </a:lnSpc>
              <a:spcBef>
                <a:spcPct val="0"/>
              </a:spcBef>
            </a:pPr>
            <a:r>
              <a:rPr lang="zh-CN" altLang="en-US" sz="3000" b="1" dirty="0">
                <a:solidFill>
                  <a:srgbClr val="000000"/>
                </a:solidFill>
                <a:latin typeface="微软雅黑" pitchFamily="34" charset="-122"/>
                <a:ea typeface="微软雅黑" pitchFamily="34" charset="-122"/>
              </a:rPr>
              <a:t>空域滤波增强</a:t>
            </a:r>
            <a:endParaRPr lang="en-US" altLang="zh-CN" sz="3000" b="1" dirty="0">
              <a:solidFill>
                <a:srgbClr val="000000"/>
              </a:solidFill>
              <a:latin typeface="微软雅黑" pitchFamily="34" charset="-122"/>
              <a:ea typeface="微软雅黑" pitchFamily="34" charset="-122"/>
            </a:endParaRPr>
          </a:p>
          <a:p>
            <a:pPr eaLnBrk="1" hangingPunct="1">
              <a:lnSpc>
                <a:spcPct val="140000"/>
              </a:lnSpc>
              <a:spcBef>
                <a:spcPct val="0"/>
              </a:spcBef>
            </a:pPr>
            <a:r>
              <a:rPr lang="zh-CN" altLang="en-US" sz="3000" b="1" dirty="0">
                <a:solidFill>
                  <a:srgbClr val="000000"/>
                </a:solidFill>
                <a:latin typeface="微软雅黑" pitchFamily="34" charset="-122"/>
                <a:ea typeface="微软雅黑" pitchFamily="34" charset="-122"/>
              </a:rPr>
              <a:t>频域增强</a:t>
            </a:r>
            <a:endParaRPr lang="en-US" altLang="zh-CN" sz="3000" b="1" dirty="0">
              <a:solidFill>
                <a:srgbClr val="000000"/>
              </a:solidFill>
              <a:latin typeface="微软雅黑" pitchFamily="34" charset="-122"/>
              <a:ea typeface="微软雅黑" pitchFamily="34" charset="-122"/>
            </a:endParaRPr>
          </a:p>
          <a:p>
            <a:pPr eaLnBrk="1" hangingPunct="1">
              <a:lnSpc>
                <a:spcPct val="140000"/>
              </a:lnSpc>
              <a:spcBef>
                <a:spcPct val="0"/>
              </a:spcBef>
            </a:pPr>
            <a:r>
              <a:rPr lang="zh-CN" altLang="en-US" sz="3000" b="1" dirty="0">
                <a:solidFill>
                  <a:srgbClr val="000000"/>
                </a:solidFill>
                <a:latin typeface="微软雅黑" pitchFamily="34" charset="-122"/>
                <a:ea typeface="微软雅黑" pitchFamily="34" charset="-122"/>
              </a:rPr>
              <a:t>频域技术与空域技术</a:t>
            </a:r>
            <a:endParaRPr lang="en-US" altLang="zh-CN" sz="3000" b="1" dirty="0">
              <a:solidFill>
                <a:srgbClr val="000000"/>
              </a:solidFill>
              <a:latin typeface="微软雅黑" pitchFamily="34" charset="-122"/>
              <a:ea typeface="微软雅黑" pitchFamily="34" charset="-122"/>
            </a:endParaRPr>
          </a:p>
          <a:p>
            <a:pPr eaLnBrk="1" hangingPunct="1">
              <a:lnSpc>
                <a:spcPct val="140000"/>
              </a:lnSpc>
              <a:spcBef>
                <a:spcPct val="0"/>
              </a:spcBef>
            </a:pPr>
            <a:r>
              <a:rPr lang="zh-CN" altLang="en-US" sz="3000" b="1" dirty="0">
                <a:solidFill>
                  <a:srgbClr val="000000"/>
                </a:solidFill>
                <a:latin typeface="微软雅黑" pitchFamily="34" charset="-122"/>
                <a:ea typeface="微软雅黑" pitchFamily="34" charset="-122"/>
              </a:rPr>
              <a:t>局部增强</a:t>
            </a:r>
            <a:endParaRPr lang="en-US" altLang="zh-CN" sz="3000" b="1" dirty="0">
              <a:solidFill>
                <a:srgbClr val="000000"/>
              </a:solidFill>
              <a:latin typeface="微软雅黑" pitchFamily="34" charset="-122"/>
              <a:ea typeface="微软雅黑" pitchFamily="34" charset="-122"/>
            </a:endParaRPr>
          </a:p>
          <a:p>
            <a:pPr eaLnBrk="1" hangingPunct="1">
              <a:lnSpc>
                <a:spcPct val="140000"/>
              </a:lnSpc>
              <a:spcBef>
                <a:spcPct val="0"/>
              </a:spcBef>
            </a:pPr>
            <a:endParaRPr lang="en-US" altLang="zh-CN" sz="3000" b="1" dirty="0">
              <a:solidFill>
                <a:srgbClr val="000000"/>
              </a:solidFill>
              <a:latin typeface="微软雅黑" pitchFamily="34" charset="-122"/>
              <a:ea typeface="微软雅黑" pitchFamily="34" charset="-122"/>
            </a:endParaRPr>
          </a:p>
          <a:p>
            <a:pPr marL="0" indent="0" eaLnBrk="1" hangingPunct="1">
              <a:lnSpc>
                <a:spcPct val="120000"/>
              </a:lnSpc>
              <a:spcBef>
                <a:spcPct val="0"/>
              </a:spcBef>
              <a:buFontTx/>
              <a:buNone/>
            </a:pPr>
            <a:endParaRPr lang="zh-CN" altLang="en-US" sz="2600" b="1" dirty="0">
              <a:solidFill>
                <a:srgbClr val="000000"/>
              </a:solidFill>
              <a:latin typeface="微软雅黑" pitchFamily="34" charset="-122"/>
              <a:ea typeface="微软雅黑" pitchFamily="34" charset="-122"/>
            </a:endParaRPr>
          </a:p>
          <a:p>
            <a:pPr marL="0" indent="0" eaLnBrk="1" hangingPunct="1">
              <a:lnSpc>
                <a:spcPct val="120000"/>
              </a:lnSpc>
              <a:spcBef>
                <a:spcPct val="0"/>
              </a:spcBef>
              <a:buFontTx/>
              <a:buNone/>
            </a:pPr>
            <a:r>
              <a:rPr lang="zh-CN" altLang="en-US" sz="2400" dirty="0">
                <a:solidFill>
                  <a:srgbClr val="000000"/>
                </a:solidFill>
              </a:rPr>
              <a:t>	</a:t>
            </a:r>
          </a:p>
          <a:p>
            <a:pPr marL="0" indent="0" eaLnBrk="1" hangingPunct="1">
              <a:lnSpc>
                <a:spcPct val="120000"/>
              </a:lnSpc>
              <a:spcBef>
                <a:spcPct val="0"/>
              </a:spcBef>
              <a:buFontTx/>
              <a:buNone/>
            </a:pPr>
            <a:endParaRPr lang="zh-CN" altLang="en-US" sz="2400" dirty="0">
              <a:solidFill>
                <a:srgbClr val="000000"/>
              </a:solidFill>
            </a:endParaRPr>
          </a:p>
          <a:p>
            <a:pPr marL="0" indent="0" eaLnBrk="1" hangingPunct="1">
              <a:lnSpc>
                <a:spcPct val="120000"/>
              </a:lnSpc>
              <a:spcBef>
                <a:spcPct val="0"/>
              </a:spcBef>
              <a:buFontTx/>
              <a:buNone/>
            </a:pPr>
            <a:endParaRPr lang="zh-CN" altLang="en-US" sz="1400" b="1" dirty="0">
              <a:solidFill>
                <a:srgbClr val="000000"/>
              </a:solidFill>
              <a:latin typeface="微软雅黑" pitchFamily="34" charset="-122"/>
              <a:ea typeface="微软雅黑" pitchFamily="34" charset="-122"/>
            </a:endParaRPr>
          </a:p>
          <a:p>
            <a:pPr marL="0" indent="0" eaLnBrk="1" hangingPunct="1">
              <a:lnSpc>
                <a:spcPct val="120000"/>
              </a:lnSpc>
              <a:spcBef>
                <a:spcPct val="0"/>
              </a:spcBef>
              <a:buFontTx/>
              <a:buNone/>
            </a:pPr>
            <a:endParaRPr lang="zh-CN" altLang="en-US" sz="1400" b="1" dirty="0">
              <a:solidFill>
                <a:srgbClr val="000000"/>
              </a:solidFill>
              <a:latin typeface="微软雅黑" pitchFamily="34" charset="-122"/>
              <a:ea typeface="微软雅黑" pitchFamily="34" charset="-122"/>
            </a:endParaRPr>
          </a:p>
          <a:p>
            <a:pPr marL="0" indent="0" eaLnBrk="1" hangingPunct="1">
              <a:lnSpc>
                <a:spcPct val="120000"/>
              </a:lnSpc>
              <a:spcBef>
                <a:spcPct val="0"/>
              </a:spcBef>
              <a:buFontTx/>
              <a:buNone/>
            </a:pPr>
            <a:endParaRPr lang="zh-CN" altLang="en-US" sz="800" dirty="0">
              <a:solidFill>
                <a:srgbClr val="000000"/>
              </a:solidFill>
            </a:endParaRPr>
          </a:p>
          <a:p>
            <a:pPr marL="0" indent="0" eaLnBrk="1" hangingPunct="1">
              <a:lnSpc>
                <a:spcPct val="120000"/>
              </a:lnSpc>
              <a:spcBef>
                <a:spcPct val="0"/>
              </a:spcBef>
              <a:buFontTx/>
              <a:buNone/>
            </a:pPr>
            <a:endParaRPr lang="zh-CN" altLang="en-US" sz="800" dirty="0">
              <a:solidFill>
                <a:srgbClr val="000000"/>
              </a:solidFill>
            </a:endParaRPr>
          </a:p>
          <a:p>
            <a:pPr marL="0" indent="0" eaLnBrk="1" hangingPunct="1">
              <a:lnSpc>
                <a:spcPct val="80000"/>
              </a:lnSpc>
            </a:pPr>
            <a:endParaRPr lang="en-US" altLang="zh-CN" sz="1000" dirty="0">
              <a:solidFill>
                <a:srgbClr val="000000"/>
              </a:solidFill>
            </a:endParaRPr>
          </a:p>
        </p:txBody>
      </p:sp>
    </p:spTree>
    <p:extLst>
      <p:ext uri="{BB962C8B-B14F-4D97-AF65-F5344CB8AC3E}">
        <p14:creationId xmlns:p14="http://schemas.microsoft.com/office/powerpoint/2010/main" val="296507945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123">
                                            <p:txEl>
                                              <p:pRg st="0" end="0"/>
                                            </p:txEl>
                                          </p:spTgt>
                                        </p:tgtEl>
                                        <p:attrNameLst>
                                          <p:attrName>style.visibility</p:attrName>
                                        </p:attrNameLst>
                                      </p:cBhvr>
                                      <p:to>
                                        <p:strVal val="visible"/>
                                      </p:to>
                                    </p:set>
                                    <p:animEffect transition="in" filter="fade">
                                      <p:cBhvr>
                                        <p:cTn id="7" dur="500"/>
                                        <p:tgtEl>
                                          <p:spTgt spid="512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123">
                                            <p:txEl>
                                              <p:pRg st="1" end="1"/>
                                            </p:txEl>
                                          </p:spTgt>
                                        </p:tgtEl>
                                        <p:attrNameLst>
                                          <p:attrName>style.visibility</p:attrName>
                                        </p:attrNameLst>
                                      </p:cBhvr>
                                      <p:to>
                                        <p:strVal val="visible"/>
                                      </p:to>
                                    </p:set>
                                    <p:animEffect transition="in" filter="fade">
                                      <p:cBhvr>
                                        <p:cTn id="12" dur="500"/>
                                        <p:tgtEl>
                                          <p:spTgt spid="512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123">
                                            <p:txEl>
                                              <p:pRg st="2" end="2"/>
                                            </p:txEl>
                                          </p:spTgt>
                                        </p:tgtEl>
                                        <p:attrNameLst>
                                          <p:attrName>style.visibility</p:attrName>
                                        </p:attrNameLst>
                                      </p:cBhvr>
                                      <p:to>
                                        <p:strVal val="visible"/>
                                      </p:to>
                                    </p:set>
                                    <p:animEffect transition="in" filter="fade">
                                      <p:cBhvr>
                                        <p:cTn id="17" dur="500"/>
                                        <p:tgtEl>
                                          <p:spTgt spid="512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123">
                                            <p:txEl>
                                              <p:pRg st="3" end="3"/>
                                            </p:txEl>
                                          </p:spTgt>
                                        </p:tgtEl>
                                        <p:attrNameLst>
                                          <p:attrName>style.visibility</p:attrName>
                                        </p:attrNameLst>
                                      </p:cBhvr>
                                      <p:to>
                                        <p:strVal val="visible"/>
                                      </p:to>
                                    </p:set>
                                    <p:animEffect transition="in" filter="fade">
                                      <p:cBhvr>
                                        <p:cTn id="22" dur="500"/>
                                        <p:tgtEl>
                                          <p:spTgt spid="512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123">
                                            <p:txEl>
                                              <p:pRg st="4" end="4"/>
                                            </p:txEl>
                                          </p:spTgt>
                                        </p:tgtEl>
                                        <p:attrNameLst>
                                          <p:attrName>style.visibility</p:attrName>
                                        </p:attrNameLst>
                                      </p:cBhvr>
                                      <p:to>
                                        <p:strVal val="visible"/>
                                      </p:to>
                                    </p:set>
                                    <p:animEffect transition="in" filter="fade">
                                      <p:cBhvr>
                                        <p:cTn id="27" dur="500"/>
                                        <p:tgtEl>
                                          <p:spTgt spid="512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123">
                                            <p:txEl>
                                              <p:pRg st="5" end="5"/>
                                            </p:txEl>
                                          </p:spTgt>
                                        </p:tgtEl>
                                        <p:attrNameLst>
                                          <p:attrName>style.visibility</p:attrName>
                                        </p:attrNameLst>
                                      </p:cBhvr>
                                      <p:to>
                                        <p:strVal val="visible"/>
                                      </p:to>
                                    </p:set>
                                    <p:animEffect transition="in" filter="fade">
                                      <p:cBhvr>
                                        <p:cTn id="32" dur="500"/>
                                        <p:tgtEl>
                                          <p:spTgt spid="512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5"/>
          <p:cNvGraphicFramePr>
            <a:graphicFrameLocks noChangeAspect="1"/>
          </p:cNvGraphicFramePr>
          <p:nvPr>
            <p:extLst>
              <p:ext uri="{D42A27DB-BD31-4B8C-83A1-F6EECF244321}">
                <p14:modId xmlns:p14="http://schemas.microsoft.com/office/powerpoint/2010/main" val="3942347113"/>
              </p:ext>
            </p:extLst>
          </p:nvPr>
        </p:nvGraphicFramePr>
        <p:xfrm>
          <a:off x="34925" y="2133600"/>
          <a:ext cx="5519738" cy="4251325"/>
        </p:xfrm>
        <a:graphic>
          <a:graphicData uri="http://schemas.openxmlformats.org/presentationml/2006/ole">
            <mc:AlternateContent xmlns:mc="http://schemas.openxmlformats.org/markup-compatibility/2006">
              <mc:Choice xmlns:v="urn:schemas-microsoft-com:vml" Requires="v">
                <p:oleObj name="BMP 图像" r:id="rId2" imgW="7381800" imgH="5686560" progId="Paint.Picture">
                  <p:embed/>
                </p:oleObj>
              </mc:Choice>
              <mc:Fallback>
                <p:oleObj name="BMP 图像" r:id="rId2" imgW="7381800" imgH="5686560" progId="Paint.Picture">
                  <p:embed/>
                  <p:pic>
                    <p:nvPicPr>
                      <p:cNvPr id="0" name=""/>
                      <p:cNvPicPr>
                        <a:picLocks noChangeAspect="1" noChangeArrowheads="1"/>
                      </p:cNvPicPr>
                      <p:nvPr/>
                    </p:nvPicPr>
                    <p:blipFill>
                      <a:blip r:embed="rId3"/>
                      <a:srcRect/>
                      <a:stretch>
                        <a:fillRect/>
                      </a:stretch>
                    </p:blipFill>
                    <p:spPr bwMode="auto">
                      <a:xfrm>
                        <a:off x="34925" y="2133600"/>
                        <a:ext cx="5519738" cy="425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122" name="Rectangle 2"/>
          <p:cNvSpPr>
            <a:spLocks noGrp="1" noChangeArrowheads="1"/>
          </p:cNvSpPr>
          <p:nvPr>
            <p:ph type="title"/>
          </p:nvPr>
        </p:nvSpPr>
        <p:spPr>
          <a:xfrm>
            <a:off x="323850" y="188913"/>
            <a:ext cx="7704534" cy="836612"/>
          </a:xfrm>
        </p:spPr>
        <p:txBody>
          <a:bodyPr/>
          <a:lstStyle/>
          <a:p>
            <a:pPr eaLnBrk="1" hangingPunct="1"/>
            <a:r>
              <a:rPr lang="zh-CN" altLang="en-US" sz="4400" dirty="0">
                <a:ea typeface="微软雅黑" pitchFamily="34" charset="-122"/>
              </a:rPr>
              <a:t>空域变换增强</a:t>
            </a:r>
            <a:r>
              <a:rPr lang="en-US" altLang="zh-CN" sz="4400" dirty="0">
                <a:ea typeface="微软雅黑" pitchFamily="34" charset="-122"/>
              </a:rPr>
              <a:t>—</a:t>
            </a:r>
            <a:r>
              <a:rPr lang="zh-CN" altLang="en-US" sz="3500" dirty="0">
                <a:ea typeface="微软雅黑" pitchFamily="34" charset="-122"/>
              </a:rPr>
              <a:t>直方图处理</a:t>
            </a:r>
          </a:p>
        </p:txBody>
      </p:sp>
      <p:sp>
        <p:nvSpPr>
          <p:cNvPr id="2" name="矩形 1"/>
          <p:cNvSpPr/>
          <p:nvPr/>
        </p:nvSpPr>
        <p:spPr>
          <a:xfrm>
            <a:off x="323850" y="1196752"/>
            <a:ext cx="2800767" cy="523220"/>
          </a:xfrm>
          <a:prstGeom prst="rect">
            <a:avLst/>
          </a:prstGeom>
        </p:spPr>
        <p:txBody>
          <a:bodyPr wrap="none">
            <a:spAutoFit/>
          </a:bodyPr>
          <a:lstStyle/>
          <a:p>
            <a:pPr marL="457200" indent="-457200">
              <a:buFont typeface="Wingdings" panose="05000000000000000000" pitchFamily="2" charset="2"/>
              <a:buChar char="Ø"/>
            </a:pPr>
            <a:r>
              <a:rPr lang="zh-CN" altLang="en-US" sz="2800" b="1" dirty="0">
                <a:ea typeface="微软雅黑" pitchFamily="34" charset="-122"/>
              </a:rPr>
              <a:t>直方图均衡化</a:t>
            </a:r>
            <a:endParaRPr lang="zh-CN" altLang="en-US" sz="2800" b="1" dirty="0"/>
          </a:p>
        </p:txBody>
      </p:sp>
      <mc:AlternateContent xmlns:mc="http://schemas.openxmlformats.org/markup-compatibility/2006" xmlns:a14="http://schemas.microsoft.com/office/drawing/2010/main">
        <mc:Choice Requires="a14">
          <p:sp>
            <p:nvSpPr>
              <p:cNvPr id="6" name="Rectangle 7"/>
              <p:cNvSpPr>
                <a:spLocks noChangeArrowheads="1"/>
              </p:cNvSpPr>
              <p:nvPr/>
            </p:nvSpPr>
            <p:spPr bwMode="auto">
              <a:xfrm>
                <a:off x="5553646" y="2134632"/>
                <a:ext cx="3538763" cy="3526615"/>
              </a:xfrm>
              <a:prstGeom prst="rect">
                <a:avLst/>
              </a:prstGeom>
              <a:noFill/>
              <a:ln>
                <a:noFill/>
              </a:ln>
              <a:effectLst/>
              <a:extLst>
                <a:ext uri="{909E8E84-426E-40DD-AFC4-6F175D3DCCD1}">
                  <a14:hiddenFill>
                    <a:solidFill>
                      <a:schemeClr val="accent1"/>
                    </a:solidFill>
                  </a14:hiddenFill>
                </a:ext>
                <a:ext uri="{91240B29-F687-4F45-9708-019B960494DF}">
                  <a14:hiddenLine w="12700" cap="sq">
                    <a:solidFill>
                      <a:schemeClr val="tx1"/>
                    </a:solidFill>
                    <a:miter lim="800000"/>
                    <a:headEnd type="none" w="sm" len="sm"/>
                    <a:tailEnd type="none" w="sm" len="sm"/>
                  </a14:hiddenLine>
                </a:ext>
                <a:ext uri="{AF507438-7753-43E0-B8FC-AC1667EBCBE1}">
                  <a14:hiddenEffects>
                    <a:effectLst>
                      <a:outerShdw dist="35921" dir="2700000" algn="ctr" rotWithShape="0">
                        <a:schemeClr val="bg2"/>
                      </a:outerShdw>
                    </a:effectLst>
                  </a14:hiddenEffects>
                </a:ext>
              </a:extLst>
            </p:spPr>
            <p:txBody>
              <a:bodyPr/>
              <a:lstStyle>
                <a:lvl1pPr marL="342900" indent="-342900">
                  <a:spcBef>
                    <a:spcPct val="20000"/>
                  </a:spcBef>
                  <a:buClr>
                    <a:schemeClr val="tx2"/>
                  </a:buClr>
                  <a:buSzPct val="90000"/>
                  <a:buFont typeface="Symbol" panose="05050102010706020507" pitchFamily="18" charset="2"/>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marL="0" indent="0" algn="just">
                  <a:lnSpc>
                    <a:spcPct val="125000"/>
                  </a:lnSpc>
                  <a:spcBef>
                    <a:spcPct val="0"/>
                  </a:spcBef>
                  <a:buClrTx/>
                  <a:buSzTx/>
                  <a:buFontTx/>
                  <a:buNone/>
                </a:pPr>
                <a:r>
                  <a:rPr lang="zh-CN" altLang="en-US" sz="2700" b="1" dirty="0">
                    <a:latin typeface="Arial" charset="0"/>
                    <a:ea typeface="微软雅黑" pitchFamily="34" charset="-122"/>
                  </a:rPr>
                  <a:t>考虑到灰度变换不会增减像素数目，所以，图中在灰度变换</a:t>
                </a:r>
                <a14:m>
                  <m:oMath xmlns:m="http://schemas.openxmlformats.org/officeDocument/2006/math">
                    <m:r>
                      <a:rPr lang="zh-CN" altLang="en-US" sz="2700" b="1" i="1" smtClean="0">
                        <a:latin typeface="Cambria Math" panose="02040503050406030204" pitchFamily="18" charset="0"/>
                        <a:ea typeface="微软雅黑" pitchFamily="34" charset="-122"/>
                      </a:rPr>
                      <m:t>∆</m:t>
                    </m:r>
                  </m:oMath>
                </a14:m>
                <a:r>
                  <a:rPr lang="en-US" altLang="zh-CN" sz="2700" b="1" dirty="0">
                    <a:latin typeface="Arial" charset="0"/>
                    <a:ea typeface="微软雅黑" pitchFamily="34" charset="-122"/>
                  </a:rPr>
                  <a:t>t</a:t>
                </a:r>
                <a:r>
                  <a:rPr lang="zh-CN" altLang="en-US" sz="2700" b="1" dirty="0">
                    <a:latin typeface="Arial" charset="0"/>
                    <a:ea typeface="微软雅黑" pitchFamily="34" charset="-122"/>
                  </a:rPr>
                  <a:t>和</a:t>
                </a:r>
                <a14:m>
                  <m:oMath xmlns:m="http://schemas.openxmlformats.org/officeDocument/2006/math">
                    <m:r>
                      <a:rPr lang="zh-CN" altLang="en-US" sz="2800" b="1" i="1">
                        <a:latin typeface="Cambria Math" panose="02040503050406030204" pitchFamily="18" charset="0"/>
                        <a:ea typeface="微软雅黑" pitchFamily="34" charset="-122"/>
                      </a:rPr>
                      <m:t>∆</m:t>
                    </m:r>
                    <m:r>
                      <a:rPr lang="en-US" altLang="zh-CN" sz="2800" b="1" i="1" smtClean="0">
                        <a:latin typeface="Cambria Math" panose="02040503050406030204" pitchFamily="18" charset="0"/>
                        <a:ea typeface="微软雅黑" pitchFamily="34" charset="-122"/>
                      </a:rPr>
                      <m:t>𝒔</m:t>
                    </m:r>
                    <m:r>
                      <a:rPr lang="en-US" altLang="zh-CN" sz="2800" b="1" i="1">
                        <a:latin typeface="Cambria Math" panose="02040503050406030204" pitchFamily="18" charset="0"/>
                        <a:ea typeface="微软雅黑" pitchFamily="34" charset="-122"/>
                      </a:rPr>
                      <m:t> </m:t>
                    </m:r>
                  </m:oMath>
                </a14:m>
                <a:r>
                  <a:rPr lang="zh-CN" altLang="en-US" sz="2700" b="1" dirty="0">
                    <a:latin typeface="Arial" charset="0"/>
                    <a:ea typeface="微软雅黑" pitchFamily="34" charset="-122"/>
                  </a:rPr>
                  <a:t>区间内，像素点的数目是不会变的，因此有：</a:t>
                </a:r>
                <a:r>
                  <a:rPr lang="zh-CN" altLang="en-US" sz="2800" dirty="0">
                    <a:latin typeface="宋体" panose="02010600030101010101" pitchFamily="2" charset="-122"/>
                  </a:rPr>
                  <a:t> </a:t>
                </a:r>
                <a:r>
                  <a:rPr lang="zh-CN" altLang="en-US" dirty="0">
                    <a:latin typeface="宋体" panose="02010600030101010101" pitchFamily="2" charset="-122"/>
                  </a:rPr>
                  <a:t>　　</a:t>
                </a:r>
              </a:p>
            </p:txBody>
          </p:sp>
        </mc:Choice>
        <mc:Fallback xmlns="">
          <p:sp>
            <p:nvSpPr>
              <p:cNvPr id="6" name="Rectangle 7"/>
              <p:cNvSpPr>
                <a:spLocks noRot="1" noChangeAspect="1" noMove="1" noResize="1" noEditPoints="1" noAdjustHandles="1" noChangeArrowheads="1" noChangeShapeType="1" noTextEdit="1"/>
              </p:cNvSpPr>
              <p:nvPr/>
            </p:nvSpPr>
            <p:spPr bwMode="auto">
              <a:xfrm>
                <a:off x="5553646" y="2134632"/>
                <a:ext cx="3538763" cy="3526615"/>
              </a:xfrm>
              <a:prstGeom prst="rect">
                <a:avLst/>
              </a:prstGeom>
              <a:blipFill>
                <a:blip r:embed="rId5"/>
                <a:stretch>
                  <a:fillRect l="-3270" r="-12909"/>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p:cNvSpPr/>
              <p:nvPr/>
            </p:nvSpPr>
            <p:spPr>
              <a:xfrm>
                <a:off x="943768" y="4074596"/>
                <a:ext cx="75931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b="1" i="1" dirty="0" smtClean="0">
                              <a:latin typeface="Cambria Math" panose="02040503050406030204" pitchFamily="18" charset="0"/>
                              <a:ea typeface="微软雅黑" pitchFamily="34" charset="-122"/>
                            </a:rPr>
                          </m:ctrlPr>
                        </m:sSubPr>
                        <m:e>
                          <m:r>
                            <a:rPr lang="en-US" altLang="zh-CN" b="1" i="1" dirty="0">
                              <a:latin typeface="Cambria Math" panose="02040503050406030204" pitchFamily="18" charset="0"/>
                              <a:ea typeface="微软雅黑" pitchFamily="34" charset="-122"/>
                            </a:rPr>
                            <m:t>𝒑</m:t>
                          </m:r>
                        </m:e>
                        <m:sub>
                          <m:r>
                            <a:rPr lang="en-US" altLang="zh-CN" b="1" i="1" dirty="0" smtClean="0">
                              <a:latin typeface="Cambria Math" panose="02040503050406030204" pitchFamily="18" charset="0"/>
                              <a:ea typeface="微软雅黑" pitchFamily="34" charset="-122"/>
                            </a:rPr>
                            <m:t>𝒕</m:t>
                          </m:r>
                        </m:sub>
                      </m:sSub>
                      <m:d>
                        <m:dPr>
                          <m:ctrlPr>
                            <a:rPr lang="en-US" altLang="zh-CN" b="1" i="1" dirty="0">
                              <a:latin typeface="Cambria Math" panose="02040503050406030204" pitchFamily="18" charset="0"/>
                              <a:ea typeface="微软雅黑" pitchFamily="34" charset="-122"/>
                            </a:rPr>
                          </m:ctrlPr>
                        </m:dPr>
                        <m:e>
                          <m:r>
                            <a:rPr lang="en-US" altLang="zh-CN" b="1" i="1" dirty="0" smtClean="0">
                              <a:latin typeface="Cambria Math" panose="02040503050406030204" pitchFamily="18" charset="0"/>
                              <a:ea typeface="微软雅黑" pitchFamily="34" charset="-122"/>
                            </a:rPr>
                            <m:t>𝒕</m:t>
                          </m:r>
                        </m:e>
                      </m:d>
                    </m:oMath>
                  </m:oMathPara>
                </a14:m>
                <a:endParaRPr lang="zh-CN" altLang="en-US" dirty="0"/>
              </a:p>
            </p:txBody>
          </p:sp>
        </mc:Choice>
        <mc:Fallback xmlns="">
          <p:sp>
            <p:nvSpPr>
              <p:cNvPr id="7" name="矩形 6"/>
              <p:cNvSpPr>
                <a:spLocks noRot="1" noChangeAspect="1" noMove="1" noResize="1" noEditPoints="1" noAdjustHandles="1" noChangeArrowheads="1" noChangeShapeType="1" noTextEdit="1"/>
              </p:cNvSpPr>
              <p:nvPr/>
            </p:nvSpPr>
            <p:spPr>
              <a:xfrm>
                <a:off x="943768" y="4074596"/>
                <a:ext cx="759310" cy="369332"/>
              </a:xfrm>
              <a:prstGeom prst="rect">
                <a:avLst/>
              </a:prstGeom>
              <a:blipFill rotWithShape="0">
                <a:blip r:embed="rId6"/>
                <a:stretch>
                  <a:fillRect b="-819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矩形 2"/>
              <p:cNvSpPr/>
              <p:nvPr/>
            </p:nvSpPr>
            <p:spPr>
              <a:xfrm>
                <a:off x="-66955" y="2924944"/>
                <a:ext cx="34496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1" i="1" dirty="0" smtClean="0">
                          <a:latin typeface="Cambria Math" panose="02040503050406030204" pitchFamily="18" charset="0"/>
                          <a:ea typeface="微软雅黑" pitchFamily="34" charset="-122"/>
                        </a:rPr>
                        <m:t>𝒕</m:t>
                      </m:r>
                    </m:oMath>
                  </m:oMathPara>
                </a14:m>
                <a:endParaRPr lang="zh-CN" altLang="en-US" dirty="0"/>
              </a:p>
            </p:txBody>
          </p:sp>
        </mc:Choice>
        <mc:Fallback xmlns="">
          <p:sp>
            <p:nvSpPr>
              <p:cNvPr id="3" name="矩形 2"/>
              <p:cNvSpPr>
                <a:spLocks noRot="1" noChangeAspect="1" noMove="1" noResize="1" noEditPoints="1" noAdjustHandles="1" noChangeArrowheads="1" noChangeShapeType="1" noTextEdit="1"/>
              </p:cNvSpPr>
              <p:nvPr/>
            </p:nvSpPr>
            <p:spPr>
              <a:xfrm>
                <a:off x="-66955" y="2924944"/>
                <a:ext cx="344966" cy="369332"/>
              </a:xfrm>
              <a:prstGeom prst="rect">
                <a:avLst/>
              </a:prstGeom>
              <a:blipFill rotWithShape="0">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p:cNvSpPr/>
              <p:nvPr/>
            </p:nvSpPr>
            <p:spPr>
              <a:xfrm>
                <a:off x="2454508" y="5085184"/>
                <a:ext cx="79297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b="1" i="1" dirty="0">
                              <a:latin typeface="Cambria Math" panose="02040503050406030204" pitchFamily="18" charset="0"/>
                              <a:ea typeface="微软雅黑" pitchFamily="34" charset="-122"/>
                            </a:rPr>
                          </m:ctrlPr>
                        </m:sSubPr>
                        <m:e>
                          <m:r>
                            <a:rPr lang="en-US" altLang="zh-CN" b="1" i="1" dirty="0">
                              <a:latin typeface="Cambria Math" panose="02040503050406030204" pitchFamily="18" charset="0"/>
                              <a:ea typeface="微软雅黑" pitchFamily="34" charset="-122"/>
                            </a:rPr>
                            <m:t>𝒑</m:t>
                          </m:r>
                        </m:e>
                        <m:sub>
                          <m:r>
                            <a:rPr lang="en-US" altLang="zh-CN" b="1" i="1" dirty="0">
                              <a:latin typeface="Cambria Math" panose="02040503050406030204" pitchFamily="18" charset="0"/>
                              <a:ea typeface="微软雅黑" pitchFamily="34" charset="-122"/>
                            </a:rPr>
                            <m:t>𝒔</m:t>
                          </m:r>
                        </m:sub>
                      </m:sSub>
                      <m:d>
                        <m:dPr>
                          <m:ctrlPr>
                            <a:rPr lang="en-US" altLang="zh-CN" b="1" i="1" dirty="0">
                              <a:latin typeface="Cambria Math" panose="02040503050406030204" pitchFamily="18" charset="0"/>
                              <a:ea typeface="微软雅黑" pitchFamily="34" charset="-122"/>
                            </a:rPr>
                          </m:ctrlPr>
                        </m:dPr>
                        <m:e>
                          <m:r>
                            <a:rPr lang="en-US" altLang="zh-CN" b="1" i="1" dirty="0">
                              <a:latin typeface="Cambria Math" panose="02040503050406030204" pitchFamily="18" charset="0"/>
                              <a:ea typeface="微软雅黑" pitchFamily="34" charset="-122"/>
                            </a:rPr>
                            <m:t>𝒔</m:t>
                          </m:r>
                        </m:e>
                      </m:d>
                    </m:oMath>
                  </m:oMathPara>
                </a14:m>
                <a:endParaRPr lang="zh-CN" altLang="en-US" dirty="0"/>
              </a:p>
            </p:txBody>
          </p:sp>
        </mc:Choice>
        <mc:Fallback xmlns="">
          <p:sp>
            <p:nvSpPr>
              <p:cNvPr id="9" name="矩形 8"/>
              <p:cNvSpPr>
                <a:spLocks noRot="1" noChangeAspect="1" noMove="1" noResize="1" noEditPoints="1" noAdjustHandles="1" noChangeArrowheads="1" noChangeShapeType="1" noTextEdit="1"/>
              </p:cNvSpPr>
              <p:nvPr/>
            </p:nvSpPr>
            <p:spPr>
              <a:xfrm>
                <a:off x="2454508" y="5085184"/>
                <a:ext cx="792974" cy="369332"/>
              </a:xfrm>
              <a:prstGeom prst="rect">
                <a:avLst/>
              </a:prstGeom>
              <a:blipFill>
                <a:blip r:embed="rId8"/>
                <a:stretch>
                  <a:fillRect b="-819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p:cNvSpPr/>
              <p:nvPr/>
            </p:nvSpPr>
            <p:spPr>
              <a:xfrm>
                <a:off x="3994016" y="6093296"/>
                <a:ext cx="36420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1" i="1" dirty="0" smtClean="0">
                          <a:latin typeface="Cambria Math" panose="02040503050406030204" pitchFamily="18" charset="0"/>
                          <a:ea typeface="微软雅黑" pitchFamily="34" charset="-122"/>
                        </a:rPr>
                        <m:t>𝒔</m:t>
                      </m:r>
                    </m:oMath>
                  </m:oMathPara>
                </a14:m>
                <a:endParaRPr lang="zh-CN" altLang="en-US" dirty="0"/>
              </a:p>
            </p:txBody>
          </p:sp>
        </mc:Choice>
        <mc:Fallback xmlns="">
          <p:sp>
            <p:nvSpPr>
              <p:cNvPr id="4" name="矩形 3"/>
              <p:cNvSpPr>
                <a:spLocks noRot="1" noChangeAspect="1" noMove="1" noResize="1" noEditPoints="1" noAdjustHandles="1" noChangeArrowheads="1" noChangeShapeType="1" noTextEdit="1"/>
              </p:cNvSpPr>
              <p:nvPr/>
            </p:nvSpPr>
            <p:spPr>
              <a:xfrm>
                <a:off x="3994016" y="6093296"/>
                <a:ext cx="364202" cy="369332"/>
              </a:xfrm>
              <a:prstGeom prst="rect">
                <a:avLst/>
              </a:prstGeom>
              <a:blipFill>
                <a:blip r:embed="rId9"/>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100823312"/>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323850" y="188913"/>
            <a:ext cx="7704534" cy="836612"/>
          </a:xfrm>
        </p:spPr>
        <p:txBody>
          <a:bodyPr/>
          <a:lstStyle/>
          <a:p>
            <a:pPr eaLnBrk="1" hangingPunct="1"/>
            <a:r>
              <a:rPr lang="zh-CN" altLang="en-US" sz="4400" dirty="0">
                <a:ea typeface="微软雅黑" pitchFamily="34" charset="-122"/>
              </a:rPr>
              <a:t>空域变换增强</a:t>
            </a:r>
            <a:r>
              <a:rPr lang="en-US" altLang="zh-CN" sz="4400" dirty="0">
                <a:ea typeface="微软雅黑" pitchFamily="34" charset="-122"/>
              </a:rPr>
              <a:t>—</a:t>
            </a:r>
            <a:r>
              <a:rPr lang="zh-CN" altLang="en-US" sz="3500" dirty="0">
                <a:ea typeface="微软雅黑" pitchFamily="34" charset="-122"/>
              </a:rPr>
              <a:t>直方图处理</a:t>
            </a:r>
          </a:p>
        </p:txBody>
      </p:sp>
      <p:sp>
        <p:nvSpPr>
          <p:cNvPr id="2" name="矩形 1"/>
          <p:cNvSpPr/>
          <p:nvPr/>
        </p:nvSpPr>
        <p:spPr>
          <a:xfrm>
            <a:off x="323850" y="1196752"/>
            <a:ext cx="2800767" cy="523220"/>
          </a:xfrm>
          <a:prstGeom prst="rect">
            <a:avLst/>
          </a:prstGeom>
        </p:spPr>
        <p:txBody>
          <a:bodyPr wrap="none">
            <a:spAutoFit/>
          </a:bodyPr>
          <a:lstStyle/>
          <a:p>
            <a:pPr marL="457200" indent="-457200">
              <a:buFont typeface="Wingdings" panose="05000000000000000000" pitchFamily="2" charset="2"/>
              <a:buChar char="Ø"/>
            </a:pPr>
            <a:r>
              <a:rPr lang="zh-CN" altLang="en-US" sz="2800" b="1" dirty="0">
                <a:ea typeface="微软雅黑" pitchFamily="34" charset="-122"/>
              </a:rPr>
              <a:t>直方图均衡化</a:t>
            </a:r>
            <a:endParaRPr lang="zh-CN" altLang="en-US" sz="2800" b="1" dirty="0"/>
          </a:p>
        </p:txBody>
      </p:sp>
      <mc:AlternateContent xmlns:mc="http://schemas.openxmlformats.org/markup-compatibility/2006" xmlns:a14="http://schemas.microsoft.com/office/drawing/2010/main">
        <mc:Choice Requires="a14">
          <p:sp>
            <p:nvSpPr>
              <p:cNvPr id="7" name="矩形 6"/>
              <p:cNvSpPr/>
              <p:nvPr/>
            </p:nvSpPr>
            <p:spPr>
              <a:xfrm>
                <a:off x="323850" y="1340768"/>
                <a:ext cx="8820150" cy="5445401"/>
              </a:xfrm>
              <a:prstGeom prst="rect">
                <a:avLst/>
              </a:prstGeom>
            </p:spPr>
            <p:txBody>
              <a:bodyPr wrap="square">
                <a:spAutoFit/>
              </a:bodyPr>
              <a:lstStyle/>
              <a:p>
                <a:pPr algn="ctr">
                  <a:lnSpc>
                    <a:spcPct val="150000"/>
                  </a:lnSpc>
                </a:pPr>
                <a14:m>
                  <m:oMathPara xmlns:m="http://schemas.openxmlformats.org/officeDocument/2006/math">
                    <m:oMathParaPr>
                      <m:jc m:val="centerGroup"/>
                    </m:oMathParaPr>
                    <m:oMath xmlns:m="http://schemas.openxmlformats.org/officeDocument/2006/math">
                      <m:nary>
                        <m:naryPr>
                          <m:ctrlPr>
                            <a:rPr lang="zh-CN" altLang="en-US" sz="2400" b="1" i="1" smtClean="0">
                              <a:latin typeface="Cambria Math" panose="02040503050406030204" pitchFamily="18" charset="0"/>
                              <a:ea typeface="微软雅黑" pitchFamily="34" charset="-122"/>
                            </a:rPr>
                          </m:ctrlPr>
                        </m:naryPr>
                        <m:sub>
                          <m:sSub>
                            <m:sSubPr>
                              <m:ctrlPr>
                                <a:rPr lang="en-US" altLang="zh-CN" sz="2400" b="1" i="1" smtClean="0">
                                  <a:latin typeface="Cambria Math" panose="02040503050406030204" pitchFamily="18" charset="0"/>
                                  <a:ea typeface="微软雅黑" pitchFamily="34" charset="-122"/>
                                </a:rPr>
                              </m:ctrlPr>
                            </m:sSubPr>
                            <m:e>
                              <m:r>
                                <a:rPr lang="en-US" altLang="zh-CN" sz="2400" b="1" i="1" smtClean="0">
                                  <a:latin typeface="Cambria Math" panose="02040503050406030204" pitchFamily="18" charset="0"/>
                                  <a:ea typeface="微软雅黑" pitchFamily="34" charset="-122"/>
                                </a:rPr>
                                <m:t>𝒔</m:t>
                              </m:r>
                            </m:e>
                            <m:sub>
                              <m:r>
                                <a:rPr lang="en-US" altLang="zh-CN" sz="2400" b="1" i="1" smtClean="0">
                                  <a:latin typeface="Cambria Math" panose="02040503050406030204" pitchFamily="18" charset="0"/>
                                  <a:ea typeface="微软雅黑" pitchFamily="34" charset="-122"/>
                                </a:rPr>
                                <m:t>𝒋</m:t>
                              </m:r>
                            </m:sub>
                          </m:sSub>
                        </m:sub>
                        <m:sup>
                          <m:sSub>
                            <m:sSubPr>
                              <m:ctrlPr>
                                <a:rPr lang="en-US" altLang="zh-CN" sz="2400" b="1" i="1" smtClean="0">
                                  <a:latin typeface="Cambria Math" panose="02040503050406030204" pitchFamily="18" charset="0"/>
                                  <a:ea typeface="微软雅黑" pitchFamily="34" charset="-122"/>
                                </a:rPr>
                              </m:ctrlPr>
                            </m:sSubPr>
                            <m:e>
                              <m:r>
                                <a:rPr lang="en-US" altLang="zh-CN" sz="2400" b="1" i="1" smtClean="0">
                                  <a:latin typeface="Cambria Math" panose="02040503050406030204" pitchFamily="18" charset="0"/>
                                  <a:ea typeface="微软雅黑" pitchFamily="34" charset="-122"/>
                                </a:rPr>
                                <m:t>𝒔</m:t>
                              </m:r>
                            </m:e>
                            <m:sub>
                              <m:r>
                                <a:rPr lang="en-US" altLang="zh-CN" sz="2400" b="1" i="1" smtClean="0">
                                  <a:latin typeface="Cambria Math" panose="02040503050406030204" pitchFamily="18" charset="0"/>
                                  <a:ea typeface="微软雅黑" pitchFamily="34" charset="-122"/>
                                </a:rPr>
                                <m:t>𝒋</m:t>
                              </m:r>
                            </m:sub>
                          </m:sSub>
                          <m:r>
                            <a:rPr lang="en-US" altLang="zh-CN" sz="2400" b="1" i="1" smtClean="0">
                              <a:latin typeface="Cambria Math" panose="02040503050406030204" pitchFamily="18" charset="0"/>
                              <a:ea typeface="微软雅黑" pitchFamily="34" charset="-122"/>
                            </a:rPr>
                            <m:t>+</m:t>
                          </m:r>
                          <m:r>
                            <a:rPr lang="en-US" altLang="zh-CN" sz="2400" b="1" i="1" smtClean="0">
                              <a:latin typeface="Cambria Math" panose="02040503050406030204" pitchFamily="18" charset="0"/>
                              <a:ea typeface="Cambria Math" panose="02040503050406030204" pitchFamily="18" charset="0"/>
                            </a:rPr>
                            <m:t>∆</m:t>
                          </m:r>
                          <m:r>
                            <a:rPr lang="en-US" altLang="zh-CN" sz="2400" b="1" i="1" smtClean="0">
                              <a:latin typeface="Cambria Math" panose="02040503050406030204" pitchFamily="18" charset="0"/>
                              <a:ea typeface="Cambria Math" panose="02040503050406030204" pitchFamily="18" charset="0"/>
                            </a:rPr>
                            <m:t>𝒔</m:t>
                          </m:r>
                        </m:sup>
                        <m:e>
                          <m:sSub>
                            <m:sSubPr>
                              <m:ctrlPr>
                                <a:rPr lang="en-US" altLang="zh-CN" sz="2400" b="1" i="1" smtClean="0">
                                  <a:latin typeface="Cambria Math" panose="02040503050406030204" pitchFamily="18" charset="0"/>
                                  <a:ea typeface="微软雅黑" pitchFamily="34" charset="-122"/>
                                </a:rPr>
                              </m:ctrlPr>
                            </m:sSubPr>
                            <m:e>
                              <m:r>
                                <a:rPr lang="en-US" altLang="zh-CN" sz="2400" b="1" i="1">
                                  <a:latin typeface="Cambria Math" panose="02040503050406030204" pitchFamily="18" charset="0"/>
                                  <a:ea typeface="微软雅黑" pitchFamily="34" charset="-122"/>
                                </a:rPr>
                                <m:t>𝒑</m:t>
                              </m:r>
                            </m:e>
                            <m:sub>
                              <m:r>
                                <a:rPr lang="en-US" altLang="zh-CN" sz="2400" b="1" i="1" smtClean="0">
                                  <a:latin typeface="Cambria Math" panose="02040503050406030204" pitchFamily="18" charset="0"/>
                                  <a:ea typeface="微软雅黑" pitchFamily="34" charset="-122"/>
                                </a:rPr>
                                <m:t>𝒔</m:t>
                              </m:r>
                            </m:sub>
                          </m:sSub>
                          <m:d>
                            <m:dPr>
                              <m:ctrlPr>
                                <a:rPr lang="en-US" altLang="zh-CN" sz="2400" b="1" i="1" smtClean="0">
                                  <a:latin typeface="Cambria Math" panose="02040503050406030204" pitchFamily="18" charset="0"/>
                                  <a:ea typeface="微软雅黑" pitchFamily="34" charset="-122"/>
                                </a:rPr>
                              </m:ctrlPr>
                            </m:dPr>
                            <m:e>
                              <m:r>
                                <a:rPr lang="en-US" altLang="zh-CN" sz="2400" b="1" i="1" smtClean="0">
                                  <a:latin typeface="Cambria Math" panose="02040503050406030204" pitchFamily="18" charset="0"/>
                                  <a:ea typeface="微软雅黑" pitchFamily="34" charset="-122"/>
                                </a:rPr>
                                <m:t>𝒔</m:t>
                              </m:r>
                            </m:e>
                          </m:d>
                          <m:r>
                            <a:rPr lang="en-US" altLang="zh-CN" sz="2400" b="1" i="1" smtClean="0">
                              <a:latin typeface="Cambria Math" panose="02040503050406030204" pitchFamily="18" charset="0"/>
                              <a:ea typeface="微软雅黑" pitchFamily="34" charset="-122"/>
                            </a:rPr>
                            <m:t>𝒅𝒔</m:t>
                          </m:r>
                          <m:r>
                            <a:rPr lang="en-US" altLang="zh-CN" sz="2400" b="1" i="1" smtClean="0">
                              <a:latin typeface="Cambria Math" panose="02040503050406030204" pitchFamily="18" charset="0"/>
                              <a:ea typeface="微软雅黑" pitchFamily="34" charset="-122"/>
                            </a:rPr>
                            <m:t>=</m:t>
                          </m:r>
                          <m:nary>
                            <m:naryPr>
                              <m:ctrlPr>
                                <a:rPr lang="zh-CN" altLang="en-US" sz="2400" b="1" i="1">
                                  <a:latin typeface="Cambria Math" panose="02040503050406030204" pitchFamily="18" charset="0"/>
                                  <a:ea typeface="微软雅黑" pitchFamily="34" charset="-122"/>
                                </a:rPr>
                              </m:ctrlPr>
                            </m:naryPr>
                            <m:sub>
                              <m:sSub>
                                <m:sSubPr>
                                  <m:ctrlPr>
                                    <a:rPr lang="en-US" altLang="zh-CN" sz="2400" b="1" i="1" smtClean="0">
                                      <a:latin typeface="Cambria Math" panose="02040503050406030204" pitchFamily="18" charset="0"/>
                                      <a:ea typeface="微软雅黑" pitchFamily="34" charset="-122"/>
                                    </a:rPr>
                                  </m:ctrlPr>
                                </m:sSubPr>
                                <m:e>
                                  <m:r>
                                    <a:rPr lang="en-US" altLang="zh-CN" sz="2400" b="1" i="1" smtClean="0">
                                      <a:latin typeface="Cambria Math" panose="02040503050406030204" pitchFamily="18" charset="0"/>
                                      <a:ea typeface="微软雅黑" pitchFamily="34" charset="-122"/>
                                    </a:rPr>
                                    <m:t>𝒕</m:t>
                                  </m:r>
                                </m:e>
                                <m:sub>
                                  <m:r>
                                    <a:rPr lang="en-US" altLang="zh-CN" sz="2400" b="1" i="1">
                                      <a:latin typeface="Cambria Math" panose="02040503050406030204" pitchFamily="18" charset="0"/>
                                      <a:ea typeface="微软雅黑" pitchFamily="34" charset="-122"/>
                                    </a:rPr>
                                    <m:t>𝒋</m:t>
                                  </m:r>
                                </m:sub>
                              </m:sSub>
                            </m:sub>
                            <m:sup>
                              <m:sSub>
                                <m:sSubPr>
                                  <m:ctrlPr>
                                    <a:rPr lang="en-US" altLang="zh-CN" sz="2400" b="1" i="1">
                                      <a:latin typeface="Cambria Math" panose="02040503050406030204" pitchFamily="18" charset="0"/>
                                      <a:ea typeface="微软雅黑" pitchFamily="34" charset="-122"/>
                                    </a:rPr>
                                  </m:ctrlPr>
                                </m:sSubPr>
                                <m:e>
                                  <m:r>
                                    <a:rPr lang="en-US" altLang="zh-CN" sz="2400" b="1" i="1" smtClean="0">
                                      <a:latin typeface="Cambria Math" panose="02040503050406030204" pitchFamily="18" charset="0"/>
                                      <a:ea typeface="微软雅黑" pitchFamily="34" charset="-122"/>
                                    </a:rPr>
                                    <m:t>𝒕</m:t>
                                  </m:r>
                                </m:e>
                                <m:sub>
                                  <m:r>
                                    <a:rPr lang="en-US" altLang="zh-CN" sz="2400" b="1" i="1">
                                      <a:latin typeface="Cambria Math" panose="02040503050406030204" pitchFamily="18" charset="0"/>
                                      <a:ea typeface="微软雅黑" pitchFamily="34" charset="-122"/>
                                    </a:rPr>
                                    <m:t>𝒋</m:t>
                                  </m:r>
                                </m:sub>
                              </m:sSub>
                              <m:r>
                                <a:rPr lang="en-US" altLang="zh-CN" sz="2400" b="1" i="1">
                                  <a:latin typeface="Cambria Math" panose="02040503050406030204" pitchFamily="18" charset="0"/>
                                  <a:ea typeface="微软雅黑" pitchFamily="34" charset="-122"/>
                                </a:rPr>
                                <m:t>+</m:t>
                              </m:r>
                              <m:r>
                                <a:rPr lang="en-US" altLang="zh-CN" sz="2400" b="1" i="1">
                                  <a:latin typeface="Cambria Math" panose="02040503050406030204" pitchFamily="18" charset="0"/>
                                  <a:ea typeface="Cambria Math" panose="02040503050406030204" pitchFamily="18" charset="0"/>
                                </a:rPr>
                                <m:t>∆</m:t>
                              </m:r>
                              <m:r>
                                <a:rPr lang="en-US" altLang="zh-CN" sz="2400" b="1" i="1" smtClean="0">
                                  <a:latin typeface="Cambria Math" panose="02040503050406030204" pitchFamily="18" charset="0"/>
                                  <a:ea typeface="Cambria Math" panose="02040503050406030204" pitchFamily="18" charset="0"/>
                                </a:rPr>
                                <m:t>𝒕</m:t>
                              </m:r>
                            </m:sup>
                            <m:e>
                              <m:sSub>
                                <m:sSubPr>
                                  <m:ctrlPr>
                                    <a:rPr lang="en-US" altLang="zh-CN" sz="2400" b="1" i="1">
                                      <a:latin typeface="Cambria Math" panose="02040503050406030204" pitchFamily="18" charset="0"/>
                                      <a:ea typeface="微软雅黑" pitchFamily="34" charset="-122"/>
                                    </a:rPr>
                                  </m:ctrlPr>
                                </m:sSubPr>
                                <m:e>
                                  <m:r>
                                    <a:rPr lang="en-US" altLang="zh-CN" sz="2400" b="1" i="1">
                                      <a:latin typeface="Cambria Math" panose="02040503050406030204" pitchFamily="18" charset="0"/>
                                      <a:ea typeface="微软雅黑" pitchFamily="34" charset="-122"/>
                                    </a:rPr>
                                    <m:t>𝒑</m:t>
                                  </m:r>
                                </m:e>
                                <m:sub>
                                  <m:r>
                                    <a:rPr lang="en-US" altLang="zh-CN" sz="2400" b="1" i="1" smtClean="0">
                                      <a:latin typeface="Cambria Math" panose="02040503050406030204" pitchFamily="18" charset="0"/>
                                      <a:ea typeface="微软雅黑" pitchFamily="34" charset="-122"/>
                                    </a:rPr>
                                    <m:t>𝒕</m:t>
                                  </m:r>
                                </m:sub>
                              </m:sSub>
                              <m:d>
                                <m:dPr>
                                  <m:ctrlPr>
                                    <a:rPr lang="en-US" altLang="zh-CN" sz="2400" b="1" i="1">
                                      <a:latin typeface="Cambria Math" panose="02040503050406030204" pitchFamily="18" charset="0"/>
                                      <a:ea typeface="微软雅黑" pitchFamily="34" charset="-122"/>
                                    </a:rPr>
                                  </m:ctrlPr>
                                </m:dPr>
                                <m:e>
                                  <m:r>
                                    <a:rPr lang="en-US" altLang="zh-CN" sz="2400" b="1" i="1" smtClean="0">
                                      <a:latin typeface="Cambria Math" panose="02040503050406030204" pitchFamily="18" charset="0"/>
                                      <a:ea typeface="微软雅黑" pitchFamily="34" charset="-122"/>
                                    </a:rPr>
                                    <m:t>𝒕</m:t>
                                  </m:r>
                                </m:e>
                              </m:d>
                              <m:r>
                                <a:rPr lang="en-US" altLang="zh-CN" sz="2400" b="1" i="1">
                                  <a:latin typeface="Cambria Math" panose="02040503050406030204" pitchFamily="18" charset="0"/>
                                  <a:ea typeface="微软雅黑" pitchFamily="34" charset="-122"/>
                                </a:rPr>
                                <m:t>𝒅</m:t>
                              </m:r>
                              <m:r>
                                <a:rPr lang="en-US" altLang="zh-CN" sz="2400" b="1" i="1" smtClean="0">
                                  <a:latin typeface="Cambria Math" panose="02040503050406030204" pitchFamily="18" charset="0"/>
                                  <a:ea typeface="微软雅黑" pitchFamily="34" charset="-122"/>
                                </a:rPr>
                                <m:t>𝒕</m:t>
                              </m:r>
                            </m:e>
                          </m:nary>
                        </m:e>
                      </m:nary>
                    </m:oMath>
                  </m:oMathPara>
                </a14:m>
                <a:endParaRPr lang="en-US" altLang="zh-CN" sz="2400" b="1" dirty="0">
                  <a:ea typeface="微软雅黑" pitchFamily="34" charset="-122"/>
                </a:endParaRPr>
              </a:p>
              <a:p>
                <a:pPr>
                  <a:lnSpc>
                    <a:spcPct val="150000"/>
                  </a:lnSpc>
                </a:pPr>
                <a:r>
                  <a:rPr lang="zh-CN" altLang="en-US" sz="2400" b="1" dirty="0">
                    <a:ea typeface="微软雅黑" pitchFamily="34" charset="-122"/>
                  </a:rPr>
                  <a:t>当</a:t>
                </a:r>
                <a14:m>
                  <m:oMath xmlns:m="http://schemas.openxmlformats.org/officeDocument/2006/math">
                    <m:r>
                      <a:rPr lang="zh-CN" altLang="en-US" sz="2400" b="1" i="1" smtClean="0">
                        <a:latin typeface="Cambria Math" panose="02040503050406030204" pitchFamily="18" charset="0"/>
                        <a:ea typeface="微软雅黑" pitchFamily="34" charset="-122"/>
                      </a:rPr>
                      <m:t>∆</m:t>
                    </m:r>
                    <m:r>
                      <a:rPr lang="en-US" altLang="zh-CN" sz="2400" b="1" i="1" smtClean="0">
                        <a:latin typeface="Cambria Math" panose="02040503050406030204" pitchFamily="18" charset="0"/>
                        <a:ea typeface="微软雅黑" pitchFamily="34" charset="-122"/>
                      </a:rPr>
                      <m:t>𝒔</m:t>
                    </m:r>
                    <m:r>
                      <a:rPr lang="en-US" altLang="zh-CN" sz="2400" b="1" i="1" smtClean="0">
                        <a:latin typeface="Cambria Math" panose="02040503050406030204" pitchFamily="18" charset="0"/>
                        <a:ea typeface="Cambria Math" panose="02040503050406030204" pitchFamily="18" charset="0"/>
                      </a:rPr>
                      <m:t>→</m:t>
                    </m:r>
                    <m:r>
                      <a:rPr lang="en-US" altLang="zh-CN" sz="2400" b="1" i="1" smtClean="0">
                        <a:latin typeface="Cambria Math" panose="02040503050406030204" pitchFamily="18" charset="0"/>
                        <a:ea typeface="Cambria Math" panose="02040503050406030204" pitchFamily="18" charset="0"/>
                      </a:rPr>
                      <m:t>𝟎</m:t>
                    </m:r>
                  </m:oMath>
                </a14:m>
                <a:r>
                  <a:rPr lang="en-US" altLang="zh-CN" sz="2400" b="1" dirty="0">
                    <a:ea typeface="微软雅黑" pitchFamily="34" charset="-122"/>
                  </a:rPr>
                  <a:t>,</a:t>
                </a:r>
                <a:r>
                  <a:rPr lang="zh-CN" altLang="en-US" sz="2400" b="1" dirty="0">
                    <a:ea typeface="微软雅黑" pitchFamily="34" charset="-122"/>
                  </a:rPr>
                  <a:t> </a:t>
                </a:r>
                <a14:m>
                  <m:oMath xmlns:m="http://schemas.openxmlformats.org/officeDocument/2006/math">
                    <m:r>
                      <a:rPr lang="zh-CN" altLang="en-US" sz="2400" b="1" i="1">
                        <a:latin typeface="Cambria Math" panose="02040503050406030204" pitchFamily="18" charset="0"/>
                        <a:ea typeface="微软雅黑" pitchFamily="34" charset="-122"/>
                      </a:rPr>
                      <m:t>∆</m:t>
                    </m:r>
                    <m:r>
                      <a:rPr lang="en-US" altLang="zh-CN" sz="2400" b="1" i="1" smtClean="0">
                        <a:latin typeface="Cambria Math" panose="02040503050406030204" pitchFamily="18" charset="0"/>
                        <a:ea typeface="微软雅黑" pitchFamily="34" charset="-122"/>
                      </a:rPr>
                      <m:t>𝒕</m:t>
                    </m:r>
                    <m:r>
                      <a:rPr lang="en-US" altLang="zh-CN" sz="2400" b="1" i="1">
                        <a:latin typeface="Cambria Math" panose="02040503050406030204" pitchFamily="18" charset="0"/>
                        <a:ea typeface="Cambria Math" panose="02040503050406030204" pitchFamily="18" charset="0"/>
                      </a:rPr>
                      <m:t>→</m:t>
                    </m:r>
                    <m:r>
                      <a:rPr lang="en-US" altLang="zh-CN" sz="2400" b="1" i="1">
                        <a:latin typeface="Cambria Math" panose="02040503050406030204" pitchFamily="18" charset="0"/>
                        <a:ea typeface="Cambria Math" panose="02040503050406030204" pitchFamily="18" charset="0"/>
                      </a:rPr>
                      <m:t>𝟎</m:t>
                    </m:r>
                  </m:oMath>
                </a14:m>
                <a:r>
                  <a:rPr lang="en-US" altLang="zh-CN" sz="2400" b="1" dirty="0">
                    <a:ea typeface="微软雅黑" pitchFamily="34" charset="-122"/>
                  </a:rPr>
                  <a:t>,</a:t>
                </a:r>
                <a:r>
                  <a:rPr lang="zh-CN" altLang="en-US" sz="2400" b="1" dirty="0">
                    <a:ea typeface="微软雅黑" pitchFamily="34" charset="-122"/>
                  </a:rPr>
                  <a:t>有：</a:t>
                </a:r>
                <a:endParaRPr lang="en-US" altLang="zh-CN" sz="2400" b="1" dirty="0">
                  <a:ea typeface="微软雅黑" pitchFamily="34" charset="-122"/>
                </a:endParaRPr>
              </a:p>
              <a:p>
                <a:pPr>
                  <a:lnSpc>
                    <a:spcPct val="150000"/>
                  </a:lnSpc>
                </a:pPr>
                <a14:m>
                  <m:oMathPara xmlns:m="http://schemas.openxmlformats.org/officeDocument/2006/math">
                    <m:oMathParaPr>
                      <m:jc m:val="centerGroup"/>
                    </m:oMathParaPr>
                    <m:oMath xmlns:m="http://schemas.openxmlformats.org/officeDocument/2006/math">
                      <m:sSub>
                        <m:sSubPr>
                          <m:ctrlPr>
                            <a:rPr lang="en-US" altLang="zh-CN" sz="2400" b="1" i="1">
                              <a:latin typeface="Cambria Math" panose="02040503050406030204" pitchFamily="18" charset="0"/>
                              <a:ea typeface="微软雅黑" pitchFamily="34" charset="-122"/>
                            </a:rPr>
                          </m:ctrlPr>
                        </m:sSubPr>
                        <m:e>
                          <m:r>
                            <a:rPr lang="en-US" altLang="zh-CN" sz="2400" b="1" i="1">
                              <a:latin typeface="Cambria Math" panose="02040503050406030204" pitchFamily="18" charset="0"/>
                              <a:ea typeface="微软雅黑" pitchFamily="34" charset="-122"/>
                            </a:rPr>
                            <m:t>𝒑</m:t>
                          </m:r>
                        </m:e>
                        <m:sub>
                          <m:r>
                            <a:rPr lang="en-US" altLang="zh-CN" sz="2400" b="1" i="1" smtClean="0">
                              <a:latin typeface="Cambria Math" panose="02040503050406030204" pitchFamily="18" charset="0"/>
                              <a:ea typeface="微软雅黑" pitchFamily="34" charset="-122"/>
                            </a:rPr>
                            <m:t>𝒔</m:t>
                          </m:r>
                        </m:sub>
                      </m:sSub>
                      <m:d>
                        <m:dPr>
                          <m:ctrlPr>
                            <a:rPr lang="en-US" altLang="zh-CN" sz="2400" b="1" i="1">
                              <a:latin typeface="Cambria Math" panose="02040503050406030204" pitchFamily="18" charset="0"/>
                              <a:ea typeface="微软雅黑" pitchFamily="34" charset="-122"/>
                            </a:rPr>
                          </m:ctrlPr>
                        </m:dPr>
                        <m:e>
                          <m:r>
                            <a:rPr lang="en-US" altLang="zh-CN" sz="2400" b="1" i="1" smtClean="0">
                              <a:latin typeface="Cambria Math" panose="02040503050406030204" pitchFamily="18" charset="0"/>
                              <a:ea typeface="微软雅黑" pitchFamily="34" charset="-122"/>
                            </a:rPr>
                            <m:t>𝒔</m:t>
                          </m:r>
                        </m:e>
                      </m:d>
                      <m:r>
                        <a:rPr lang="en-US" altLang="zh-CN" sz="2400" b="1" i="1">
                          <a:latin typeface="Cambria Math" panose="02040503050406030204" pitchFamily="18" charset="0"/>
                          <a:ea typeface="微软雅黑" pitchFamily="34" charset="-122"/>
                        </a:rPr>
                        <m:t>𝒅</m:t>
                      </m:r>
                      <m:r>
                        <a:rPr lang="en-US" altLang="zh-CN" sz="2400" b="1" i="1" smtClean="0">
                          <a:latin typeface="Cambria Math" panose="02040503050406030204" pitchFamily="18" charset="0"/>
                          <a:ea typeface="微软雅黑" pitchFamily="34" charset="-122"/>
                        </a:rPr>
                        <m:t>𝒔</m:t>
                      </m:r>
                      <m:r>
                        <a:rPr lang="en-US" altLang="zh-CN" sz="2400" b="1" i="1" smtClean="0">
                          <a:latin typeface="Cambria Math" panose="02040503050406030204" pitchFamily="18" charset="0"/>
                          <a:ea typeface="微软雅黑" pitchFamily="34" charset="-122"/>
                        </a:rPr>
                        <m:t>=</m:t>
                      </m:r>
                      <m:sSub>
                        <m:sSubPr>
                          <m:ctrlPr>
                            <a:rPr lang="en-US" altLang="zh-CN" sz="2400" b="1" i="1">
                              <a:latin typeface="Cambria Math" panose="02040503050406030204" pitchFamily="18" charset="0"/>
                              <a:ea typeface="微软雅黑" pitchFamily="34" charset="-122"/>
                            </a:rPr>
                          </m:ctrlPr>
                        </m:sSubPr>
                        <m:e>
                          <m:r>
                            <a:rPr lang="en-US" altLang="zh-CN" sz="2400" b="1" i="1">
                              <a:latin typeface="Cambria Math" panose="02040503050406030204" pitchFamily="18" charset="0"/>
                              <a:ea typeface="微软雅黑" pitchFamily="34" charset="-122"/>
                            </a:rPr>
                            <m:t>𝒑</m:t>
                          </m:r>
                        </m:e>
                        <m:sub>
                          <m:r>
                            <a:rPr lang="en-US" altLang="zh-CN" sz="2400" b="1" i="1" smtClean="0">
                              <a:latin typeface="Cambria Math" panose="02040503050406030204" pitchFamily="18" charset="0"/>
                              <a:ea typeface="微软雅黑" pitchFamily="34" charset="-122"/>
                            </a:rPr>
                            <m:t>𝒕</m:t>
                          </m:r>
                        </m:sub>
                      </m:sSub>
                      <m:d>
                        <m:dPr>
                          <m:ctrlPr>
                            <a:rPr lang="en-US" altLang="zh-CN" sz="2400" b="1" i="1">
                              <a:latin typeface="Cambria Math" panose="02040503050406030204" pitchFamily="18" charset="0"/>
                              <a:ea typeface="微软雅黑" pitchFamily="34" charset="-122"/>
                            </a:rPr>
                          </m:ctrlPr>
                        </m:dPr>
                        <m:e>
                          <m:r>
                            <a:rPr lang="en-US" altLang="zh-CN" sz="2400" b="1" i="1" smtClean="0">
                              <a:latin typeface="Cambria Math" panose="02040503050406030204" pitchFamily="18" charset="0"/>
                              <a:ea typeface="微软雅黑" pitchFamily="34" charset="-122"/>
                            </a:rPr>
                            <m:t>𝒕</m:t>
                          </m:r>
                        </m:e>
                      </m:d>
                      <m:r>
                        <a:rPr lang="en-US" altLang="zh-CN" sz="2400" b="1" i="1">
                          <a:latin typeface="Cambria Math" panose="02040503050406030204" pitchFamily="18" charset="0"/>
                          <a:ea typeface="微软雅黑" pitchFamily="34" charset="-122"/>
                        </a:rPr>
                        <m:t>𝒅</m:t>
                      </m:r>
                      <m:r>
                        <a:rPr lang="en-US" altLang="zh-CN" sz="2400" b="1" i="1" smtClean="0">
                          <a:latin typeface="Cambria Math" panose="02040503050406030204" pitchFamily="18" charset="0"/>
                          <a:ea typeface="微软雅黑" pitchFamily="34" charset="-122"/>
                        </a:rPr>
                        <m:t>𝒕</m:t>
                      </m:r>
                    </m:oMath>
                  </m:oMathPara>
                </a14:m>
                <a:endParaRPr lang="en-US" altLang="zh-CN" sz="2400" b="1" dirty="0">
                  <a:ea typeface="微软雅黑" pitchFamily="34" charset="-122"/>
                </a:endParaRPr>
              </a:p>
              <a:p>
                <a:pPr>
                  <a:lnSpc>
                    <a:spcPct val="150000"/>
                  </a:lnSpc>
                </a:pPr>
                <a:r>
                  <a:rPr lang="zh-CN" altLang="en-US" sz="2400" b="1" dirty="0">
                    <a:ea typeface="微软雅黑" pitchFamily="34" charset="-122"/>
                  </a:rPr>
                  <a:t>由于</a:t>
                </a:r>
                <a14:m>
                  <m:oMath xmlns:m="http://schemas.openxmlformats.org/officeDocument/2006/math">
                    <m:r>
                      <a:rPr lang="en-US" altLang="zh-CN" sz="2400" b="1" i="1" smtClean="0">
                        <a:latin typeface="Cambria Math" panose="02040503050406030204" pitchFamily="18" charset="0"/>
                        <a:ea typeface="微软雅黑" pitchFamily="34" charset="-122"/>
                      </a:rPr>
                      <m:t>𝒕</m:t>
                    </m:r>
                    <m:r>
                      <a:rPr lang="en-US" altLang="zh-CN" sz="2400" b="1" i="1" smtClean="0">
                        <a:latin typeface="Cambria Math" panose="02040503050406030204" pitchFamily="18" charset="0"/>
                        <a:ea typeface="微软雅黑" pitchFamily="34" charset="-122"/>
                      </a:rPr>
                      <m:t>=</m:t>
                    </m:r>
                    <m:r>
                      <a:rPr lang="en-US" altLang="zh-CN" sz="2400" b="1" i="1" smtClean="0">
                        <a:latin typeface="Cambria Math" panose="02040503050406030204" pitchFamily="18" charset="0"/>
                        <a:ea typeface="微软雅黑" pitchFamily="34" charset="-122"/>
                      </a:rPr>
                      <m:t>𝑻</m:t>
                    </m:r>
                    <m:d>
                      <m:dPr>
                        <m:ctrlPr>
                          <a:rPr lang="en-US" altLang="zh-CN" sz="2400" b="1" i="1" smtClean="0">
                            <a:latin typeface="Cambria Math" panose="02040503050406030204" pitchFamily="18" charset="0"/>
                            <a:ea typeface="微软雅黑" pitchFamily="34" charset="-122"/>
                          </a:rPr>
                        </m:ctrlPr>
                      </m:dPr>
                      <m:e>
                        <m:r>
                          <a:rPr lang="en-US" altLang="zh-CN" sz="2400" b="1" i="1" smtClean="0">
                            <a:latin typeface="Cambria Math" panose="02040503050406030204" pitchFamily="18" charset="0"/>
                            <a:ea typeface="微软雅黑" pitchFamily="34" charset="-122"/>
                          </a:rPr>
                          <m:t>𝒔</m:t>
                        </m:r>
                      </m:e>
                    </m:d>
                  </m:oMath>
                </a14:m>
                <a:r>
                  <a:rPr lang="en-US" altLang="zh-CN" sz="2400" b="1" dirty="0">
                    <a:ea typeface="微软雅黑" pitchFamily="34" charset="-122"/>
                  </a:rPr>
                  <a:t>, </a:t>
                </a:r>
                <a14:m>
                  <m:oMath xmlns:m="http://schemas.openxmlformats.org/officeDocument/2006/math">
                    <m:sSub>
                      <m:sSubPr>
                        <m:ctrlPr>
                          <a:rPr lang="en-US" altLang="zh-CN" sz="2400" b="1" i="1">
                            <a:latin typeface="Cambria Math" panose="02040503050406030204" pitchFamily="18" charset="0"/>
                            <a:ea typeface="微软雅黑" pitchFamily="34" charset="-122"/>
                          </a:rPr>
                        </m:ctrlPr>
                      </m:sSubPr>
                      <m:e>
                        <m:r>
                          <a:rPr lang="en-US" altLang="zh-CN" sz="2400" b="1" i="1">
                            <a:latin typeface="Cambria Math" panose="02040503050406030204" pitchFamily="18" charset="0"/>
                            <a:ea typeface="微软雅黑" pitchFamily="34" charset="-122"/>
                          </a:rPr>
                          <m:t>𝒑</m:t>
                        </m:r>
                      </m:e>
                      <m:sub>
                        <m:r>
                          <a:rPr lang="en-US" altLang="zh-CN" sz="2400" b="1" i="1" smtClean="0">
                            <a:latin typeface="Cambria Math" panose="02040503050406030204" pitchFamily="18" charset="0"/>
                            <a:ea typeface="微软雅黑" pitchFamily="34" charset="-122"/>
                          </a:rPr>
                          <m:t>𝒕</m:t>
                        </m:r>
                      </m:sub>
                    </m:sSub>
                    <m:d>
                      <m:dPr>
                        <m:ctrlPr>
                          <a:rPr lang="en-US" altLang="zh-CN" sz="2400" b="1" i="1">
                            <a:latin typeface="Cambria Math" panose="02040503050406030204" pitchFamily="18" charset="0"/>
                            <a:ea typeface="微软雅黑" pitchFamily="34" charset="-122"/>
                          </a:rPr>
                        </m:ctrlPr>
                      </m:dPr>
                      <m:e>
                        <m:r>
                          <a:rPr lang="en-US" altLang="zh-CN" sz="2400" b="1" i="1" smtClean="0">
                            <a:latin typeface="Cambria Math" panose="02040503050406030204" pitchFamily="18" charset="0"/>
                            <a:ea typeface="微软雅黑" pitchFamily="34" charset="-122"/>
                          </a:rPr>
                          <m:t>𝒕</m:t>
                        </m:r>
                      </m:e>
                    </m:d>
                    <m:r>
                      <a:rPr lang="en-US" altLang="zh-CN" sz="2400" b="1" i="0" smtClean="0">
                        <a:latin typeface="Cambria Math" panose="02040503050406030204" pitchFamily="18" charset="0"/>
                        <a:ea typeface="微软雅黑" pitchFamily="34" charset="-122"/>
                      </a:rPr>
                      <m:t>=</m:t>
                    </m:r>
                    <m:r>
                      <a:rPr lang="en-US" altLang="zh-CN" sz="2400" b="1" i="0" smtClean="0">
                        <a:latin typeface="Cambria Math" panose="02040503050406030204" pitchFamily="18" charset="0"/>
                        <a:ea typeface="微软雅黑" pitchFamily="34" charset="-122"/>
                      </a:rPr>
                      <m:t>𝟏</m:t>
                    </m:r>
                  </m:oMath>
                </a14:m>
                <a:r>
                  <a:rPr lang="en-US" altLang="zh-CN" sz="2400" b="1" dirty="0">
                    <a:ea typeface="微软雅黑" pitchFamily="34" charset="-122"/>
                  </a:rPr>
                  <a:t>,</a:t>
                </a:r>
                <a:r>
                  <a:rPr lang="zh-CN" altLang="en-US" sz="2400" b="1" dirty="0">
                    <a:ea typeface="微软雅黑" pitchFamily="34" charset="-122"/>
                  </a:rPr>
                  <a:t>则：</a:t>
                </a:r>
                <a:endParaRPr lang="en-US" altLang="zh-CN" sz="2400" b="1" dirty="0">
                  <a:ea typeface="微软雅黑" pitchFamily="34" charset="-122"/>
                </a:endParaRPr>
              </a:p>
              <a:p>
                <a:pPr>
                  <a:lnSpc>
                    <a:spcPct val="150000"/>
                  </a:lnSpc>
                </a:pPr>
                <a14:m>
                  <m:oMathPara xmlns:m="http://schemas.openxmlformats.org/officeDocument/2006/math">
                    <m:oMathParaPr>
                      <m:jc m:val="centerGroup"/>
                    </m:oMathParaPr>
                    <m:oMath xmlns:m="http://schemas.openxmlformats.org/officeDocument/2006/math">
                      <m:sSub>
                        <m:sSubPr>
                          <m:ctrlPr>
                            <a:rPr lang="en-US" altLang="zh-CN" sz="2400" b="1" i="1">
                              <a:latin typeface="Cambria Math" panose="02040503050406030204" pitchFamily="18" charset="0"/>
                              <a:ea typeface="微软雅黑" pitchFamily="34" charset="-122"/>
                            </a:rPr>
                          </m:ctrlPr>
                        </m:sSubPr>
                        <m:e>
                          <m:r>
                            <a:rPr lang="en-US" altLang="zh-CN" sz="2400" b="1" i="1">
                              <a:latin typeface="Cambria Math" panose="02040503050406030204" pitchFamily="18" charset="0"/>
                              <a:ea typeface="微软雅黑" pitchFamily="34" charset="-122"/>
                            </a:rPr>
                            <m:t>𝒑</m:t>
                          </m:r>
                        </m:e>
                        <m:sub>
                          <m:r>
                            <a:rPr lang="en-US" altLang="zh-CN" sz="2400" b="1" i="1" smtClean="0">
                              <a:latin typeface="Cambria Math" panose="02040503050406030204" pitchFamily="18" charset="0"/>
                              <a:ea typeface="微软雅黑" pitchFamily="34" charset="-122"/>
                            </a:rPr>
                            <m:t>𝒔</m:t>
                          </m:r>
                        </m:sub>
                      </m:sSub>
                      <m:d>
                        <m:dPr>
                          <m:ctrlPr>
                            <a:rPr lang="en-US" altLang="zh-CN" sz="2400" b="1" i="1">
                              <a:latin typeface="Cambria Math" panose="02040503050406030204" pitchFamily="18" charset="0"/>
                              <a:ea typeface="微软雅黑" pitchFamily="34" charset="-122"/>
                            </a:rPr>
                          </m:ctrlPr>
                        </m:dPr>
                        <m:e>
                          <m:r>
                            <a:rPr lang="en-US" altLang="zh-CN" sz="2400" b="1" i="1" smtClean="0">
                              <a:latin typeface="Cambria Math" panose="02040503050406030204" pitchFamily="18" charset="0"/>
                              <a:ea typeface="微软雅黑" pitchFamily="34" charset="-122"/>
                            </a:rPr>
                            <m:t>𝒔</m:t>
                          </m:r>
                        </m:e>
                      </m:d>
                      <m:r>
                        <a:rPr lang="en-US" altLang="zh-CN" sz="2400" b="1" i="1">
                          <a:latin typeface="Cambria Math" panose="02040503050406030204" pitchFamily="18" charset="0"/>
                          <a:ea typeface="微软雅黑" pitchFamily="34" charset="-122"/>
                        </a:rPr>
                        <m:t>𝒅</m:t>
                      </m:r>
                      <m:r>
                        <a:rPr lang="en-US" altLang="zh-CN" sz="2400" b="1" i="1" smtClean="0">
                          <a:latin typeface="Cambria Math" panose="02040503050406030204" pitchFamily="18" charset="0"/>
                          <a:ea typeface="微软雅黑" pitchFamily="34" charset="-122"/>
                        </a:rPr>
                        <m:t>𝒔</m:t>
                      </m:r>
                      <m:r>
                        <a:rPr lang="en-US" altLang="zh-CN" sz="2400" b="1" i="1">
                          <a:latin typeface="Cambria Math" panose="02040503050406030204" pitchFamily="18" charset="0"/>
                          <a:ea typeface="微软雅黑" pitchFamily="34" charset="-122"/>
                        </a:rPr>
                        <m:t>=</m:t>
                      </m:r>
                      <m:r>
                        <a:rPr lang="en-US" altLang="zh-CN" sz="2400" b="1" i="1" smtClean="0">
                          <a:latin typeface="Cambria Math" panose="02040503050406030204" pitchFamily="18" charset="0"/>
                          <a:ea typeface="微软雅黑" pitchFamily="34" charset="-122"/>
                        </a:rPr>
                        <m:t>𝒅𝑻</m:t>
                      </m:r>
                      <m:d>
                        <m:dPr>
                          <m:ctrlPr>
                            <a:rPr lang="en-US" altLang="zh-CN" sz="2400" b="1" i="1">
                              <a:latin typeface="Cambria Math" panose="02040503050406030204" pitchFamily="18" charset="0"/>
                              <a:ea typeface="微软雅黑" pitchFamily="34" charset="-122"/>
                            </a:rPr>
                          </m:ctrlPr>
                        </m:dPr>
                        <m:e>
                          <m:r>
                            <a:rPr lang="en-US" altLang="zh-CN" sz="2400" b="1" i="1" smtClean="0">
                              <a:latin typeface="Cambria Math" panose="02040503050406030204" pitchFamily="18" charset="0"/>
                              <a:ea typeface="微软雅黑" pitchFamily="34" charset="-122"/>
                            </a:rPr>
                            <m:t>𝒔</m:t>
                          </m:r>
                        </m:e>
                      </m:d>
                    </m:oMath>
                  </m:oMathPara>
                </a14:m>
                <a:endParaRPr lang="en-US" altLang="zh-CN" sz="2400" b="1" dirty="0">
                  <a:ea typeface="微软雅黑" pitchFamily="34" charset="-122"/>
                </a:endParaRPr>
              </a:p>
              <a:p>
                <a:pPr>
                  <a:lnSpc>
                    <a:spcPct val="150000"/>
                  </a:lnSpc>
                </a:pPr>
                <a:r>
                  <a:rPr lang="zh-CN" altLang="en-US" sz="2400" b="1" dirty="0">
                    <a:ea typeface="微软雅黑" pitchFamily="34" charset="-122"/>
                  </a:rPr>
                  <a:t>最终得到的直方图均衡化的灰度变化函数为：</a:t>
                </a:r>
                <a:endParaRPr lang="en-US" altLang="zh-CN" sz="2400" b="1" dirty="0">
                  <a:ea typeface="微软雅黑" pitchFamily="34" charset="-122"/>
                </a:endParaRPr>
              </a:p>
              <a:p>
                <a:pPr>
                  <a:lnSpc>
                    <a:spcPct val="150000"/>
                  </a:lnSpc>
                </a:pPr>
                <a14:m>
                  <m:oMathPara xmlns:m="http://schemas.openxmlformats.org/officeDocument/2006/math">
                    <m:oMathParaPr>
                      <m:jc m:val="centerGroup"/>
                    </m:oMathParaPr>
                    <m:oMath xmlns:m="http://schemas.openxmlformats.org/officeDocument/2006/math">
                      <m:r>
                        <a:rPr lang="en-US" altLang="zh-CN" sz="2400" b="1" i="1" smtClean="0">
                          <a:latin typeface="Cambria Math" panose="02040503050406030204" pitchFamily="18" charset="0"/>
                          <a:ea typeface="微软雅黑" pitchFamily="34" charset="-122"/>
                        </a:rPr>
                        <m:t>𝒕</m:t>
                      </m:r>
                      <m:r>
                        <a:rPr lang="en-US" altLang="zh-CN" sz="2400" b="1" i="1" smtClean="0">
                          <a:latin typeface="Cambria Math" panose="02040503050406030204" pitchFamily="18" charset="0"/>
                          <a:ea typeface="微软雅黑" pitchFamily="34" charset="-122"/>
                        </a:rPr>
                        <m:t>=</m:t>
                      </m:r>
                      <m:r>
                        <a:rPr lang="en-US" altLang="zh-CN" sz="2400" b="1" i="1" smtClean="0">
                          <a:latin typeface="Cambria Math" panose="02040503050406030204" pitchFamily="18" charset="0"/>
                          <a:ea typeface="微软雅黑" pitchFamily="34" charset="-122"/>
                        </a:rPr>
                        <m:t>𝑻</m:t>
                      </m:r>
                      <m:d>
                        <m:dPr>
                          <m:ctrlPr>
                            <a:rPr lang="en-US" altLang="zh-CN" sz="2400" b="1" i="1" smtClean="0">
                              <a:latin typeface="Cambria Math" panose="02040503050406030204" pitchFamily="18" charset="0"/>
                              <a:ea typeface="微软雅黑" pitchFamily="34" charset="-122"/>
                            </a:rPr>
                          </m:ctrlPr>
                        </m:dPr>
                        <m:e>
                          <m:r>
                            <a:rPr lang="en-US" altLang="zh-CN" sz="2400" b="1" i="1" smtClean="0">
                              <a:latin typeface="Cambria Math" panose="02040503050406030204" pitchFamily="18" charset="0"/>
                              <a:ea typeface="微软雅黑" pitchFamily="34" charset="-122"/>
                            </a:rPr>
                            <m:t>𝒔</m:t>
                          </m:r>
                        </m:e>
                      </m:d>
                      <m:r>
                        <a:rPr lang="en-US" altLang="zh-CN" sz="2400" b="1" i="1" smtClean="0">
                          <a:latin typeface="Cambria Math" panose="02040503050406030204" pitchFamily="18" charset="0"/>
                          <a:ea typeface="微软雅黑" pitchFamily="34" charset="-122"/>
                        </a:rPr>
                        <m:t>=</m:t>
                      </m:r>
                      <m:nary>
                        <m:naryPr>
                          <m:ctrlPr>
                            <a:rPr lang="en-US" altLang="zh-CN" sz="2400" b="1" i="1" smtClean="0">
                              <a:latin typeface="Cambria Math" panose="02040503050406030204" pitchFamily="18" charset="0"/>
                              <a:ea typeface="微软雅黑" pitchFamily="34" charset="-122"/>
                            </a:rPr>
                          </m:ctrlPr>
                        </m:naryPr>
                        <m:sub>
                          <m:r>
                            <m:rPr>
                              <m:brk m:alnAt="23"/>
                            </m:rPr>
                            <a:rPr lang="en-US" altLang="zh-CN" sz="2400" b="1" i="1" smtClean="0">
                              <a:latin typeface="Cambria Math" panose="02040503050406030204" pitchFamily="18" charset="0"/>
                              <a:ea typeface="微软雅黑" pitchFamily="34" charset="-122"/>
                            </a:rPr>
                            <m:t>𝟎</m:t>
                          </m:r>
                        </m:sub>
                        <m:sup>
                          <m:r>
                            <a:rPr lang="en-US" altLang="zh-CN" sz="2400" b="1" i="1" smtClean="0">
                              <a:latin typeface="Cambria Math" panose="02040503050406030204" pitchFamily="18" charset="0"/>
                              <a:ea typeface="微软雅黑" pitchFamily="34" charset="-122"/>
                            </a:rPr>
                            <m:t>𝒔</m:t>
                          </m:r>
                        </m:sup>
                        <m:e>
                          <m:sSub>
                            <m:sSubPr>
                              <m:ctrlPr>
                                <a:rPr lang="en-US" altLang="zh-CN" sz="2400" b="1" i="1" smtClean="0">
                                  <a:latin typeface="Cambria Math" panose="02040503050406030204" pitchFamily="18" charset="0"/>
                                  <a:ea typeface="微软雅黑" pitchFamily="34" charset="-122"/>
                                </a:rPr>
                              </m:ctrlPr>
                            </m:sSubPr>
                            <m:e>
                              <m:r>
                                <a:rPr lang="en-US" altLang="zh-CN" sz="2400" b="1" i="1">
                                  <a:latin typeface="Cambria Math" panose="02040503050406030204" pitchFamily="18" charset="0"/>
                                  <a:ea typeface="微软雅黑" pitchFamily="34" charset="-122"/>
                                </a:rPr>
                                <m:t>𝒑</m:t>
                              </m:r>
                            </m:e>
                            <m:sub>
                              <m:r>
                                <a:rPr lang="en-US" altLang="zh-CN" sz="2400" b="1" i="1" smtClean="0">
                                  <a:latin typeface="Cambria Math" panose="02040503050406030204" pitchFamily="18" charset="0"/>
                                  <a:ea typeface="微软雅黑" pitchFamily="34" charset="-122"/>
                                </a:rPr>
                                <m:t>𝒔</m:t>
                              </m:r>
                            </m:sub>
                          </m:sSub>
                          <m:d>
                            <m:dPr>
                              <m:ctrlPr>
                                <a:rPr lang="en-US" altLang="zh-CN" sz="2400" b="1" i="1" smtClean="0">
                                  <a:latin typeface="Cambria Math" panose="02040503050406030204" pitchFamily="18" charset="0"/>
                                  <a:ea typeface="微软雅黑" pitchFamily="34" charset="-122"/>
                                </a:rPr>
                              </m:ctrlPr>
                            </m:dPr>
                            <m:e>
                              <m:r>
                                <a:rPr lang="en-US" altLang="zh-CN" sz="2400" b="1" i="1" smtClean="0">
                                  <a:latin typeface="Cambria Math" panose="02040503050406030204" pitchFamily="18" charset="0"/>
                                  <a:ea typeface="微软雅黑" pitchFamily="34" charset="-122"/>
                                </a:rPr>
                                <m:t>𝒔</m:t>
                              </m:r>
                            </m:e>
                          </m:d>
                          <m:r>
                            <a:rPr lang="en-US" altLang="zh-CN" sz="2400" b="1" i="1" smtClean="0">
                              <a:latin typeface="Cambria Math" panose="02040503050406030204" pitchFamily="18" charset="0"/>
                              <a:ea typeface="微软雅黑" pitchFamily="34" charset="-122"/>
                            </a:rPr>
                            <m:t>𝒅𝒔</m:t>
                          </m:r>
                        </m:e>
                      </m:nary>
                    </m:oMath>
                  </m:oMathPara>
                </a14:m>
                <a:endParaRPr lang="zh-CN" altLang="en-US" sz="2400" b="1" dirty="0">
                  <a:ea typeface="微软雅黑" pitchFamily="34" charset="-122"/>
                </a:endParaRPr>
              </a:p>
            </p:txBody>
          </p:sp>
        </mc:Choice>
        <mc:Fallback xmlns="">
          <p:sp>
            <p:nvSpPr>
              <p:cNvPr id="7" name="矩形 6"/>
              <p:cNvSpPr>
                <a:spLocks noRot="1" noChangeAspect="1" noMove="1" noResize="1" noEditPoints="1" noAdjustHandles="1" noChangeArrowheads="1" noChangeShapeType="1" noTextEdit="1"/>
              </p:cNvSpPr>
              <p:nvPr/>
            </p:nvSpPr>
            <p:spPr>
              <a:xfrm>
                <a:off x="323850" y="1340768"/>
                <a:ext cx="8820150" cy="5445401"/>
              </a:xfrm>
              <a:prstGeom prst="rect">
                <a:avLst/>
              </a:prstGeom>
              <a:blipFill rotWithShape="0">
                <a:blip r:embed="rId2"/>
                <a:stretch>
                  <a:fillRect l="-103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736292542"/>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323850" y="188913"/>
            <a:ext cx="7704534" cy="836612"/>
          </a:xfrm>
        </p:spPr>
        <p:txBody>
          <a:bodyPr/>
          <a:lstStyle/>
          <a:p>
            <a:pPr eaLnBrk="1" hangingPunct="1"/>
            <a:r>
              <a:rPr lang="zh-CN" altLang="en-US" sz="4400" dirty="0">
                <a:ea typeface="微软雅黑" pitchFamily="34" charset="-122"/>
              </a:rPr>
              <a:t>空域变换增强</a:t>
            </a:r>
            <a:r>
              <a:rPr lang="en-US" altLang="zh-CN" sz="4400" dirty="0">
                <a:ea typeface="微软雅黑" pitchFamily="34" charset="-122"/>
              </a:rPr>
              <a:t>—</a:t>
            </a:r>
            <a:r>
              <a:rPr lang="zh-CN" altLang="en-US" sz="3500" dirty="0">
                <a:ea typeface="微软雅黑" pitchFamily="34" charset="-122"/>
              </a:rPr>
              <a:t>直方图处理</a:t>
            </a:r>
          </a:p>
        </p:txBody>
      </p:sp>
      <p:sp>
        <p:nvSpPr>
          <p:cNvPr id="2" name="矩形 1"/>
          <p:cNvSpPr/>
          <p:nvPr/>
        </p:nvSpPr>
        <p:spPr>
          <a:xfrm>
            <a:off x="323850" y="1196752"/>
            <a:ext cx="2800767" cy="523220"/>
          </a:xfrm>
          <a:prstGeom prst="rect">
            <a:avLst/>
          </a:prstGeom>
        </p:spPr>
        <p:txBody>
          <a:bodyPr wrap="none">
            <a:spAutoFit/>
          </a:bodyPr>
          <a:lstStyle/>
          <a:p>
            <a:pPr marL="457200" indent="-457200">
              <a:buFont typeface="Wingdings" panose="05000000000000000000" pitchFamily="2" charset="2"/>
              <a:buChar char="Ø"/>
            </a:pPr>
            <a:r>
              <a:rPr lang="zh-CN" altLang="en-US" sz="2800" b="1" dirty="0">
                <a:ea typeface="微软雅黑" pitchFamily="34" charset="-122"/>
              </a:rPr>
              <a:t>直方图均衡化</a:t>
            </a:r>
            <a:endParaRPr lang="zh-CN" altLang="en-US" sz="2800" b="1" dirty="0"/>
          </a:p>
        </p:txBody>
      </p:sp>
      <mc:AlternateContent xmlns:mc="http://schemas.openxmlformats.org/markup-compatibility/2006" xmlns:a14="http://schemas.microsoft.com/office/drawing/2010/main">
        <mc:Choice Requires="a14">
          <p:sp>
            <p:nvSpPr>
              <p:cNvPr id="7" name="矩形 6"/>
              <p:cNvSpPr/>
              <p:nvPr/>
            </p:nvSpPr>
            <p:spPr>
              <a:xfrm>
                <a:off x="323850" y="1340768"/>
                <a:ext cx="8820150" cy="5085495"/>
              </a:xfrm>
              <a:prstGeom prst="rect">
                <a:avLst/>
              </a:prstGeom>
            </p:spPr>
            <p:txBody>
              <a:bodyPr wrap="square">
                <a:spAutoFit/>
              </a:bodyPr>
              <a:lstStyle/>
              <a:p>
                <a:pPr>
                  <a:lnSpc>
                    <a:spcPct val="150000"/>
                  </a:lnSpc>
                </a:pPr>
                <a14:m>
                  <m:oMathPara xmlns:m="http://schemas.openxmlformats.org/officeDocument/2006/math">
                    <m:oMathParaPr>
                      <m:jc m:val="centerGroup"/>
                    </m:oMathParaPr>
                    <m:oMath xmlns:m="http://schemas.openxmlformats.org/officeDocument/2006/math">
                      <m:r>
                        <a:rPr lang="en-US" altLang="zh-CN" sz="2400" b="1" i="1" smtClean="0">
                          <a:latin typeface="Cambria Math" panose="02040503050406030204" pitchFamily="18" charset="0"/>
                          <a:ea typeface="微软雅黑" pitchFamily="34" charset="-122"/>
                        </a:rPr>
                        <m:t>𝒕</m:t>
                      </m:r>
                      <m:r>
                        <a:rPr lang="en-US" altLang="zh-CN" sz="2400" b="1" i="1" smtClean="0">
                          <a:latin typeface="Cambria Math" panose="02040503050406030204" pitchFamily="18" charset="0"/>
                          <a:ea typeface="微软雅黑" pitchFamily="34" charset="-122"/>
                        </a:rPr>
                        <m:t>=</m:t>
                      </m:r>
                      <m:r>
                        <a:rPr lang="en-US" altLang="zh-CN" sz="2400" b="1" i="1" smtClean="0">
                          <a:latin typeface="Cambria Math" panose="02040503050406030204" pitchFamily="18" charset="0"/>
                          <a:ea typeface="微软雅黑" pitchFamily="34" charset="-122"/>
                        </a:rPr>
                        <m:t>𝑻</m:t>
                      </m:r>
                      <m:d>
                        <m:dPr>
                          <m:ctrlPr>
                            <a:rPr lang="en-US" altLang="zh-CN" sz="2400" b="1" i="1">
                              <a:latin typeface="Cambria Math" panose="02040503050406030204" pitchFamily="18" charset="0"/>
                              <a:ea typeface="微软雅黑" pitchFamily="34" charset="-122"/>
                            </a:rPr>
                          </m:ctrlPr>
                        </m:dPr>
                        <m:e>
                          <m:r>
                            <a:rPr lang="en-US" altLang="zh-CN" sz="2400" b="1" i="1">
                              <a:latin typeface="Cambria Math" panose="02040503050406030204" pitchFamily="18" charset="0"/>
                              <a:ea typeface="微软雅黑" pitchFamily="34" charset="-122"/>
                            </a:rPr>
                            <m:t>𝒔</m:t>
                          </m:r>
                        </m:e>
                      </m:d>
                      <m:r>
                        <a:rPr lang="en-US" altLang="zh-CN" sz="2400" b="1" i="1">
                          <a:latin typeface="Cambria Math" panose="02040503050406030204" pitchFamily="18" charset="0"/>
                          <a:ea typeface="微软雅黑" pitchFamily="34" charset="-122"/>
                        </a:rPr>
                        <m:t>=</m:t>
                      </m:r>
                      <m:nary>
                        <m:naryPr>
                          <m:ctrlPr>
                            <a:rPr lang="en-US" altLang="zh-CN" sz="2400" b="1" i="1">
                              <a:latin typeface="Cambria Math" panose="02040503050406030204" pitchFamily="18" charset="0"/>
                              <a:ea typeface="微软雅黑" pitchFamily="34" charset="-122"/>
                            </a:rPr>
                          </m:ctrlPr>
                        </m:naryPr>
                        <m:sub>
                          <m:r>
                            <m:rPr>
                              <m:brk m:alnAt="23"/>
                            </m:rPr>
                            <a:rPr lang="en-US" altLang="zh-CN" sz="2400" b="1" i="1">
                              <a:latin typeface="Cambria Math" panose="02040503050406030204" pitchFamily="18" charset="0"/>
                              <a:ea typeface="微软雅黑" pitchFamily="34" charset="-122"/>
                            </a:rPr>
                            <m:t>𝟎</m:t>
                          </m:r>
                        </m:sub>
                        <m:sup>
                          <m:r>
                            <a:rPr lang="en-US" altLang="zh-CN" sz="2400" b="1" i="1">
                              <a:latin typeface="Cambria Math" panose="02040503050406030204" pitchFamily="18" charset="0"/>
                              <a:ea typeface="微软雅黑" pitchFamily="34" charset="-122"/>
                            </a:rPr>
                            <m:t>𝒔</m:t>
                          </m:r>
                        </m:sup>
                        <m:e>
                          <m:sSub>
                            <m:sSubPr>
                              <m:ctrlPr>
                                <a:rPr lang="en-US" altLang="zh-CN" sz="2400" b="1" i="1">
                                  <a:latin typeface="Cambria Math" panose="02040503050406030204" pitchFamily="18" charset="0"/>
                                  <a:ea typeface="微软雅黑" pitchFamily="34" charset="-122"/>
                                </a:rPr>
                              </m:ctrlPr>
                            </m:sSubPr>
                            <m:e>
                              <m:r>
                                <a:rPr lang="en-US" altLang="zh-CN" sz="2400" b="1" i="1">
                                  <a:latin typeface="Cambria Math" panose="02040503050406030204" pitchFamily="18" charset="0"/>
                                  <a:ea typeface="微软雅黑" pitchFamily="34" charset="-122"/>
                                </a:rPr>
                                <m:t>𝒑</m:t>
                              </m:r>
                            </m:e>
                            <m:sub>
                              <m:r>
                                <a:rPr lang="en-US" altLang="zh-CN" sz="2400" b="1" i="1">
                                  <a:latin typeface="Cambria Math" panose="02040503050406030204" pitchFamily="18" charset="0"/>
                                  <a:ea typeface="微软雅黑" pitchFamily="34" charset="-122"/>
                                </a:rPr>
                                <m:t>𝒔</m:t>
                              </m:r>
                            </m:sub>
                          </m:sSub>
                          <m:d>
                            <m:dPr>
                              <m:ctrlPr>
                                <a:rPr lang="en-US" altLang="zh-CN" sz="2400" b="1" i="1">
                                  <a:latin typeface="Cambria Math" panose="02040503050406030204" pitchFamily="18" charset="0"/>
                                  <a:ea typeface="微软雅黑" pitchFamily="34" charset="-122"/>
                                </a:rPr>
                              </m:ctrlPr>
                            </m:dPr>
                            <m:e>
                              <m:r>
                                <a:rPr lang="en-US" altLang="zh-CN" sz="2400" b="1" i="1">
                                  <a:latin typeface="Cambria Math" panose="02040503050406030204" pitchFamily="18" charset="0"/>
                                  <a:ea typeface="微软雅黑" pitchFamily="34" charset="-122"/>
                                </a:rPr>
                                <m:t>𝒔</m:t>
                              </m:r>
                            </m:e>
                          </m:d>
                          <m:r>
                            <a:rPr lang="en-US" altLang="zh-CN" sz="2400" b="1" i="1">
                              <a:latin typeface="Cambria Math" panose="02040503050406030204" pitchFamily="18" charset="0"/>
                              <a:ea typeface="微软雅黑" pitchFamily="34" charset="-122"/>
                            </a:rPr>
                            <m:t>𝒅𝒔</m:t>
                          </m:r>
                        </m:e>
                      </m:nary>
                    </m:oMath>
                  </m:oMathPara>
                </a14:m>
                <a:endParaRPr lang="en-US" altLang="zh-CN" sz="2400" b="1" dirty="0">
                  <a:ea typeface="微软雅黑" pitchFamily="34" charset="-122"/>
                </a:endParaRPr>
              </a:p>
              <a:p>
                <a:pPr>
                  <a:lnSpc>
                    <a:spcPct val="150000"/>
                  </a:lnSpc>
                </a:pPr>
                <a:r>
                  <a:rPr lang="zh-CN" altLang="en-US" sz="2400" b="1" dirty="0">
                    <a:ea typeface="微软雅黑" pitchFamily="34" charset="-122"/>
                  </a:rPr>
                  <a:t>应用到离散灰度级，设一幅图像的像素总数为</a:t>
                </a:r>
                <a14:m>
                  <m:oMath xmlns:m="http://schemas.openxmlformats.org/officeDocument/2006/math">
                    <m:r>
                      <a:rPr lang="en-US" altLang="zh-CN" sz="2400" b="1" i="1" smtClean="0">
                        <a:latin typeface="Cambria Math" panose="02040503050406030204" pitchFamily="18" charset="0"/>
                        <a:ea typeface="微软雅黑" pitchFamily="34" charset="-122"/>
                      </a:rPr>
                      <m:t>𝒏</m:t>
                    </m:r>
                  </m:oMath>
                </a14:m>
                <a:r>
                  <a:rPr lang="en-US" altLang="zh-CN" sz="2400" b="1" dirty="0">
                    <a:ea typeface="微软雅黑" pitchFamily="34" charset="-122"/>
                  </a:rPr>
                  <a:t>,</a:t>
                </a:r>
                <a:r>
                  <a:rPr lang="zh-CN" altLang="en-US" sz="2400" b="1" dirty="0">
                    <a:ea typeface="微软雅黑" pitchFamily="34" charset="-122"/>
                  </a:rPr>
                  <a:t>分别为</a:t>
                </a:r>
                <a14:m>
                  <m:oMath xmlns:m="http://schemas.openxmlformats.org/officeDocument/2006/math">
                    <m:r>
                      <a:rPr lang="en-US" altLang="zh-CN" sz="2400" b="1" i="1" smtClean="0">
                        <a:latin typeface="Cambria Math" panose="02040503050406030204" pitchFamily="18" charset="0"/>
                        <a:ea typeface="微软雅黑" pitchFamily="34" charset="-122"/>
                      </a:rPr>
                      <m:t>𝑳</m:t>
                    </m:r>
                  </m:oMath>
                </a14:m>
                <a:r>
                  <a:rPr lang="zh-CN" altLang="en-US" sz="2400" b="1" dirty="0">
                    <a:ea typeface="微软雅黑" pitchFamily="34" charset="-122"/>
                  </a:rPr>
                  <a:t>个灰度级，</a:t>
                </a:r>
                <a14:m>
                  <m:oMath xmlns:m="http://schemas.openxmlformats.org/officeDocument/2006/math">
                    <m:sSub>
                      <m:sSubPr>
                        <m:ctrlPr>
                          <a:rPr lang="en-US" altLang="zh-CN" sz="2400" b="1" i="1" smtClean="0">
                            <a:latin typeface="Cambria Math" panose="02040503050406030204" pitchFamily="18" charset="0"/>
                            <a:ea typeface="微软雅黑" pitchFamily="34" charset="-122"/>
                          </a:rPr>
                        </m:ctrlPr>
                      </m:sSubPr>
                      <m:e>
                        <m:r>
                          <a:rPr lang="en-US" altLang="zh-CN" sz="2400" b="1" i="1" smtClean="0">
                            <a:latin typeface="Cambria Math" panose="02040503050406030204" pitchFamily="18" charset="0"/>
                            <a:ea typeface="微软雅黑" pitchFamily="34" charset="-122"/>
                          </a:rPr>
                          <m:t>𝒏</m:t>
                        </m:r>
                      </m:e>
                      <m:sub>
                        <m:r>
                          <a:rPr lang="en-US" altLang="zh-CN" sz="2400" b="1" i="1" smtClean="0">
                            <a:latin typeface="Cambria Math" panose="02040503050406030204" pitchFamily="18" charset="0"/>
                            <a:ea typeface="微软雅黑" pitchFamily="34" charset="-122"/>
                          </a:rPr>
                          <m:t>𝒌</m:t>
                        </m:r>
                      </m:sub>
                    </m:sSub>
                  </m:oMath>
                </a14:m>
                <a:r>
                  <a:rPr lang="zh-CN" altLang="en-US" sz="2400" b="1" dirty="0">
                    <a:ea typeface="微软雅黑" pitchFamily="34" charset="-122"/>
                  </a:rPr>
                  <a:t>表示第</a:t>
                </a:r>
                <a14:m>
                  <m:oMath xmlns:m="http://schemas.openxmlformats.org/officeDocument/2006/math">
                    <m:r>
                      <a:rPr lang="en-US" altLang="zh-CN" sz="2400" b="1" i="1" smtClean="0">
                        <a:latin typeface="Cambria Math" panose="02040503050406030204" pitchFamily="18" charset="0"/>
                        <a:ea typeface="微软雅黑" pitchFamily="34" charset="-122"/>
                      </a:rPr>
                      <m:t>𝒌</m:t>
                    </m:r>
                  </m:oMath>
                </a14:m>
                <a:r>
                  <a:rPr lang="zh-CN" altLang="en-US" sz="2400" b="1" dirty="0">
                    <a:ea typeface="微软雅黑" pitchFamily="34" charset="-122"/>
                  </a:rPr>
                  <a:t>个灰度级出现的像素数，则变换函数的离散形式可表示为：</a:t>
                </a:r>
                <a:endParaRPr lang="en-US" altLang="zh-CN" sz="2400" b="1" dirty="0">
                  <a:ea typeface="微软雅黑" pitchFamily="34" charset="-122"/>
                </a:endParaRPr>
              </a:p>
              <a:p>
                <a:pPr>
                  <a:lnSpc>
                    <a:spcPct val="150000"/>
                  </a:lnSpc>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ea typeface="微软雅黑" pitchFamily="34" charset="-122"/>
                            </a:rPr>
                          </m:ctrlPr>
                        </m:sSubPr>
                        <m:e>
                          <m:r>
                            <a:rPr lang="en-US" altLang="zh-CN" sz="2400" b="1" i="1" smtClean="0">
                              <a:latin typeface="Cambria Math" panose="02040503050406030204" pitchFamily="18" charset="0"/>
                              <a:ea typeface="微软雅黑" pitchFamily="34" charset="-122"/>
                            </a:rPr>
                            <m:t>𝒕</m:t>
                          </m:r>
                        </m:e>
                        <m:sub>
                          <m:r>
                            <a:rPr lang="en-US" altLang="zh-CN" sz="2400" b="1" i="1" smtClean="0">
                              <a:latin typeface="Cambria Math" panose="02040503050406030204" pitchFamily="18" charset="0"/>
                              <a:ea typeface="微软雅黑" pitchFamily="34" charset="-122"/>
                            </a:rPr>
                            <m:t>𝒌</m:t>
                          </m:r>
                        </m:sub>
                      </m:sSub>
                      <m:r>
                        <a:rPr lang="en-US" altLang="zh-CN" sz="2400" b="1" i="1" smtClean="0">
                          <a:latin typeface="Cambria Math" panose="02040503050406030204" pitchFamily="18" charset="0"/>
                          <a:ea typeface="微软雅黑" pitchFamily="34" charset="-122"/>
                        </a:rPr>
                        <m:t>=</m:t>
                      </m:r>
                      <m:r>
                        <a:rPr lang="en-US" altLang="zh-CN" sz="2400" b="1" i="1" smtClean="0">
                          <a:latin typeface="Cambria Math" panose="02040503050406030204" pitchFamily="18" charset="0"/>
                          <a:ea typeface="微软雅黑" pitchFamily="34" charset="-122"/>
                        </a:rPr>
                        <m:t>𝑻</m:t>
                      </m:r>
                      <m:d>
                        <m:dPr>
                          <m:ctrlPr>
                            <a:rPr lang="en-US" altLang="zh-CN" sz="2400" b="1" i="1" smtClean="0">
                              <a:latin typeface="Cambria Math" panose="02040503050406030204" pitchFamily="18" charset="0"/>
                              <a:ea typeface="微软雅黑" pitchFamily="34" charset="-122"/>
                            </a:rPr>
                          </m:ctrlPr>
                        </m:dPr>
                        <m:e>
                          <m:sSub>
                            <m:sSubPr>
                              <m:ctrlPr>
                                <a:rPr lang="en-US" altLang="zh-CN" sz="2400" b="1" i="1" smtClean="0">
                                  <a:latin typeface="Cambria Math" panose="02040503050406030204" pitchFamily="18" charset="0"/>
                                  <a:ea typeface="微软雅黑" pitchFamily="34" charset="-122"/>
                                </a:rPr>
                              </m:ctrlPr>
                            </m:sSubPr>
                            <m:e>
                              <m:r>
                                <a:rPr lang="en-US" altLang="zh-CN" sz="2400" b="1" i="1" smtClean="0">
                                  <a:latin typeface="Cambria Math" panose="02040503050406030204" pitchFamily="18" charset="0"/>
                                  <a:ea typeface="微软雅黑" pitchFamily="34" charset="-122"/>
                                </a:rPr>
                                <m:t>𝒔</m:t>
                              </m:r>
                            </m:e>
                            <m:sub>
                              <m:r>
                                <a:rPr lang="en-US" altLang="zh-CN" sz="2400" b="1" i="1" smtClean="0">
                                  <a:latin typeface="Cambria Math" panose="02040503050406030204" pitchFamily="18" charset="0"/>
                                  <a:ea typeface="微软雅黑" pitchFamily="34" charset="-122"/>
                                </a:rPr>
                                <m:t>𝒌</m:t>
                              </m:r>
                            </m:sub>
                          </m:sSub>
                        </m:e>
                      </m:d>
                      <m:r>
                        <a:rPr lang="en-US" altLang="zh-CN" sz="2400" b="1" i="1" smtClean="0">
                          <a:latin typeface="Cambria Math" panose="02040503050406030204" pitchFamily="18" charset="0"/>
                          <a:ea typeface="微软雅黑" pitchFamily="34" charset="-122"/>
                        </a:rPr>
                        <m:t>=</m:t>
                      </m:r>
                      <m:nary>
                        <m:naryPr>
                          <m:chr m:val="∑"/>
                          <m:ctrlPr>
                            <a:rPr lang="en-US" altLang="zh-CN" sz="2400" b="1" i="1" smtClean="0">
                              <a:latin typeface="Cambria Math" panose="02040503050406030204" pitchFamily="18" charset="0"/>
                              <a:ea typeface="微软雅黑" pitchFamily="34" charset="-122"/>
                            </a:rPr>
                          </m:ctrlPr>
                        </m:naryPr>
                        <m:sub>
                          <m:r>
                            <m:rPr>
                              <m:brk m:alnAt="23"/>
                            </m:rPr>
                            <a:rPr lang="en-US" altLang="zh-CN" sz="2400" b="1" i="1" smtClean="0">
                              <a:latin typeface="Cambria Math" panose="02040503050406030204" pitchFamily="18" charset="0"/>
                              <a:ea typeface="微软雅黑" pitchFamily="34" charset="-122"/>
                            </a:rPr>
                            <m:t>𝒊</m:t>
                          </m:r>
                          <m:r>
                            <a:rPr lang="en-US" altLang="zh-CN" sz="2400" b="1" i="1" smtClean="0">
                              <a:latin typeface="Cambria Math" panose="02040503050406030204" pitchFamily="18" charset="0"/>
                              <a:ea typeface="微软雅黑" pitchFamily="34" charset="-122"/>
                            </a:rPr>
                            <m:t>=</m:t>
                          </m:r>
                          <m:r>
                            <a:rPr lang="en-US" altLang="zh-CN" sz="2400" b="1" i="1" smtClean="0">
                              <a:latin typeface="Cambria Math" panose="02040503050406030204" pitchFamily="18" charset="0"/>
                              <a:ea typeface="微软雅黑" pitchFamily="34" charset="-122"/>
                            </a:rPr>
                            <m:t>𝟎</m:t>
                          </m:r>
                        </m:sub>
                        <m:sup>
                          <m:r>
                            <a:rPr lang="en-US" altLang="zh-CN" sz="2400" b="1" i="1" smtClean="0">
                              <a:latin typeface="Cambria Math" panose="02040503050406030204" pitchFamily="18" charset="0"/>
                              <a:ea typeface="微软雅黑" pitchFamily="34" charset="-122"/>
                            </a:rPr>
                            <m:t>𝒌</m:t>
                          </m:r>
                        </m:sup>
                        <m:e>
                          <m:sSub>
                            <m:sSubPr>
                              <m:ctrlPr>
                                <a:rPr lang="en-US" altLang="zh-CN" sz="2400" b="1" i="1" smtClean="0">
                                  <a:latin typeface="Cambria Math" panose="02040503050406030204" pitchFamily="18" charset="0"/>
                                  <a:ea typeface="微软雅黑" pitchFamily="34" charset="-122"/>
                                </a:rPr>
                              </m:ctrlPr>
                            </m:sSubPr>
                            <m:e>
                              <m:r>
                                <a:rPr lang="en-US" altLang="zh-CN" sz="2400" b="1" i="1" smtClean="0">
                                  <a:latin typeface="Cambria Math" panose="02040503050406030204" pitchFamily="18" charset="0"/>
                                  <a:ea typeface="微软雅黑" pitchFamily="34" charset="-122"/>
                                </a:rPr>
                                <m:t>𝒑</m:t>
                              </m:r>
                            </m:e>
                            <m:sub>
                              <m:r>
                                <a:rPr lang="en-US" altLang="zh-CN" sz="2400" b="1" i="1" smtClean="0">
                                  <a:latin typeface="Cambria Math" panose="02040503050406030204" pitchFamily="18" charset="0"/>
                                  <a:ea typeface="微软雅黑" pitchFamily="34" charset="-122"/>
                                </a:rPr>
                                <m:t>𝒔</m:t>
                              </m:r>
                            </m:sub>
                          </m:sSub>
                          <m:d>
                            <m:dPr>
                              <m:ctrlPr>
                                <a:rPr lang="en-US" altLang="zh-CN" sz="2400" b="1" i="1" smtClean="0">
                                  <a:latin typeface="Cambria Math" panose="02040503050406030204" pitchFamily="18" charset="0"/>
                                  <a:ea typeface="微软雅黑" pitchFamily="34" charset="-122"/>
                                </a:rPr>
                              </m:ctrlPr>
                            </m:dPr>
                            <m:e>
                              <m:sSub>
                                <m:sSubPr>
                                  <m:ctrlPr>
                                    <a:rPr lang="en-US" altLang="zh-CN" sz="2400" b="1" i="1" smtClean="0">
                                      <a:latin typeface="Cambria Math" panose="02040503050406030204" pitchFamily="18" charset="0"/>
                                      <a:ea typeface="微软雅黑" pitchFamily="34" charset="-122"/>
                                    </a:rPr>
                                  </m:ctrlPr>
                                </m:sSubPr>
                                <m:e>
                                  <m:r>
                                    <a:rPr lang="en-US" altLang="zh-CN" sz="2400" b="1" i="1" smtClean="0">
                                      <a:latin typeface="Cambria Math" panose="02040503050406030204" pitchFamily="18" charset="0"/>
                                      <a:ea typeface="微软雅黑" pitchFamily="34" charset="-122"/>
                                    </a:rPr>
                                    <m:t>𝒔</m:t>
                                  </m:r>
                                </m:e>
                                <m:sub>
                                  <m:r>
                                    <a:rPr lang="en-US" altLang="zh-CN" sz="2400" b="1" i="1" smtClean="0">
                                      <a:latin typeface="Cambria Math" panose="02040503050406030204" pitchFamily="18" charset="0"/>
                                      <a:ea typeface="微软雅黑" pitchFamily="34" charset="-122"/>
                                    </a:rPr>
                                    <m:t>𝒊</m:t>
                                  </m:r>
                                </m:sub>
                              </m:sSub>
                            </m:e>
                          </m:d>
                          <m:r>
                            <a:rPr lang="en-US" altLang="zh-CN" sz="2400" b="1" i="1" smtClean="0">
                              <a:latin typeface="Cambria Math" panose="02040503050406030204" pitchFamily="18" charset="0"/>
                              <a:ea typeface="微软雅黑" pitchFamily="34" charset="-122"/>
                            </a:rPr>
                            <m:t>=</m:t>
                          </m:r>
                          <m:nary>
                            <m:naryPr>
                              <m:chr m:val="∑"/>
                              <m:ctrlPr>
                                <a:rPr lang="en-US" altLang="zh-CN" sz="2400" b="1" i="1" smtClean="0">
                                  <a:latin typeface="Cambria Math" panose="02040503050406030204" pitchFamily="18" charset="0"/>
                                  <a:ea typeface="微软雅黑" pitchFamily="34" charset="-122"/>
                                </a:rPr>
                              </m:ctrlPr>
                            </m:naryPr>
                            <m:sub>
                              <m:r>
                                <m:rPr>
                                  <m:brk m:alnAt="23"/>
                                </m:rPr>
                                <a:rPr lang="en-US" altLang="zh-CN" sz="2400" b="1" i="1" smtClean="0">
                                  <a:latin typeface="Cambria Math" panose="02040503050406030204" pitchFamily="18" charset="0"/>
                                  <a:ea typeface="微软雅黑" pitchFamily="34" charset="-122"/>
                                </a:rPr>
                                <m:t>𝒊</m:t>
                              </m:r>
                              <m:r>
                                <a:rPr lang="en-US" altLang="zh-CN" sz="2400" b="1" i="1" smtClean="0">
                                  <a:latin typeface="Cambria Math" panose="02040503050406030204" pitchFamily="18" charset="0"/>
                                  <a:ea typeface="微软雅黑" pitchFamily="34" charset="-122"/>
                                </a:rPr>
                                <m:t>=</m:t>
                              </m:r>
                              <m:r>
                                <a:rPr lang="en-US" altLang="zh-CN" sz="2400" b="1" i="1" smtClean="0">
                                  <a:latin typeface="Cambria Math" panose="02040503050406030204" pitchFamily="18" charset="0"/>
                                  <a:ea typeface="微软雅黑" pitchFamily="34" charset="-122"/>
                                </a:rPr>
                                <m:t>𝟎</m:t>
                              </m:r>
                            </m:sub>
                            <m:sup>
                              <m:r>
                                <a:rPr lang="en-US" altLang="zh-CN" sz="2400" b="1" i="1" smtClean="0">
                                  <a:latin typeface="Cambria Math" panose="02040503050406030204" pitchFamily="18" charset="0"/>
                                  <a:ea typeface="微软雅黑" pitchFamily="34" charset="-122"/>
                                </a:rPr>
                                <m:t>𝒌</m:t>
                              </m:r>
                            </m:sup>
                            <m:e>
                              <m:f>
                                <m:fPr>
                                  <m:ctrlPr>
                                    <a:rPr lang="en-US" altLang="zh-CN" sz="2400" b="1" i="1" smtClean="0">
                                      <a:latin typeface="Cambria Math" panose="02040503050406030204" pitchFamily="18" charset="0"/>
                                      <a:ea typeface="微软雅黑" pitchFamily="34" charset="-122"/>
                                    </a:rPr>
                                  </m:ctrlPr>
                                </m:fPr>
                                <m:num>
                                  <m:sSub>
                                    <m:sSubPr>
                                      <m:ctrlPr>
                                        <a:rPr lang="en-US" altLang="zh-CN" sz="2400" b="1" i="1" smtClean="0">
                                          <a:latin typeface="Cambria Math" panose="02040503050406030204" pitchFamily="18" charset="0"/>
                                          <a:ea typeface="微软雅黑" pitchFamily="34" charset="-122"/>
                                        </a:rPr>
                                      </m:ctrlPr>
                                    </m:sSubPr>
                                    <m:e>
                                      <m:r>
                                        <a:rPr lang="en-US" altLang="zh-CN" sz="2400" b="1" i="1" smtClean="0">
                                          <a:latin typeface="Cambria Math" panose="02040503050406030204" pitchFamily="18" charset="0"/>
                                          <a:ea typeface="微软雅黑" pitchFamily="34" charset="-122"/>
                                        </a:rPr>
                                        <m:t>𝒏</m:t>
                                      </m:r>
                                    </m:e>
                                    <m:sub>
                                      <m:r>
                                        <a:rPr lang="en-US" altLang="zh-CN" sz="2400" b="1" i="1" smtClean="0">
                                          <a:latin typeface="Cambria Math" panose="02040503050406030204" pitchFamily="18" charset="0"/>
                                          <a:ea typeface="微软雅黑" pitchFamily="34" charset="-122"/>
                                        </a:rPr>
                                        <m:t>𝒊</m:t>
                                      </m:r>
                                    </m:sub>
                                  </m:sSub>
                                </m:num>
                                <m:den>
                                  <m:r>
                                    <a:rPr lang="en-US" altLang="zh-CN" sz="2400" b="1" i="1" smtClean="0">
                                      <a:latin typeface="Cambria Math" panose="02040503050406030204" pitchFamily="18" charset="0"/>
                                      <a:ea typeface="微软雅黑" pitchFamily="34" charset="-122"/>
                                    </a:rPr>
                                    <m:t>𝒏</m:t>
                                  </m:r>
                                </m:den>
                              </m:f>
                            </m:e>
                          </m:nary>
                        </m:e>
                      </m:nary>
                    </m:oMath>
                  </m:oMathPara>
                </a14:m>
                <a:endParaRPr lang="en-US" altLang="zh-CN" sz="2400" b="1" dirty="0">
                  <a:ea typeface="微软雅黑" pitchFamily="34" charset="-122"/>
                </a:endParaRPr>
              </a:p>
              <a:p>
                <a:pPr>
                  <a:lnSpc>
                    <a:spcPct val="150000"/>
                  </a:lnSpc>
                </a:pPr>
                <a:r>
                  <a:rPr lang="zh-CN" altLang="en-US" sz="2400" b="1" dirty="0">
                    <a:ea typeface="微软雅黑" pitchFamily="34" charset="-122"/>
                  </a:rPr>
                  <a:t>式中</a:t>
                </a:r>
                <a14:m>
                  <m:oMath xmlns:m="http://schemas.openxmlformats.org/officeDocument/2006/math">
                    <m:r>
                      <a:rPr lang="en-US" altLang="zh-CN" sz="2400" b="1" i="1" smtClean="0">
                        <a:latin typeface="Cambria Math" panose="02040503050406030204" pitchFamily="18" charset="0"/>
                        <a:ea typeface="微软雅黑" pitchFamily="34" charset="-122"/>
                      </a:rPr>
                      <m:t>𝟎</m:t>
                    </m:r>
                    <m:r>
                      <a:rPr lang="en-US" altLang="zh-CN" sz="2400" b="1" i="1" smtClean="0">
                        <a:latin typeface="Cambria Math" panose="02040503050406030204" pitchFamily="18" charset="0"/>
                        <a:ea typeface="Cambria Math" panose="02040503050406030204" pitchFamily="18" charset="0"/>
                      </a:rPr>
                      <m:t>≤</m:t>
                    </m:r>
                    <m:sSub>
                      <m:sSubPr>
                        <m:ctrlPr>
                          <a:rPr lang="en-US" altLang="zh-CN" sz="2400" b="1" i="1" smtClean="0">
                            <a:latin typeface="Cambria Math" panose="02040503050406030204" pitchFamily="18" charset="0"/>
                            <a:ea typeface="Cambria Math" panose="02040503050406030204" pitchFamily="18" charset="0"/>
                          </a:rPr>
                        </m:ctrlPr>
                      </m:sSubPr>
                      <m:e>
                        <m:r>
                          <a:rPr lang="en-US" altLang="zh-CN" sz="2400" b="1" i="1" smtClean="0">
                            <a:latin typeface="Cambria Math" panose="02040503050406030204" pitchFamily="18" charset="0"/>
                            <a:ea typeface="Cambria Math" panose="02040503050406030204" pitchFamily="18" charset="0"/>
                          </a:rPr>
                          <m:t>𝒔</m:t>
                        </m:r>
                      </m:e>
                      <m:sub>
                        <m:r>
                          <a:rPr lang="en-US" altLang="zh-CN" sz="2400" b="1" i="1" smtClean="0">
                            <a:latin typeface="Cambria Math" panose="02040503050406030204" pitchFamily="18" charset="0"/>
                            <a:ea typeface="Cambria Math" panose="02040503050406030204" pitchFamily="18" charset="0"/>
                          </a:rPr>
                          <m:t>𝒌</m:t>
                        </m:r>
                      </m:sub>
                    </m:sSub>
                    <m:r>
                      <a:rPr lang="en-US" altLang="zh-CN" sz="2400" b="1" i="1">
                        <a:latin typeface="Cambria Math" panose="02040503050406030204" pitchFamily="18" charset="0"/>
                        <a:ea typeface="Cambria Math" panose="02040503050406030204" pitchFamily="18" charset="0"/>
                      </a:rPr>
                      <m:t>≤</m:t>
                    </m:r>
                    <m:r>
                      <a:rPr lang="en-US" altLang="zh-CN" sz="2400" b="1" i="0" smtClean="0">
                        <a:latin typeface="Cambria Math" panose="02040503050406030204" pitchFamily="18" charset="0"/>
                        <a:ea typeface="Cambria Math" panose="02040503050406030204" pitchFamily="18" charset="0"/>
                      </a:rPr>
                      <m:t>𝟏</m:t>
                    </m:r>
                    <m:r>
                      <a:rPr lang="zh-CN" altLang="en-US" sz="2400" b="1" i="1" smtClean="0">
                        <a:latin typeface="Cambria Math" panose="02040503050406030204" pitchFamily="18" charset="0"/>
                        <a:ea typeface="Cambria Math" panose="02040503050406030204" pitchFamily="18" charset="0"/>
                      </a:rPr>
                      <m:t>，</m:t>
                    </m:r>
                    <m:r>
                      <a:rPr lang="en-US" altLang="zh-CN" sz="2400" b="1" i="1" smtClean="0">
                        <a:latin typeface="Cambria Math" panose="02040503050406030204" pitchFamily="18" charset="0"/>
                        <a:ea typeface="Cambria Math" panose="02040503050406030204" pitchFamily="18" charset="0"/>
                      </a:rPr>
                      <m:t>𝒌</m:t>
                    </m:r>
                    <m:r>
                      <a:rPr lang="en-US" altLang="zh-CN" sz="2400" b="1" i="1" smtClean="0">
                        <a:latin typeface="Cambria Math" panose="02040503050406030204" pitchFamily="18" charset="0"/>
                        <a:ea typeface="Cambria Math" panose="02040503050406030204" pitchFamily="18" charset="0"/>
                      </a:rPr>
                      <m:t>=</m:t>
                    </m:r>
                    <m:r>
                      <a:rPr lang="en-US" altLang="zh-CN" sz="2400" b="1" i="1" smtClean="0">
                        <a:latin typeface="Cambria Math" panose="02040503050406030204" pitchFamily="18" charset="0"/>
                        <a:ea typeface="Cambria Math" panose="02040503050406030204" pitchFamily="18" charset="0"/>
                      </a:rPr>
                      <m:t>𝟎</m:t>
                    </m:r>
                    <m:r>
                      <a:rPr lang="en-US" altLang="zh-CN" sz="2400" b="1" i="1" smtClean="0">
                        <a:latin typeface="Cambria Math" panose="02040503050406030204" pitchFamily="18" charset="0"/>
                        <a:ea typeface="Cambria Math" panose="02040503050406030204" pitchFamily="18" charset="0"/>
                      </a:rPr>
                      <m:t>,</m:t>
                    </m:r>
                    <m:r>
                      <a:rPr lang="en-US" altLang="zh-CN" sz="2400" b="1" i="1" smtClean="0">
                        <a:latin typeface="Cambria Math" panose="02040503050406030204" pitchFamily="18" charset="0"/>
                        <a:ea typeface="Cambria Math" panose="02040503050406030204" pitchFamily="18" charset="0"/>
                      </a:rPr>
                      <m:t>𝟏</m:t>
                    </m:r>
                    <m:r>
                      <a:rPr lang="en-US" altLang="zh-CN" sz="2400" b="1" i="1" smtClean="0">
                        <a:latin typeface="Cambria Math" panose="02040503050406030204" pitchFamily="18" charset="0"/>
                        <a:ea typeface="Cambria Math" panose="02040503050406030204" pitchFamily="18" charset="0"/>
                      </a:rPr>
                      <m:t>,⋯</m:t>
                    </m:r>
                    <m:r>
                      <a:rPr lang="en-US" altLang="zh-CN" sz="2400" b="1" i="1" smtClean="0">
                        <a:latin typeface="Cambria Math" panose="02040503050406030204" pitchFamily="18" charset="0"/>
                        <a:ea typeface="Cambria Math" panose="02040503050406030204" pitchFamily="18" charset="0"/>
                      </a:rPr>
                      <m:t>𝑳</m:t>
                    </m:r>
                    <m:r>
                      <a:rPr lang="en-US" altLang="zh-CN" sz="2400" b="1" i="1" smtClean="0">
                        <a:latin typeface="Cambria Math" panose="02040503050406030204" pitchFamily="18" charset="0"/>
                        <a:ea typeface="Cambria Math" panose="02040503050406030204" pitchFamily="18" charset="0"/>
                      </a:rPr>
                      <m:t>−</m:t>
                    </m:r>
                    <m:r>
                      <a:rPr lang="en-US" altLang="zh-CN" sz="2400" b="1" i="1" smtClean="0">
                        <a:latin typeface="Cambria Math" panose="02040503050406030204" pitchFamily="18" charset="0"/>
                        <a:ea typeface="Cambria Math" panose="02040503050406030204" pitchFamily="18" charset="0"/>
                      </a:rPr>
                      <m:t>𝟏</m:t>
                    </m:r>
                  </m:oMath>
                </a14:m>
                <a:r>
                  <a:rPr lang="zh-CN" altLang="en-US" sz="2400" b="1" dirty="0">
                    <a:ea typeface="微软雅黑" pitchFamily="34" charset="-122"/>
                  </a:rPr>
                  <a:t>。</a:t>
                </a:r>
              </a:p>
            </p:txBody>
          </p:sp>
        </mc:Choice>
        <mc:Fallback xmlns="">
          <p:sp>
            <p:nvSpPr>
              <p:cNvPr id="7" name="矩形 6"/>
              <p:cNvSpPr>
                <a:spLocks noRot="1" noChangeAspect="1" noMove="1" noResize="1" noEditPoints="1" noAdjustHandles="1" noChangeArrowheads="1" noChangeShapeType="1" noTextEdit="1"/>
              </p:cNvSpPr>
              <p:nvPr/>
            </p:nvSpPr>
            <p:spPr>
              <a:xfrm>
                <a:off x="323850" y="1340768"/>
                <a:ext cx="8820150" cy="5085495"/>
              </a:xfrm>
              <a:prstGeom prst="rect">
                <a:avLst/>
              </a:prstGeom>
              <a:blipFill rotWithShape="0">
                <a:blip r:embed="rId2"/>
                <a:stretch>
                  <a:fillRect l="-1037" b="-60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690138420"/>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323850" y="188913"/>
            <a:ext cx="7704534" cy="836612"/>
          </a:xfrm>
        </p:spPr>
        <p:txBody>
          <a:bodyPr/>
          <a:lstStyle/>
          <a:p>
            <a:pPr eaLnBrk="1" hangingPunct="1"/>
            <a:r>
              <a:rPr lang="zh-CN" altLang="en-US" sz="4400" dirty="0">
                <a:ea typeface="微软雅黑" pitchFamily="34" charset="-122"/>
              </a:rPr>
              <a:t>空域变换增强</a:t>
            </a:r>
            <a:r>
              <a:rPr lang="en-US" altLang="zh-CN" sz="4400" dirty="0">
                <a:ea typeface="微软雅黑" pitchFamily="34" charset="-122"/>
              </a:rPr>
              <a:t>—</a:t>
            </a:r>
            <a:r>
              <a:rPr lang="zh-CN" altLang="en-US" sz="3500" dirty="0">
                <a:ea typeface="微软雅黑" pitchFamily="34" charset="-122"/>
              </a:rPr>
              <a:t>直方图处理</a:t>
            </a:r>
          </a:p>
        </p:txBody>
      </p:sp>
      <p:sp>
        <p:nvSpPr>
          <p:cNvPr id="2" name="矩形 1"/>
          <p:cNvSpPr/>
          <p:nvPr/>
        </p:nvSpPr>
        <p:spPr>
          <a:xfrm>
            <a:off x="323850" y="1196752"/>
            <a:ext cx="2800767" cy="523220"/>
          </a:xfrm>
          <a:prstGeom prst="rect">
            <a:avLst/>
          </a:prstGeom>
        </p:spPr>
        <p:txBody>
          <a:bodyPr wrap="none">
            <a:spAutoFit/>
          </a:bodyPr>
          <a:lstStyle/>
          <a:p>
            <a:pPr marL="457200" indent="-457200">
              <a:buFont typeface="Wingdings" panose="05000000000000000000" pitchFamily="2" charset="2"/>
              <a:buChar char="Ø"/>
            </a:pPr>
            <a:r>
              <a:rPr lang="zh-CN" altLang="en-US" sz="2800" b="1" dirty="0">
                <a:ea typeface="微软雅黑" pitchFamily="34" charset="-122"/>
              </a:rPr>
              <a:t>直方图均衡化</a:t>
            </a:r>
            <a:endParaRPr lang="zh-CN" altLang="en-US" sz="2800" b="1" dirty="0"/>
          </a:p>
        </p:txBody>
      </p:sp>
      <p:pic>
        <p:nvPicPr>
          <p:cNvPr id="9" name="图片 8"/>
          <p:cNvPicPr>
            <a:picLocks noChangeAspect="1"/>
          </p:cNvPicPr>
          <p:nvPr/>
        </p:nvPicPr>
        <p:blipFill rotWithShape="1">
          <a:blip r:embed="rId2"/>
          <a:srcRect r="21583" b="8696"/>
          <a:stretch/>
        </p:blipFill>
        <p:spPr>
          <a:xfrm>
            <a:off x="35496" y="2564904"/>
            <a:ext cx="9096455" cy="3168352"/>
          </a:xfrm>
          <a:prstGeom prst="rect">
            <a:avLst/>
          </a:prstGeom>
        </p:spPr>
      </p:pic>
    </p:spTree>
    <p:extLst>
      <p:ext uri="{BB962C8B-B14F-4D97-AF65-F5344CB8AC3E}">
        <p14:creationId xmlns:p14="http://schemas.microsoft.com/office/powerpoint/2010/main" val="3120243421"/>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8" name="对象 7"/>
          <p:cNvGraphicFramePr>
            <a:graphicFrameLocks noChangeAspect="1"/>
          </p:cNvGraphicFramePr>
          <p:nvPr>
            <p:extLst>
              <p:ext uri="{D42A27DB-BD31-4B8C-83A1-F6EECF244321}">
                <p14:modId xmlns:p14="http://schemas.microsoft.com/office/powerpoint/2010/main" val="2695267789"/>
              </p:ext>
            </p:extLst>
          </p:nvPr>
        </p:nvGraphicFramePr>
        <p:xfrm>
          <a:off x="827584" y="1983063"/>
          <a:ext cx="7419206" cy="4476050"/>
        </p:xfrm>
        <a:graphic>
          <a:graphicData uri="http://schemas.openxmlformats.org/presentationml/2006/ole">
            <mc:AlternateContent xmlns:mc="http://schemas.openxmlformats.org/markup-compatibility/2006">
              <mc:Choice xmlns:v="urn:schemas-microsoft-com:vml" Requires="v">
                <p:oleObj name="Image" r:id="rId2" imgW="9218880" imgH="5561640" progId="Photoshop.Image.12">
                  <p:embed/>
                </p:oleObj>
              </mc:Choice>
              <mc:Fallback>
                <p:oleObj name="Image" r:id="rId2" imgW="9218880" imgH="5561640" progId="Photoshop.Image.12">
                  <p:embed/>
                  <p:pic>
                    <p:nvPicPr>
                      <p:cNvPr id="0" name=""/>
                      <p:cNvPicPr/>
                      <p:nvPr/>
                    </p:nvPicPr>
                    <p:blipFill>
                      <a:blip r:embed="rId3"/>
                      <a:stretch>
                        <a:fillRect/>
                      </a:stretch>
                    </p:blipFill>
                    <p:spPr>
                      <a:xfrm>
                        <a:off x="827584" y="1983063"/>
                        <a:ext cx="7419206" cy="4476050"/>
                      </a:xfrm>
                      <a:prstGeom prst="rect">
                        <a:avLst/>
                      </a:prstGeom>
                    </p:spPr>
                  </p:pic>
                </p:oleObj>
              </mc:Fallback>
            </mc:AlternateContent>
          </a:graphicData>
        </a:graphic>
      </p:graphicFrame>
      <p:sp>
        <p:nvSpPr>
          <p:cNvPr id="5122" name="Rectangle 2"/>
          <p:cNvSpPr>
            <a:spLocks noGrp="1" noChangeArrowheads="1"/>
          </p:cNvSpPr>
          <p:nvPr>
            <p:ph type="title"/>
          </p:nvPr>
        </p:nvSpPr>
        <p:spPr>
          <a:xfrm>
            <a:off x="323850" y="188913"/>
            <a:ext cx="7704534" cy="836612"/>
          </a:xfrm>
        </p:spPr>
        <p:txBody>
          <a:bodyPr/>
          <a:lstStyle/>
          <a:p>
            <a:pPr eaLnBrk="1" hangingPunct="1"/>
            <a:r>
              <a:rPr lang="zh-CN" altLang="en-US" sz="4400" dirty="0">
                <a:ea typeface="微软雅黑" pitchFamily="34" charset="-122"/>
              </a:rPr>
              <a:t>空域变换增强</a:t>
            </a:r>
            <a:r>
              <a:rPr lang="en-US" altLang="zh-CN" sz="4400" dirty="0">
                <a:ea typeface="微软雅黑" pitchFamily="34" charset="-122"/>
              </a:rPr>
              <a:t>—</a:t>
            </a:r>
            <a:r>
              <a:rPr lang="zh-CN" altLang="en-US" sz="3500" dirty="0">
                <a:ea typeface="微软雅黑" pitchFamily="34" charset="-122"/>
              </a:rPr>
              <a:t>直方图处理</a:t>
            </a:r>
          </a:p>
        </p:txBody>
      </p:sp>
      <p:sp>
        <p:nvSpPr>
          <p:cNvPr id="2" name="矩形 1"/>
          <p:cNvSpPr/>
          <p:nvPr/>
        </p:nvSpPr>
        <p:spPr>
          <a:xfrm>
            <a:off x="323850" y="1196752"/>
            <a:ext cx="2800767" cy="523220"/>
          </a:xfrm>
          <a:prstGeom prst="rect">
            <a:avLst/>
          </a:prstGeom>
        </p:spPr>
        <p:txBody>
          <a:bodyPr wrap="none">
            <a:spAutoFit/>
          </a:bodyPr>
          <a:lstStyle/>
          <a:p>
            <a:pPr marL="457200" indent="-457200">
              <a:buFont typeface="Wingdings" panose="05000000000000000000" pitchFamily="2" charset="2"/>
              <a:buChar char="Ø"/>
            </a:pPr>
            <a:r>
              <a:rPr lang="zh-CN" altLang="en-US" sz="2800" b="1" dirty="0">
                <a:ea typeface="微软雅黑" pitchFamily="34" charset="-122"/>
              </a:rPr>
              <a:t>直方图均衡化</a:t>
            </a:r>
            <a:endParaRPr lang="zh-CN" altLang="en-US" sz="2800" b="1" dirty="0"/>
          </a:p>
        </p:txBody>
      </p:sp>
      <p:sp>
        <p:nvSpPr>
          <p:cNvPr id="6" name="矩形 5"/>
          <p:cNvSpPr/>
          <p:nvPr/>
        </p:nvSpPr>
        <p:spPr>
          <a:xfrm>
            <a:off x="2051720" y="3849979"/>
            <a:ext cx="1338828" cy="369332"/>
          </a:xfrm>
          <a:prstGeom prst="rect">
            <a:avLst/>
          </a:prstGeom>
        </p:spPr>
        <p:txBody>
          <a:bodyPr wrap="none">
            <a:spAutoFit/>
          </a:bodyPr>
          <a:lstStyle/>
          <a:p>
            <a:r>
              <a:rPr lang="zh-CN" altLang="en-US" b="1" dirty="0">
                <a:ea typeface="微软雅黑" pitchFamily="34" charset="-122"/>
              </a:rPr>
              <a:t>原始直方图</a:t>
            </a:r>
            <a:endParaRPr lang="zh-CN" altLang="en-US" dirty="0"/>
          </a:p>
        </p:txBody>
      </p:sp>
      <p:sp>
        <p:nvSpPr>
          <p:cNvPr id="13" name="矩形 12"/>
          <p:cNvSpPr/>
          <p:nvPr/>
        </p:nvSpPr>
        <p:spPr>
          <a:xfrm>
            <a:off x="5940152" y="3849979"/>
            <a:ext cx="1338828" cy="369332"/>
          </a:xfrm>
          <a:prstGeom prst="rect">
            <a:avLst/>
          </a:prstGeom>
        </p:spPr>
        <p:txBody>
          <a:bodyPr wrap="none">
            <a:spAutoFit/>
          </a:bodyPr>
          <a:lstStyle/>
          <a:p>
            <a:r>
              <a:rPr lang="zh-CN" altLang="en-US" b="1" dirty="0">
                <a:ea typeface="微软雅黑" pitchFamily="34" charset="-122"/>
              </a:rPr>
              <a:t>累积直方图</a:t>
            </a:r>
            <a:endParaRPr lang="zh-CN" altLang="en-US" dirty="0"/>
          </a:p>
        </p:txBody>
      </p:sp>
      <p:sp>
        <p:nvSpPr>
          <p:cNvPr id="14" name="矩形 13"/>
          <p:cNvSpPr/>
          <p:nvPr/>
        </p:nvSpPr>
        <p:spPr>
          <a:xfrm>
            <a:off x="2042124" y="6021288"/>
            <a:ext cx="1569660" cy="369332"/>
          </a:xfrm>
          <a:prstGeom prst="rect">
            <a:avLst/>
          </a:prstGeom>
        </p:spPr>
        <p:txBody>
          <a:bodyPr wrap="none">
            <a:spAutoFit/>
          </a:bodyPr>
          <a:lstStyle/>
          <a:p>
            <a:r>
              <a:rPr lang="zh-CN" altLang="en-US" b="1" dirty="0">
                <a:ea typeface="微软雅黑" pitchFamily="34" charset="-122"/>
              </a:rPr>
              <a:t>均衡化直方图</a:t>
            </a:r>
            <a:endParaRPr lang="zh-CN" altLang="en-US" dirty="0"/>
          </a:p>
        </p:txBody>
      </p:sp>
    </p:spTree>
    <p:extLst>
      <p:ext uri="{BB962C8B-B14F-4D97-AF65-F5344CB8AC3E}">
        <p14:creationId xmlns:p14="http://schemas.microsoft.com/office/powerpoint/2010/main" val="1514356992"/>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323850" y="188913"/>
            <a:ext cx="7704534" cy="836612"/>
          </a:xfrm>
        </p:spPr>
        <p:txBody>
          <a:bodyPr/>
          <a:lstStyle/>
          <a:p>
            <a:pPr eaLnBrk="1" hangingPunct="1"/>
            <a:r>
              <a:rPr lang="zh-CN" altLang="en-US" sz="4400" dirty="0">
                <a:ea typeface="微软雅黑" pitchFamily="34" charset="-122"/>
              </a:rPr>
              <a:t>空域变换增强</a:t>
            </a:r>
            <a:r>
              <a:rPr lang="en-US" altLang="zh-CN" sz="4400" dirty="0">
                <a:ea typeface="微软雅黑" pitchFamily="34" charset="-122"/>
              </a:rPr>
              <a:t>—</a:t>
            </a:r>
            <a:r>
              <a:rPr lang="zh-CN" altLang="en-US" sz="3500" dirty="0">
                <a:ea typeface="微软雅黑" pitchFamily="34" charset="-122"/>
              </a:rPr>
              <a:t>直方图处理</a:t>
            </a:r>
          </a:p>
        </p:txBody>
      </p:sp>
      <p:sp>
        <p:nvSpPr>
          <p:cNvPr id="2" name="矩形 1"/>
          <p:cNvSpPr/>
          <p:nvPr/>
        </p:nvSpPr>
        <p:spPr>
          <a:xfrm>
            <a:off x="323850" y="1196752"/>
            <a:ext cx="2800767" cy="523220"/>
          </a:xfrm>
          <a:prstGeom prst="rect">
            <a:avLst/>
          </a:prstGeom>
        </p:spPr>
        <p:txBody>
          <a:bodyPr wrap="none">
            <a:spAutoFit/>
          </a:bodyPr>
          <a:lstStyle/>
          <a:p>
            <a:pPr marL="457200" indent="-457200">
              <a:buFont typeface="Wingdings" panose="05000000000000000000" pitchFamily="2" charset="2"/>
              <a:buChar char="Ø"/>
            </a:pPr>
            <a:r>
              <a:rPr lang="zh-CN" altLang="en-US" sz="2800" b="1" dirty="0">
                <a:ea typeface="微软雅黑" pitchFamily="34" charset="-122"/>
              </a:rPr>
              <a:t>直方图均衡化</a:t>
            </a:r>
            <a:endParaRPr lang="zh-CN" altLang="en-US" sz="2800" b="1" dirty="0"/>
          </a:p>
        </p:txBody>
      </p:sp>
      <p:sp>
        <p:nvSpPr>
          <p:cNvPr id="3" name="矩形 2"/>
          <p:cNvSpPr/>
          <p:nvPr/>
        </p:nvSpPr>
        <p:spPr>
          <a:xfrm>
            <a:off x="323850" y="2132856"/>
            <a:ext cx="8212505" cy="3416320"/>
          </a:xfrm>
          <a:prstGeom prst="rect">
            <a:avLst/>
          </a:prstGeom>
        </p:spPr>
        <p:txBody>
          <a:bodyPr wrap="none">
            <a:spAutoFit/>
          </a:bodyPr>
          <a:lstStyle/>
          <a:p>
            <a:r>
              <a:rPr lang="zh-CN" altLang="en-US" sz="3600" b="1" dirty="0">
                <a:solidFill>
                  <a:srgbClr val="033BED"/>
                </a:solidFill>
                <a:ea typeface="微软雅黑" pitchFamily="34" charset="-122"/>
              </a:rPr>
              <a:t>实例</a:t>
            </a:r>
            <a:endParaRPr lang="en-US" altLang="zh-CN" sz="3600" b="1" dirty="0">
              <a:solidFill>
                <a:srgbClr val="033BED"/>
              </a:solidFill>
              <a:ea typeface="微软雅黑" pitchFamily="34" charset="-122"/>
            </a:endParaRPr>
          </a:p>
          <a:p>
            <a:endParaRPr lang="en-US" altLang="zh-CN" sz="3600" b="1" dirty="0">
              <a:ea typeface="微软雅黑" pitchFamily="34" charset="-122"/>
            </a:endParaRPr>
          </a:p>
          <a:p>
            <a:r>
              <a:rPr lang="zh-CN" altLang="en-US" sz="3600" b="1" dirty="0">
                <a:ea typeface="微软雅黑" pitchFamily="34" charset="-122"/>
              </a:rPr>
              <a:t>设</a:t>
            </a:r>
            <a:r>
              <a:rPr lang="en-US" altLang="zh-CN" sz="3600" b="1" dirty="0">
                <a:solidFill>
                  <a:srgbClr val="FF0000"/>
                </a:solidFill>
                <a:ea typeface="微软雅黑" pitchFamily="34" charset="-122"/>
              </a:rPr>
              <a:t>R</a:t>
            </a:r>
            <a:r>
              <a:rPr lang="zh-CN" altLang="en-US" sz="3600" b="1" dirty="0">
                <a:ea typeface="微软雅黑" pitchFamily="34" charset="-122"/>
              </a:rPr>
              <a:t>、</a:t>
            </a:r>
            <a:r>
              <a:rPr lang="en-US" altLang="zh-CN" sz="3600" b="1" dirty="0">
                <a:solidFill>
                  <a:srgbClr val="FF0000"/>
                </a:solidFill>
                <a:ea typeface="微软雅黑" pitchFamily="34" charset="-122"/>
              </a:rPr>
              <a:t>S</a:t>
            </a:r>
            <a:r>
              <a:rPr lang="zh-CN" altLang="en-US" sz="3600" b="1" dirty="0">
                <a:ea typeface="微软雅黑" pitchFamily="34" charset="-122"/>
              </a:rPr>
              <a:t>分别为原图像和处理后的图像。</a:t>
            </a:r>
            <a:endParaRPr lang="en-US" altLang="zh-CN" sz="3600" b="1" dirty="0">
              <a:ea typeface="微软雅黑" pitchFamily="34" charset="-122"/>
            </a:endParaRPr>
          </a:p>
          <a:p>
            <a:endParaRPr lang="en-US" altLang="zh-CN" sz="3600" b="1" dirty="0">
              <a:ea typeface="微软雅黑" pitchFamily="34" charset="-122"/>
            </a:endParaRPr>
          </a:p>
          <a:p>
            <a:endParaRPr lang="en-US" altLang="zh-CN" sz="3600" b="1" dirty="0">
              <a:ea typeface="微软雅黑" pitchFamily="34" charset="-122"/>
            </a:endParaRPr>
          </a:p>
          <a:p>
            <a:r>
              <a:rPr lang="en-US" altLang="zh-CN" sz="3600" b="1" dirty="0">
                <a:ea typeface="微软雅黑" pitchFamily="34" charset="-122"/>
              </a:rPr>
              <a:t>1</a:t>
            </a:r>
            <a:r>
              <a:rPr lang="zh-CN" altLang="en-US" sz="3600" b="1" dirty="0">
                <a:ea typeface="微软雅黑" pitchFamily="34" charset="-122"/>
              </a:rPr>
              <a:t>）求出原图</a:t>
            </a:r>
            <a:r>
              <a:rPr lang="en-US" altLang="zh-CN" sz="3600" b="1" dirty="0">
                <a:solidFill>
                  <a:srgbClr val="FF0000"/>
                </a:solidFill>
                <a:ea typeface="微软雅黑" pitchFamily="34" charset="-122"/>
              </a:rPr>
              <a:t>R</a:t>
            </a:r>
            <a:r>
              <a:rPr lang="zh-CN" altLang="en-US" sz="3600" b="1" dirty="0">
                <a:ea typeface="微软雅黑" pitchFamily="34" charset="-122"/>
              </a:rPr>
              <a:t>的灰度直方图，设为</a:t>
            </a:r>
            <a:r>
              <a:rPr lang="en-US" altLang="zh-CN" sz="3600" b="1" dirty="0">
                <a:solidFill>
                  <a:srgbClr val="FF0000"/>
                </a:solidFill>
                <a:ea typeface="微软雅黑" pitchFamily="34" charset="-122"/>
              </a:rPr>
              <a:t>H</a:t>
            </a:r>
            <a:endParaRPr lang="zh-CN" altLang="en-US" sz="3600" dirty="0">
              <a:solidFill>
                <a:srgbClr val="FF0000"/>
              </a:solidFill>
            </a:endParaRPr>
          </a:p>
        </p:txBody>
      </p:sp>
    </p:spTree>
    <p:extLst>
      <p:ext uri="{BB962C8B-B14F-4D97-AF65-F5344CB8AC3E}">
        <p14:creationId xmlns:p14="http://schemas.microsoft.com/office/powerpoint/2010/main" val="1680539689"/>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323850" y="188913"/>
            <a:ext cx="7704534" cy="836612"/>
          </a:xfrm>
        </p:spPr>
        <p:txBody>
          <a:bodyPr/>
          <a:lstStyle/>
          <a:p>
            <a:pPr eaLnBrk="1" hangingPunct="1"/>
            <a:r>
              <a:rPr lang="zh-CN" altLang="en-US" sz="4400" dirty="0">
                <a:ea typeface="微软雅黑" pitchFamily="34" charset="-122"/>
              </a:rPr>
              <a:t>空域变换增强</a:t>
            </a:r>
            <a:r>
              <a:rPr lang="en-US" altLang="zh-CN" sz="4400" dirty="0">
                <a:ea typeface="微软雅黑" pitchFamily="34" charset="-122"/>
              </a:rPr>
              <a:t>—</a:t>
            </a:r>
            <a:r>
              <a:rPr lang="zh-CN" altLang="en-US" sz="3500" dirty="0">
                <a:ea typeface="微软雅黑" pitchFamily="34" charset="-122"/>
              </a:rPr>
              <a:t>直方图处理</a:t>
            </a:r>
          </a:p>
        </p:txBody>
      </p:sp>
      <p:sp>
        <p:nvSpPr>
          <p:cNvPr id="2" name="矩形 1"/>
          <p:cNvSpPr/>
          <p:nvPr/>
        </p:nvSpPr>
        <p:spPr>
          <a:xfrm>
            <a:off x="323850" y="1196752"/>
            <a:ext cx="2800767" cy="523220"/>
          </a:xfrm>
          <a:prstGeom prst="rect">
            <a:avLst/>
          </a:prstGeom>
        </p:spPr>
        <p:txBody>
          <a:bodyPr wrap="none">
            <a:spAutoFit/>
          </a:bodyPr>
          <a:lstStyle/>
          <a:p>
            <a:pPr marL="457200" indent="-457200">
              <a:buFont typeface="Wingdings" panose="05000000000000000000" pitchFamily="2" charset="2"/>
              <a:buChar char="Ø"/>
            </a:pPr>
            <a:r>
              <a:rPr lang="zh-CN" altLang="en-US" sz="2800" b="1" dirty="0">
                <a:ea typeface="微软雅黑" pitchFamily="34" charset="-122"/>
              </a:rPr>
              <a:t>直方图均衡化</a:t>
            </a:r>
            <a:endParaRPr lang="zh-CN" altLang="en-US" sz="2800" b="1" dirty="0"/>
          </a:p>
        </p:txBody>
      </p:sp>
      <p:graphicFrame>
        <p:nvGraphicFramePr>
          <p:cNvPr id="5" name="Group 80"/>
          <p:cNvGraphicFramePr>
            <a:graphicFrameLocks noGrp="1"/>
          </p:cNvGraphicFramePr>
          <p:nvPr/>
        </p:nvGraphicFramePr>
        <p:xfrm>
          <a:off x="1704975" y="2060575"/>
          <a:ext cx="2362200" cy="2387602"/>
        </p:xfrm>
        <a:graphic>
          <a:graphicData uri="http://schemas.openxmlformats.org/drawingml/2006/table">
            <a:tbl>
              <a:tblPr/>
              <a:tblGrid>
                <a:gridCol w="473075">
                  <a:extLst>
                    <a:ext uri="{9D8B030D-6E8A-4147-A177-3AD203B41FA5}">
                      <a16:colId xmlns:a16="http://schemas.microsoft.com/office/drawing/2014/main" val="20000"/>
                    </a:ext>
                  </a:extLst>
                </a:gridCol>
                <a:gridCol w="471488">
                  <a:extLst>
                    <a:ext uri="{9D8B030D-6E8A-4147-A177-3AD203B41FA5}">
                      <a16:colId xmlns:a16="http://schemas.microsoft.com/office/drawing/2014/main" val="20001"/>
                    </a:ext>
                  </a:extLst>
                </a:gridCol>
                <a:gridCol w="473075">
                  <a:extLst>
                    <a:ext uri="{9D8B030D-6E8A-4147-A177-3AD203B41FA5}">
                      <a16:colId xmlns:a16="http://schemas.microsoft.com/office/drawing/2014/main" val="20002"/>
                    </a:ext>
                  </a:extLst>
                </a:gridCol>
                <a:gridCol w="471487">
                  <a:extLst>
                    <a:ext uri="{9D8B030D-6E8A-4147-A177-3AD203B41FA5}">
                      <a16:colId xmlns:a16="http://schemas.microsoft.com/office/drawing/2014/main" val="20003"/>
                    </a:ext>
                  </a:extLst>
                </a:gridCol>
                <a:gridCol w="473075">
                  <a:extLst>
                    <a:ext uri="{9D8B030D-6E8A-4147-A177-3AD203B41FA5}">
                      <a16:colId xmlns:a16="http://schemas.microsoft.com/office/drawing/2014/main" val="20004"/>
                    </a:ext>
                  </a:extLst>
                </a:gridCol>
              </a:tblGrid>
              <a:tr h="487363">
                <a:tc>
                  <a:txBody>
                    <a:bodyPr/>
                    <a:lstStyle/>
                    <a:p>
                      <a:pPr marL="0" marR="0" lvl="0" indent="0" algn="l" defTabSz="914400" rtl="0" eaLnBrk="1" fontAlgn="base" latinLnBrk="0" hangingPunct="1">
                        <a:lnSpc>
                          <a:spcPct val="100000"/>
                        </a:lnSpc>
                        <a:spcBef>
                          <a:spcPct val="20000"/>
                        </a:spcBef>
                        <a:spcAft>
                          <a:spcPct val="0"/>
                        </a:spcAft>
                        <a:buClr>
                          <a:schemeClr val="tx2"/>
                        </a:buClr>
                        <a:buSzPct val="90000"/>
                        <a:buFont typeface="Symbol" pitchFamily="18" charset="2"/>
                        <a:buNone/>
                        <a:tabLst/>
                      </a:pPr>
                      <a:r>
                        <a:rPr kumimoji="1" lang="en-US" altLang="zh-CN" sz="2400" b="1" i="0" u="none" strike="noStrike" cap="none" normalizeH="0" baseline="0">
                          <a:ln>
                            <a:noFill/>
                          </a:ln>
                          <a:solidFill>
                            <a:schemeClr val="tx1"/>
                          </a:solidFill>
                          <a:effectLst/>
                          <a:latin typeface="华文中宋" pitchFamily="2" charset="-122"/>
                          <a:ea typeface="华文中宋" pitchFamily="2" charset="-122"/>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90000"/>
                        <a:buFont typeface="Symbol" pitchFamily="18" charset="2"/>
                        <a:buNone/>
                        <a:tabLst/>
                      </a:pPr>
                      <a:r>
                        <a:rPr kumimoji="1" lang="en-US" altLang="zh-CN" sz="2400" b="1" i="0" u="none" strike="noStrike" cap="none" normalizeH="0" baseline="0">
                          <a:ln>
                            <a:noFill/>
                          </a:ln>
                          <a:solidFill>
                            <a:schemeClr val="tx1"/>
                          </a:solidFill>
                          <a:effectLst/>
                          <a:latin typeface="华文中宋" pitchFamily="2" charset="-122"/>
                          <a:ea typeface="华文中宋" pitchFamily="2" charset="-122"/>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90000"/>
                        <a:buFont typeface="Symbol" pitchFamily="18" charset="2"/>
                        <a:buNone/>
                        <a:tabLst/>
                      </a:pPr>
                      <a:r>
                        <a:rPr kumimoji="1" lang="en-US" altLang="zh-CN" sz="2400" b="1" i="0" u="none" strike="noStrike" cap="none" normalizeH="0" baseline="0">
                          <a:ln>
                            <a:noFill/>
                          </a:ln>
                          <a:solidFill>
                            <a:schemeClr val="tx1"/>
                          </a:solidFill>
                          <a:effectLst/>
                          <a:latin typeface="华文中宋" pitchFamily="2" charset="-122"/>
                          <a:ea typeface="华文中宋" pitchFamily="2" charset="-122"/>
                        </a:rPr>
                        <a:t>9</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90000"/>
                        <a:buFont typeface="Symbol" pitchFamily="18" charset="2"/>
                        <a:buNone/>
                        <a:tabLst/>
                      </a:pPr>
                      <a:r>
                        <a:rPr kumimoji="1" lang="en-US" altLang="zh-CN" sz="2400" b="1" i="0" u="none" strike="noStrike" cap="none" normalizeH="0" baseline="0">
                          <a:ln>
                            <a:noFill/>
                          </a:ln>
                          <a:solidFill>
                            <a:schemeClr val="tx1"/>
                          </a:solidFill>
                          <a:effectLst/>
                          <a:latin typeface="华文中宋" pitchFamily="2" charset="-122"/>
                          <a:ea typeface="华文中宋" pitchFamily="2" charset="-122"/>
                        </a:rPr>
                        <a:t>9</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90000"/>
                        <a:buFont typeface="Symbol" pitchFamily="18" charset="2"/>
                        <a:buNone/>
                        <a:tabLst/>
                      </a:pPr>
                      <a:r>
                        <a:rPr kumimoji="1" lang="en-US" altLang="zh-CN" sz="2400" b="1" i="0" u="none" strike="noStrike" cap="none" normalizeH="0" baseline="0">
                          <a:ln>
                            <a:noFill/>
                          </a:ln>
                          <a:solidFill>
                            <a:schemeClr val="tx1"/>
                          </a:solidFill>
                          <a:effectLst/>
                          <a:latin typeface="华文中宋" pitchFamily="2" charset="-122"/>
                          <a:ea typeface="华文中宋" pitchFamily="2" charset="-122"/>
                        </a:rPr>
                        <a:t>8</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74663">
                <a:tc>
                  <a:txBody>
                    <a:bodyPr/>
                    <a:lstStyle/>
                    <a:p>
                      <a:pPr marL="0" marR="0" lvl="0" indent="0" algn="l" defTabSz="914400" rtl="0" eaLnBrk="1" fontAlgn="base" latinLnBrk="0" hangingPunct="1">
                        <a:lnSpc>
                          <a:spcPct val="100000"/>
                        </a:lnSpc>
                        <a:spcBef>
                          <a:spcPct val="20000"/>
                        </a:spcBef>
                        <a:spcAft>
                          <a:spcPct val="0"/>
                        </a:spcAft>
                        <a:buClr>
                          <a:schemeClr val="tx2"/>
                        </a:buClr>
                        <a:buSzPct val="90000"/>
                        <a:buFont typeface="Symbol" pitchFamily="18" charset="2"/>
                        <a:buNone/>
                        <a:tabLst/>
                      </a:pPr>
                      <a:r>
                        <a:rPr kumimoji="1" lang="en-US" altLang="zh-CN" sz="2400" b="1" i="0" u="none" strike="noStrike" cap="none" normalizeH="0" baseline="0">
                          <a:ln>
                            <a:noFill/>
                          </a:ln>
                          <a:solidFill>
                            <a:schemeClr val="tx1"/>
                          </a:solidFill>
                          <a:effectLst/>
                          <a:latin typeface="华文中宋" pitchFamily="2" charset="-122"/>
                          <a:ea typeface="华文中宋" pitchFamily="2" charset="-122"/>
                        </a:rPr>
                        <a:t>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90000"/>
                        <a:buFont typeface="Symbol" pitchFamily="18" charset="2"/>
                        <a:buNone/>
                        <a:tabLst/>
                      </a:pPr>
                      <a:r>
                        <a:rPr kumimoji="1" lang="en-US" altLang="zh-CN" sz="2400" b="1" i="0" u="none" strike="noStrike" cap="none" normalizeH="0" baseline="0">
                          <a:ln>
                            <a:noFill/>
                          </a:ln>
                          <a:solidFill>
                            <a:schemeClr val="tx1"/>
                          </a:solidFill>
                          <a:effectLst/>
                          <a:latin typeface="华文中宋" pitchFamily="2" charset="-122"/>
                          <a:ea typeface="华文中宋"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90000"/>
                        <a:buFont typeface="Symbol" pitchFamily="18" charset="2"/>
                        <a:buNone/>
                        <a:tabLst/>
                      </a:pPr>
                      <a:r>
                        <a:rPr kumimoji="1" lang="en-US" altLang="zh-CN" sz="2400" b="1" i="0" u="none" strike="noStrike" cap="none" normalizeH="0" baseline="0">
                          <a:ln>
                            <a:noFill/>
                          </a:ln>
                          <a:solidFill>
                            <a:schemeClr val="tx1"/>
                          </a:solidFill>
                          <a:effectLst/>
                          <a:latin typeface="华文中宋" pitchFamily="2" charset="-122"/>
                          <a:ea typeface="华文中宋" pitchFamily="2" charset="-122"/>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90000"/>
                        <a:buFont typeface="Symbol" pitchFamily="18" charset="2"/>
                        <a:buNone/>
                        <a:tabLst/>
                      </a:pPr>
                      <a:r>
                        <a:rPr kumimoji="1" lang="en-US" altLang="zh-CN" sz="2400" b="1" i="0" u="none" strike="noStrike" cap="none" normalizeH="0" baseline="0">
                          <a:ln>
                            <a:noFill/>
                          </a:ln>
                          <a:solidFill>
                            <a:schemeClr val="tx1"/>
                          </a:solidFill>
                          <a:effectLst/>
                          <a:latin typeface="华文中宋" pitchFamily="2" charset="-122"/>
                          <a:ea typeface="华文中宋" pitchFamily="2" charset="-122"/>
                        </a:rPr>
                        <a:t>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90000"/>
                        <a:buFont typeface="Symbol" pitchFamily="18" charset="2"/>
                        <a:buNone/>
                        <a:tabLst/>
                      </a:pPr>
                      <a:r>
                        <a:rPr kumimoji="1" lang="en-US" altLang="zh-CN" sz="2400" b="1" i="0" u="none" strike="noStrike" cap="none" normalizeH="0" baseline="0">
                          <a:ln>
                            <a:noFill/>
                          </a:ln>
                          <a:solidFill>
                            <a:schemeClr val="tx1"/>
                          </a:solidFill>
                          <a:effectLst/>
                          <a:latin typeface="华文中宋" pitchFamily="2" charset="-122"/>
                          <a:ea typeface="华文中宋" pitchFamily="2" charset="-122"/>
                        </a:rPr>
                        <a:t>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76250">
                <a:tc>
                  <a:txBody>
                    <a:bodyPr/>
                    <a:lstStyle/>
                    <a:p>
                      <a:pPr marL="0" marR="0" lvl="0" indent="0" algn="l" defTabSz="914400" rtl="0" eaLnBrk="1" fontAlgn="base" latinLnBrk="0" hangingPunct="1">
                        <a:lnSpc>
                          <a:spcPct val="100000"/>
                        </a:lnSpc>
                        <a:spcBef>
                          <a:spcPct val="20000"/>
                        </a:spcBef>
                        <a:spcAft>
                          <a:spcPct val="0"/>
                        </a:spcAft>
                        <a:buClr>
                          <a:schemeClr val="tx2"/>
                        </a:buClr>
                        <a:buSzPct val="90000"/>
                        <a:buFont typeface="Symbol" pitchFamily="18" charset="2"/>
                        <a:buNone/>
                        <a:tabLst/>
                      </a:pPr>
                      <a:r>
                        <a:rPr kumimoji="1" lang="en-US" altLang="zh-CN" sz="2400" b="1" i="0" u="none" strike="noStrike" cap="none" normalizeH="0" baseline="0">
                          <a:ln>
                            <a:noFill/>
                          </a:ln>
                          <a:solidFill>
                            <a:schemeClr val="tx1"/>
                          </a:solidFill>
                          <a:effectLst/>
                          <a:latin typeface="华文中宋" pitchFamily="2" charset="-122"/>
                          <a:ea typeface="华文中宋" pitchFamily="2" charset="-122"/>
                        </a:rPr>
                        <a:t>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90000"/>
                        <a:buFont typeface="Symbol" pitchFamily="18" charset="2"/>
                        <a:buNone/>
                        <a:tabLst/>
                      </a:pPr>
                      <a:r>
                        <a:rPr kumimoji="1" lang="en-US" altLang="zh-CN" sz="2400" b="1" i="0" u="none" strike="noStrike" cap="none" normalizeH="0" baseline="0">
                          <a:ln>
                            <a:noFill/>
                          </a:ln>
                          <a:solidFill>
                            <a:schemeClr val="tx1"/>
                          </a:solidFill>
                          <a:effectLst/>
                          <a:latin typeface="华文中宋" pitchFamily="2" charset="-122"/>
                          <a:ea typeface="华文中宋" pitchFamily="2" charset="-122"/>
                        </a:rPr>
                        <a:t>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90000"/>
                        <a:buFont typeface="Symbol" pitchFamily="18" charset="2"/>
                        <a:buNone/>
                        <a:tabLst/>
                      </a:pPr>
                      <a:r>
                        <a:rPr kumimoji="1" lang="en-US" altLang="zh-CN" sz="2400" b="1" i="0" u="none" strike="noStrike" cap="none" normalizeH="0" baseline="0">
                          <a:ln>
                            <a:noFill/>
                          </a:ln>
                          <a:solidFill>
                            <a:schemeClr val="tx1"/>
                          </a:solidFill>
                          <a:effectLst/>
                          <a:latin typeface="华文中宋" pitchFamily="2" charset="-122"/>
                          <a:ea typeface="华文中宋"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90000"/>
                        <a:buFont typeface="Symbol" pitchFamily="18" charset="2"/>
                        <a:buNone/>
                        <a:tabLst/>
                      </a:pPr>
                      <a:r>
                        <a:rPr kumimoji="1" lang="en-US" altLang="zh-CN" sz="2400" b="1" i="0" u="none" strike="noStrike" cap="none" normalizeH="0" baseline="0">
                          <a:ln>
                            <a:noFill/>
                          </a:ln>
                          <a:solidFill>
                            <a:schemeClr val="tx1"/>
                          </a:solidFill>
                          <a:effectLst/>
                          <a:latin typeface="华文中宋" pitchFamily="2" charset="-122"/>
                          <a:ea typeface="华文中宋" pitchFamily="2" charset="-122"/>
                        </a:rPr>
                        <a:t>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90000"/>
                        <a:buFont typeface="Symbol" pitchFamily="18" charset="2"/>
                        <a:buNone/>
                        <a:tabLst/>
                      </a:pPr>
                      <a:r>
                        <a:rPr kumimoji="1" lang="en-US" altLang="zh-CN" sz="2400" b="1" i="0" u="none" strike="noStrike" cap="none" normalizeH="0" baseline="0">
                          <a:ln>
                            <a:noFill/>
                          </a:ln>
                          <a:solidFill>
                            <a:schemeClr val="tx1"/>
                          </a:solidFill>
                          <a:effectLst/>
                          <a:latin typeface="华文中宋" pitchFamily="2" charset="-122"/>
                          <a:ea typeface="华文中宋" pitchFamily="2" charset="-122"/>
                        </a:rPr>
                        <a:t>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74663">
                <a:tc>
                  <a:txBody>
                    <a:bodyPr/>
                    <a:lstStyle/>
                    <a:p>
                      <a:pPr marL="0" marR="0" lvl="0" indent="0" algn="l" defTabSz="914400" rtl="0" eaLnBrk="1" fontAlgn="base" latinLnBrk="0" hangingPunct="1">
                        <a:lnSpc>
                          <a:spcPct val="100000"/>
                        </a:lnSpc>
                        <a:spcBef>
                          <a:spcPct val="20000"/>
                        </a:spcBef>
                        <a:spcAft>
                          <a:spcPct val="0"/>
                        </a:spcAft>
                        <a:buClr>
                          <a:schemeClr val="tx2"/>
                        </a:buClr>
                        <a:buSzPct val="90000"/>
                        <a:buFont typeface="Symbol" pitchFamily="18" charset="2"/>
                        <a:buNone/>
                        <a:tabLst/>
                      </a:pPr>
                      <a:r>
                        <a:rPr kumimoji="1" lang="en-US" altLang="zh-CN" sz="2400" b="1" i="0" u="none" strike="noStrike" cap="none" normalizeH="0" baseline="0">
                          <a:ln>
                            <a:noFill/>
                          </a:ln>
                          <a:solidFill>
                            <a:schemeClr val="tx1"/>
                          </a:solidFill>
                          <a:effectLst/>
                          <a:latin typeface="华文中宋" pitchFamily="2" charset="-122"/>
                          <a:ea typeface="华文中宋" pitchFamily="2" charset="-122"/>
                        </a:rPr>
                        <a:t>6</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90000"/>
                        <a:buFont typeface="Symbol" pitchFamily="18" charset="2"/>
                        <a:buNone/>
                        <a:tabLst/>
                      </a:pPr>
                      <a:r>
                        <a:rPr kumimoji="1" lang="en-US" altLang="zh-CN" sz="2400" b="1" i="0" u="none" strike="noStrike" cap="none" normalizeH="0" baseline="0">
                          <a:ln>
                            <a:noFill/>
                          </a:ln>
                          <a:solidFill>
                            <a:schemeClr val="tx1"/>
                          </a:solidFill>
                          <a:effectLst/>
                          <a:latin typeface="华文中宋" pitchFamily="2" charset="-122"/>
                          <a:ea typeface="华文中宋" pitchFamily="2" charset="-122"/>
                        </a:rPr>
                        <a:t>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90000"/>
                        <a:buFont typeface="Symbol" pitchFamily="18" charset="2"/>
                        <a:buNone/>
                        <a:tabLst/>
                      </a:pPr>
                      <a:r>
                        <a:rPr kumimoji="1" lang="en-US" altLang="zh-CN" sz="2400" b="1" i="0" u="none" strike="noStrike" cap="none" normalizeH="0" baseline="0">
                          <a:ln>
                            <a:noFill/>
                          </a:ln>
                          <a:solidFill>
                            <a:schemeClr val="tx1"/>
                          </a:solidFill>
                          <a:effectLst/>
                          <a:latin typeface="华文中宋" pitchFamily="2" charset="-122"/>
                          <a:ea typeface="华文中宋" pitchFamily="2" charset="-122"/>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90000"/>
                        <a:buFont typeface="Symbol" pitchFamily="18" charset="2"/>
                        <a:buNone/>
                        <a:tabLst/>
                      </a:pPr>
                      <a:r>
                        <a:rPr kumimoji="1" lang="en-US" altLang="zh-CN" sz="2400" b="1" i="0" u="none" strike="noStrike" cap="none" normalizeH="0" baseline="0">
                          <a:ln>
                            <a:noFill/>
                          </a:ln>
                          <a:solidFill>
                            <a:schemeClr val="tx1"/>
                          </a:solidFill>
                          <a:effectLst/>
                          <a:latin typeface="华文中宋" pitchFamily="2" charset="-122"/>
                          <a:ea typeface="华文中宋"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90000"/>
                        <a:buFont typeface="Symbol" pitchFamily="18" charset="2"/>
                        <a:buNone/>
                        <a:tabLst/>
                      </a:pPr>
                      <a:r>
                        <a:rPr kumimoji="1" lang="en-US" altLang="zh-CN" sz="2400" b="1" i="0" u="none" strike="noStrike" cap="none" normalizeH="0" baseline="0">
                          <a:ln>
                            <a:noFill/>
                          </a:ln>
                          <a:solidFill>
                            <a:schemeClr val="tx1"/>
                          </a:solidFill>
                          <a:effectLst/>
                          <a:latin typeface="华文中宋" pitchFamily="2" charset="-122"/>
                          <a:ea typeface="华文中宋" pitchFamily="2" charset="-122"/>
                        </a:rPr>
                        <a:t>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74663">
                <a:tc>
                  <a:txBody>
                    <a:bodyPr/>
                    <a:lstStyle/>
                    <a:p>
                      <a:pPr marL="0" marR="0" lvl="0" indent="0" algn="l" defTabSz="914400" rtl="0" eaLnBrk="1" fontAlgn="base" latinLnBrk="0" hangingPunct="1">
                        <a:lnSpc>
                          <a:spcPct val="100000"/>
                        </a:lnSpc>
                        <a:spcBef>
                          <a:spcPct val="20000"/>
                        </a:spcBef>
                        <a:spcAft>
                          <a:spcPct val="0"/>
                        </a:spcAft>
                        <a:buClr>
                          <a:schemeClr val="tx2"/>
                        </a:buClr>
                        <a:buSzPct val="90000"/>
                        <a:buFont typeface="Symbol" pitchFamily="18" charset="2"/>
                        <a:buNone/>
                        <a:tabLst/>
                      </a:pPr>
                      <a:r>
                        <a:rPr kumimoji="1" lang="en-US" altLang="zh-CN" sz="2400" b="1" i="0" u="none" strike="noStrike" cap="none" normalizeH="0" baseline="0">
                          <a:ln>
                            <a:noFill/>
                          </a:ln>
                          <a:solidFill>
                            <a:schemeClr val="tx1"/>
                          </a:solidFill>
                          <a:effectLst/>
                          <a:latin typeface="华文中宋" pitchFamily="2" charset="-122"/>
                          <a:ea typeface="华文中宋" pitchFamily="2" charset="-122"/>
                        </a:rPr>
                        <a:t>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90000"/>
                        <a:buFont typeface="Symbol" pitchFamily="18" charset="2"/>
                        <a:buNone/>
                        <a:tabLst/>
                      </a:pPr>
                      <a:r>
                        <a:rPr kumimoji="1" lang="en-US" altLang="zh-CN" sz="2400" b="1" i="0" u="none" strike="noStrike" cap="none" normalizeH="0" baseline="0">
                          <a:ln>
                            <a:noFill/>
                          </a:ln>
                          <a:solidFill>
                            <a:schemeClr val="tx1"/>
                          </a:solidFill>
                          <a:effectLst/>
                          <a:latin typeface="华文中宋" pitchFamily="2" charset="-122"/>
                          <a:ea typeface="华文中宋" pitchFamily="2" charset="-122"/>
                        </a:rPr>
                        <a:t>9</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90000"/>
                        <a:buFont typeface="Symbol" pitchFamily="18" charset="2"/>
                        <a:buNone/>
                        <a:tabLst/>
                      </a:pPr>
                      <a:r>
                        <a:rPr kumimoji="1" lang="en-US" altLang="zh-CN" sz="2400" b="1" i="0" u="none" strike="noStrike" cap="none" normalizeH="0" baseline="0">
                          <a:ln>
                            <a:noFill/>
                          </a:ln>
                          <a:solidFill>
                            <a:schemeClr val="tx1"/>
                          </a:solidFill>
                          <a:effectLst/>
                          <a:latin typeface="华文中宋" pitchFamily="2" charset="-122"/>
                          <a:ea typeface="华文中宋" pitchFamily="2" charset="-122"/>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90000"/>
                        <a:buFont typeface="Symbol" pitchFamily="18" charset="2"/>
                        <a:buNone/>
                        <a:tabLst/>
                      </a:pPr>
                      <a:r>
                        <a:rPr kumimoji="1" lang="en-US" altLang="zh-CN" sz="2400" b="1" i="0" u="none" strike="noStrike" cap="none" normalizeH="0" baseline="0">
                          <a:ln>
                            <a:noFill/>
                          </a:ln>
                          <a:solidFill>
                            <a:schemeClr val="tx1"/>
                          </a:solidFill>
                          <a:effectLst/>
                          <a:latin typeface="华文中宋" pitchFamily="2" charset="-122"/>
                          <a:ea typeface="华文中宋" pitchFamily="2" charset="-122"/>
                        </a:rPr>
                        <a:t>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90000"/>
                        <a:buFont typeface="Symbol" pitchFamily="18" charset="2"/>
                        <a:buNone/>
                        <a:tabLst/>
                      </a:pPr>
                      <a:r>
                        <a:rPr kumimoji="1" lang="en-US" altLang="zh-CN" sz="2400" b="1" i="0" u="none" strike="noStrike" cap="none" normalizeH="0" baseline="0">
                          <a:ln>
                            <a:noFill/>
                          </a:ln>
                          <a:solidFill>
                            <a:schemeClr val="tx1"/>
                          </a:solidFill>
                          <a:effectLst/>
                          <a:latin typeface="华文中宋" pitchFamily="2" charset="-122"/>
                          <a:ea typeface="华文中宋" pitchFamily="2" charset="-122"/>
                        </a:rPr>
                        <a:t>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6" name="AutoShape 40"/>
          <p:cNvSpPr>
            <a:spLocks noChangeArrowheads="1"/>
          </p:cNvSpPr>
          <p:nvPr/>
        </p:nvSpPr>
        <p:spPr bwMode="auto">
          <a:xfrm>
            <a:off x="4656138" y="2852738"/>
            <a:ext cx="1211262" cy="809625"/>
          </a:xfrm>
          <a:prstGeom prst="rightArrow">
            <a:avLst>
              <a:gd name="adj1" fmla="val 50000"/>
              <a:gd name="adj2" fmla="val 37402"/>
            </a:avLst>
          </a:prstGeom>
          <a:solidFill>
            <a:srgbClr val="FF00FF">
              <a:alpha val="50195"/>
            </a:srgb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90000"/>
              <a:buFont typeface="Symbol" panose="05050102010706020507" pitchFamily="18" charset="2"/>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 typeface="Symbol" panose="05050102010706020507" pitchFamily="18" charset="2"/>
              <a:buNone/>
            </a:pPr>
            <a:endParaRPr lang="zh-CN" altLang="en-US" sz="2400">
              <a:latin typeface="华文新魏" panose="02010800040101010101" pitchFamily="2" charset="-122"/>
              <a:ea typeface="华文新魏" panose="02010800040101010101" pitchFamily="2" charset="-122"/>
            </a:endParaRPr>
          </a:p>
        </p:txBody>
      </p:sp>
      <p:sp>
        <p:nvSpPr>
          <p:cNvPr id="7" name="Text Box 41"/>
          <p:cNvSpPr txBox="1">
            <a:spLocks noChangeArrowheads="1"/>
          </p:cNvSpPr>
          <p:nvPr/>
        </p:nvSpPr>
        <p:spPr bwMode="auto">
          <a:xfrm>
            <a:off x="1790700" y="5729288"/>
            <a:ext cx="2133600" cy="519112"/>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SzPct val="90000"/>
              <a:buFont typeface="Symbol" panose="05050102010706020507" pitchFamily="18" charset="2"/>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en-US" altLang="zh-CN" sz="2800">
                <a:solidFill>
                  <a:schemeClr val="tx2"/>
                </a:solidFill>
                <a:latin typeface="华文中宋" panose="02010600040101010101" pitchFamily="2" charset="-122"/>
                <a:ea typeface="华文中宋" panose="02010600040101010101" pitchFamily="2" charset="-122"/>
              </a:rPr>
              <a:t>  </a:t>
            </a:r>
            <a:r>
              <a:rPr lang="en-US" altLang="zh-CN" sz="2800" b="1">
                <a:solidFill>
                  <a:srgbClr val="FF0000"/>
                </a:solidFill>
                <a:latin typeface="华文中宋" panose="02010600040101010101" pitchFamily="2" charset="-122"/>
                <a:ea typeface="华文中宋" panose="02010600040101010101" pitchFamily="2" charset="-122"/>
              </a:rPr>
              <a:t>R </a:t>
            </a:r>
            <a:r>
              <a:rPr lang="zh-CN" altLang="en-US" sz="2800" b="1">
                <a:solidFill>
                  <a:srgbClr val="FF0000"/>
                </a:solidFill>
                <a:latin typeface="华文中宋" panose="02010600040101010101" pitchFamily="2" charset="-122"/>
                <a:ea typeface="华文中宋" panose="02010600040101010101" pitchFamily="2" charset="-122"/>
              </a:rPr>
              <a:t>原图像</a:t>
            </a:r>
          </a:p>
        </p:txBody>
      </p:sp>
      <p:sp>
        <p:nvSpPr>
          <p:cNvPr id="8" name="Text Box 42"/>
          <p:cNvSpPr txBox="1">
            <a:spLocks noChangeArrowheads="1"/>
          </p:cNvSpPr>
          <p:nvPr/>
        </p:nvSpPr>
        <p:spPr bwMode="auto">
          <a:xfrm>
            <a:off x="5410200" y="5715000"/>
            <a:ext cx="2819400" cy="519113"/>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SzPct val="90000"/>
              <a:buFont typeface="Symbol" panose="05050102010706020507" pitchFamily="18" charset="2"/>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en-US" altLang="zh-CN" sz="2800">
                <a:solidFill>
                  <a:srgbClr val="FF0000"/>
                </a:solidFill>
                <a:latin typeface="华文中宋" panose="02010600040101010101" pitchFamily="2" charset="-122"/>
                <a:ea typeface="华文中宋" panose="02010600040101010101" pitchFamily="2" charset="-122"/>
              </a:rPr>
              <a:t>  </a:t>
            </a:r>
            <a:r>
              <a:rPr lang="en-US" altLang="zh-CN" sz="2800" b="1">
                <a:solidFill>
                  <a:srgbClr val="FF0000"/>
                </a:solidFill>
                <a:latin typeface="华文中宋" panose="02010600040101010101" pitchFamily="2" charset="-122"/>
                <a:ea typeface="华文中宋" panose="02010600040101010101" pitchFamily="2" charset="-122"/>
              </a:rPr>
              <a:t>H </a:t>
            </a:r>
            <a:r>
              <a:rPr lang="zh-CN" altLang="en-US" sz="2800" b="1">
                <a:solidFill>
                  <a:srgbClr val="FF0000"/>
                </a:solidFill>
                <a:latin typeface="华文中宋" panose="02010600040101010101" pitchFamily="2" charset="-122"/>
                <a:ea typeface="华文中宋" panose="02010600040101010101" pitchFamily="2" charset="-122"/>
              </a:rPr>
              <a:t>灰度直方图</a:t>
            </a:r>
          </a:p>
        </p:txBody>
      </p:sp>
      <p:graphicFrame>
        <p:nvGraphicFramePr>
          <p:cNvPr id="9" name="Group 43"/>
          <p:cNvGraphicFramePr>
            <a:graphicFrameLocks noGrp="1"/>
          </p:cNvGraphicFramePr>
          <p:nvPr/>
        </p:nvGraphicFramePr>
        <p:xfrm>
          <a:off x="6446838" y="1196975"/>
          <a:ext cx="862012" cy="4105278"/>
        </p:xfrm>
        <a:graphic>
          <a:graphicData uri="http://schemas.openxmlformats.org/drawingml/2006/table">
            <a:tbl>
              <a:tblPr/>
              <a:tblGrid>
                <a:gridCol w="431800">
                  <a:extLst>
                    <a:ext uri="{9D8B030D-6E8A-4147-A177-3AD203B41FA5}">
                      <a16:colId xmlns:a16="http://schemas.microsoft.com/office/drawing/2014/main" val="20000"/>
                    </a:ext>
                  </a:extLst>
                </a:gridCol>
                <a:gridCol w="430212">
                  <a:extLst>
                    <a:ext uri="{9D8B030D-6E8A-4147-A177-3AD203B41FA5}">
                      <a16:colId xmlns:a16="http://schemas.microsoft.com/office/drawing/2014/main" val="20001"/>
                    </a:ext>
                  </a:extLst>
                </a:gridCol>
              </a:tblGrid>
              <a:tr h="411163">
                <a:tc>
                  <a:txBody>
                    <a:bodyPr/>
                    <a:lstStyle/>
                    <a:p>
                      <a:pPr marL="0" marR="0" lvl="0" indent="0" algn="l" defTabSz="914400" rtl="0" eaLnBrk="1" fontAlgn="base" latinLnBrk="0" hangingPunct="1">
                        <a:lnSpc>
                          <a:spcPct val="100000"/>
                        </a:lnSpc>
                        <a:spcBef>
                          <a:spcPct val="20000"/>
                        </a:spcBef>
                        <a:spcAft>
                          <a:spcPct val="0"/>
                        </a:spcAft>
                        <a:buClr>
                          <a:schemeClr val="tx2"/>
                        </a:buClr>
                        <a:buSzPct val="90000"/>
                        <a:buFont typeface="Symbol" pitchFamily="18" charset="2"/>
                        <a:buNone/>
                        <a:tabLst/>
                      </a:pPr>
                      <a:r>
                        <a:rPr kumimoji="1" lang="en-US" altLang="zh-CN" sz="2000" b="1" i="0" u="none" strike="noStrike" cap="none" normalizeH="0" baseline="0">
                          <a:ln>
                            <a:noFill/>
                          </a:ln>
                          <a:solidFill>
                            <a:schemeClr val="hlink"/>
                          </a:solidFill>
                          <a:effectLst/>
                          <a:latin typeface="华文中宋" pitchFamily="2" charset="-122"/>
                          <a:ea typeface="华文中宋" pitchFamily="2" charset="-122"/>
                        </a:rPr>
                        <a:t>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90000"/>
                        <a:buFont typeface="Symbol" pitchFamily="18" charset="2"/>
                        <a:buNone/>
                        <a:tabLst/>
                      </a:pPr>
                      <a:r>
                        <a:rPr kumimoji="1" lang="en-US" altLang="zh-CN" sz="2000" b="1" i="0" u="none" strike="noStrike" cap="none" normalizeH="0" baseline="0">
                          <a:ln>
                            <a:noFill/>
                          </a:ln>
                          <a:solidFill>
                            <a:schemeClr val="tx1"/>
                          </a:solidFill>
                          <a:effectLst/>
                          <a:latin typeface="华文中宋" pitchFamily="2" charset="-122"/>
                          <a:ea typeface="华文中宋" pitchFamily="2" charset="-122"/>
                        </a:rPr>
                        <a:t>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09575">
                <a:tc>
                  <a:txBody>
                    <a:bodyPr/>
                    <a:lstStyle/>
                    <a:p>
                      <a:pPr marL="0" marR="0" lvl="0" indent="0" algn="l" defTabSz="914400" rtl="0" eaLnBrk="1" fontAlgn="base" latinLnBrk="0" hangingPunct="1">
                        <a:lnSpc>
                          <a:spcPct val="100000"/>
                        </a:lnSpc>
                        <a:spcBef>
                          <a:spcPct val="20000"/>
                        </a:spcBef>
                        <a:spcAft>
                          <a:spcPct val="0"/>
                        </a:spcAft>
                        <a:buClr>
                          <a:schemeClr val="tx2"/>
                        </a:buClr>
                        <a:buSzPct val="90000"/>
                        <a:buFont typeface="Symbol" pitchFamily="18" charset="2"/>
                        <a:buNone/>
                        <a:tabLst/>
                      </a:pPr>
                      <a:r>
                        <a:rPr kumimoji="1" lang="en-US" altLang="zh-CN" sz="2000" b="1" i="0" u="none" strike="noStrike" cap="none" normalizeH="0" baseline="0">
                          <a:ln>
                            <a:noFill/>
                          </a:ln>
                          <a:solidFill>
                            <a:schemeClr val="hlink"/>
                          </a:solidFill>
                          <a:effectLst/>
                          <a:latin typeface="华文中宋" pitchFamily="2" charset="-122"/>
                          <a:ea typeface="华文中宋" pitchFamily="2" charset="-122"/>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90000"/>
                        <a:buFont typeface="Symbol" pitchFamily="18" charset="2"/>
                        <a:buNone/>
                        <a:tabLst/>
                      </a:pPr>
                      <a:r>
                        <a:rPr kumimoji="1" lang="en-US" altLang="zh-CN" sz="2000" b="1" i="0" u="none" strike="noStrike" cap="none" normalizeH="0" baseline="0">
                          <a:ln>
                            <a:noFill/>
                          </a:ln>
                          <a:solidFill>
                            <a:schemeClr val="tx1"/>
                          </a:solidFill>
                          <a:effectLst/>
                          <a:latin typeface="华文中宋" pitchFamily="2" charset="-122"/>
                          <a:ea typeface="华文中宋" pitchFamily="2" charset="-122"/>
                        </a:rPr>
                        <a:t>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11163">
                <a:tc>
                  <a:txBody>
                    <a:bodyPr/>
                    <a:lstStyle/>
                    <a:p>
                      <a:pPr marL="0" marR="0" lvl="0" indent="0" algn="l" defTabSz="914400" rtl="0" eaLnBrk="1" fontAlgn="base" latinLnBrk="0" hangingPunct="1">
                        <a:lnSpc>
                          <a:spcPct val="100000"/>
                        </a:lnSpc>
                        <a:spcBef>
                          <a:spcPct val="20000"/>
                        </a:spcBef>
                        <a:spcAft>
                          <a:spcPct val="0"/>
                        </a:spcAft>
                        <a:buClr>
                          <a:schemeClr val="tx2"/>
                        </a:buClr>
                        <a:buSzPct val="90000"/>
                        <a:buFont typeface="Symbol" pitchFamily="18" charset="2"/>
                        <a:buNone/>
                        <a:tabLst/>
                      </a:pPr>
                      <a:r>
                        <a:rPr kumimoji="1" lang="en-US" altLang="zh-CN" sz="2000" b="1" i="0" u="none" strike="noStrike" cap="none" normalizeH="0" baseline="0">
                          <a:ln>
                            <a:noFill/>
                          </a:ln>
                          <a:solidFill>
                            <a:schemeClr val="hlink"/>
                          </a:solidFill>
                          <a:effectLst/>
                          <a:latin typeface="华文中宋" pitchFamily="2" charset="-122"/>
                          <a:ea typeface="华文中宋" pitchFamily="2" charset="-122"/>
                        </a:rPr>
                        <a:t>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90000"/>
                        <a:buFont typeface="Symbol" pitchFamily="18" charset="2"/>
                        <a:buNone/>
                        <a:tabLst/>
                      </a:pPr>
                      <a:r>
                        <a:rPr kumimoji="1" lang="en-US" altLang="zh-CN" sz="2000" b="1" i="0" u="none" strike="noStrike" cap="none" normalizeH="0" baseline="0">
                          <a:ln>
                            <a:noFill/>
                          </a:ln>
                          <a:solidFill>
                            <a:schemeClr val="tx1"/>
                          </a:solidFill>
                          <a:effectLst/>
                          <a:latin typeface="华文中宋" pitchFamily="2" charset="-122"/>
                          <a:ea typeface="华文中宋" pitchFamily="2" charset="-122"/>
                        </a:rPr>
                        <a:t>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09575">
                <a:tc>
                  <a:txBody>
                    <a:bodyPr/>
                    <a:lstStyle/>
                    <a:p>
                      <a:pPr marL="0" marR="0" lvl="0" indent="0" algn="l" defTabSz="914400" rtl="0" eaLnBrk="1" fontAlgn="base" latinLnBrk="0" hangingPunct="1">
                        <a:lnSpc>
                          <a:spcPct val="100000"/>
                        </a:lnSpc>
                        <a:spcBef>
                          <a:spcPct val="20000"/>
                        </a:spcBef>
                        <a:spcAft>
                          <a:spcPct val="0"/>
                        </a:spcAft>
                        <a:buClr>
                          <a:schemeClr val="tx2"/>
                        </a:buClr>
                        <a:buSzPct val="90000"/>
                        <a:buFont typeface="Symbol" pitchFamily="18" charset="2"/>
                        <a:buNone/>
                        <a:tabLst/>
                      </a:pPr>
                      <a:r>
                        <a:rPr kumimoji="1" lang="en-US" altLang="zh-CN" sz="2000" b="1" i="0" u="none" strike="noStrike" cap="none" normalizeH="0" baseline="0">
                          <a:ln>
                            <a:noFill/>
                          </a:ln>
                          <a:solidFill>
                            <a:schemeClr val="hlink"/>
                          </a:solidFill>
                          <a:effectLst/>
                          <a:latin typeface="华文中宋" pitchFamily="2" charset="-122"/>
                          <a:ea typeface="华文中宋" pitchFamily="2" charset="-122"/>
                        </a:rPr>
                        <a:t>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90000"/>
                        <a:buFont typeface="Symbol" pitchFamily="18" charset="2"/>
                        <a:buNone/>
                        <a:tabLst/>
                      </a:pPr>
                      <a:r>
                        <a:rPr kumimoji="1" lang="en-US" altLang="zh-CN" sz="2000" b="1" i="0" u="none" strike="noStrike" cap="none" normalizeH="0" baseline="0">
                          <a:ln>
                            <a:noFill/>
                          </a:ln>
                          <a:solidFill>
                            <a:schemeClr val="tx1"/>
                          </a:solidFill>
                          <a:effectLst/>
                          <a:latin typeface="华文中宋" pitchFamily="2" charset="-122"/>
                          <a:ea typeface="华文中宋" pitchFamily="2" charset="-122"/>
                        </a:rPr>
                        <a:t>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11163">
                <a:tc>
                  <a:txBody>
                    <a:bodyPr/>
                    <a:lstStyle/>
                    <a:p>
                      <a:pPr marL="0" marR="0" lvl="0" indent="0" algn="l" defTabSz="914400" rtl="0" eaLnBrk="1" fontAlgn="base" latinLnBrk="0" hangingPunct="1">
                        <a:lnSpc>
                          <a:spcPct val="100000"/>
                        </a:lnSpc>
                        <a:spcBef>
                          <a:spcPct val="20000"/>
                        </a:spcBef>
                        <a:spcAft>
                          <a:spcPct val="0"/>
                        </a:spcAft>
                        <a:buClr>
                          <a:schemeClr val="tx2"/>
                        </a:buClr>
                        <a:buSzPct val="90000"/>
                        <a:buFont typeface="Symbol" pitchFamily="18" charset="2"/>
                        <a:buNone/>
                        <a:tabLst/>
                      </a:pPr>
                      <a:r>
                        <a:rPr kumimoji="1" lang="en-US" altLang="zh-CN" sz="2000" b="1" i="0" u="none" strike="noStrike" cap="none" normalizeH="0" baseline="0">
                          <a:ln>
                            <a:noFill/>
                          </a:ln>
                          <a:solidFill>
                            <a:schemeClr val="hlink"/>
                          </a:solidFill>
                          <a:effectLst/>
                          <a:latin typeface="华文中宋" pitchFamily="2" charset="-122"/>
                          <a:ea typeface="华文中宋" pitchFamily="2" charset="-122"/>
                        </a:rPr>
                        <a:t>4</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90000"/>
                        <a:buFont typeface="Symbol" pitchFamily="18" charset="2"/>
                        <a:buNone/>
                        <a:tabLst/>
                      </a:pPr>
                      <a:r>
                        <a:rPr kumimoji="1" lang="en-US" altLang="zh-CN" sz="2000" b="1" i="0" u="none" strike="noStrike" cap="none" normalizeH="0" baseline="0">
                          <a:ln>
                            <a:noFill/>
                          </a:ln>
                          <a:solidFill>
                            <a:schemeClr val="tx1"/>
                          </a:solidFill>
                          <a:effectLst/>
                          <a:latin typeface="华文中宋" pitchFamily="2" charset="-122"/>
                          <a:ea typeface="华文中宋" pitchFamily="2" charset="-122"/>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11163">
                <a:tc>
                  <a:txBody>
                    <a:bodyPr/>
                    <a:lstStyle/>
                    <a:p>
                      <a:pPr marL="0" marR="0" lvl="0" indent="0" algn="l" defTabSz="914400" rtl="0" eaLnBrk="1" fontAlgn="base" latinLnBrk="0" hangingPunct="1">
                        <a:lnSpc>
                          <a:spcPct val="100000"/>
                        </a:lnSpc>
                        <a:spcBef>
                          <a:spcPct val="20000"/>
                        </a:spcBef>
                        <a:spcAft>
                          <a:spcPct val="0"/>
                        </a:spcAft>
                        <a:buClr>
                          <a:schemeClr val="tx2"/>
                        </a:buClr>
                        <a:buSzPct val="90000"/>
                        <a:buFont typeface="Symbol" pitchFamily="18" charset="2"/>
                        <a:buNone/>
                        <a:tabLst/>
                      </a:pPr>
                      <a:r>
                        <a:rPr kumimoji="1" lang="en-US" altLang="zh-CN" sz="2000" b="1" i="0" u="none" strike="noStrike" cap="none" normalizeH="0" baseline="0">
                          <a:ln>
                            <a:noFill/>
                          </a:ln>
                          <a:solidFill>
                            <a:schemeClr val="hlink"/>
                          </a:solidFill>
                          <a:effectLst/>
                          <a:latin typeface="华文中宋" pitchFamily="2" charset="-122"/>
                          <a:ea typeface="华文中宋" pitchFamily="2" charset="-122"/>
                        </a:rPr>
                        <a:t>5</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90000"/>
                        <a:buFont typeface="Symbol" pitchFamily="18" charset="2"/>
                        <a:buNone/>
                        <a:tabLst/>
                      </a:pPr>
                      <a:r>
                        <a:rPr kumimoji="1" lang="en-US" altLang="zh-CN" sz="2000" b="1" i="0" u="none" strike="noStrike" cap="none" normalizeH="0" baseline="0">
                          <a:ln>
                            <a:noFill/>
                          </a:ln>
                          <a:solidFill>
                            <a:schemeClr val="tx1"/>
                          </a:solidFill>
                          <a:effectLst/>
                          <a:latin typeface="华文中宋" pitchFamily="2" charset="-122"/>
                          <a:ea typeface="华文中宋" pitchFamily="2" charset="-122"/>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409575">
                <a:tc>
                  <a:txBody>
                    <a:bodyPr/>
                    <a:lstStyle/>
                    <a:p>
                      <a:pPr marL="0" marR="0" lvl="0" indent="0" algn="l" defTabSz="914400" rtl="0" eaLnBrk="1" fontAlgn="base" latinLnBrk="0" hangingPunct="1">
                        <a:lnSpc>
                          <a:spcPct val="100000"/>
                        </a:lnSpc>
                        <a:spcBef>
                          <a:spcPct val="20000"/>
                        </a:spcBef>
                        <a:spcAft>
                          <a:spcPct val="0"/>
                        </a:spcAft>
                        <a:buClr>
                          <a:schemeClr val="tx2"/>
                        </a:buClr>
                        <a:buSzPct val="90000"/>
                        <a:buFont typeface="Symbol" pitchFamily="18" charset="2"/>
                        <a:buNone/>
                        <a:tabLst/>
                      </a:pPr>
                      <a:r>
                        <a:rPr kumimoji="1" lang="en-US" altLang="zh-CN" sz="2000" b="1" i="0" u="none" strike="noStrike" cap="none" normalizeH="0" baseline="0">
                          <a:ln>
                            <a:noFill/>
                          </a:ln>
                          <a:solidFill>
                            <a:schemeClr val="hlink"/>
                          </a:solidFill>
                          <a:effectLst/>
                          <a:latin typeface="华文中宋" pitchFamily="2" charset="-122"/>
                          <a:ea typeface="华文中宋" pitchFamily="2" charset="-122"/>
                        </a:rPr>
                        <a:t>6</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90000"/>
                        <a:buFont typeface="Symbol" pitchFamily="18" charset="2"/>
                        <a:buNone/>
                        <a:tabLst/>
                      </a:pPr>
                      <a:r>
                        <a:rPr kumimoji="1" lang="en-US" altLang="zh-CN" sz="2000" b="1" i="0" u="none" strike="noStrike" cap="none" normalizeH="0" baseline="0">
                          <a:ln>
                            <a:noFill/>
                          </a:ln>
                          <a:solidFill>
                            <a:schemeClr val="tx1"/>
                          </a:solidFill>
                          <a:effectLst/>
                          <a:latin typeface="华文中宋" pitchFamily="2" charset="-122"/>
                          <a:ea typeface="华文中宋" pitchFamily="2" charset="-122"/>
                        </a:rPr>
                        <a:t>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411163">
                <a:tc>
                  <a:txBody>
                    <a:bodyPr/>
                    <a:lstStyle/>
                    <a:p>
                      <a:pPr marL="0" marR="0" lvl="0" indent="0" algn="l" defTabSz="914400" rtl="0" eaLnBrk="1" fontAlgn="base" latinLnBrk="0" hangingPunct="1">
                        <a:lnSpc>
                          <a:spcPct val="100000"/>
                        </a:lnSpc>
                        <a:spcBef>
                          <a:spcPct val="20000"/>
                        </a:spcBef>
                        <a:spcAft>
                          <a:spcPct val="0"/>
                        </a:spcAft>
                        <a:buClr>
                          <a:schemeClr val="tx2"/>
                        </a:buClr>
                        <a:buSzPct val="90000"/>
                        <a:buFont typeface="Symbol" pitchFamily="18" charset="2"/>
                        <a:buNone/>
                        <a:tabLst/>
                      </a:pPr>
                      <a:r>
                        <a:rPr kumimoji="1" lang="en-US" altLang="zh-CN" sz="2000" b="1" i="0" u="none" strike="noStrike" cap="none" normalizeH="0" baseline="0">
                          <a:ln>
                            <a:noFill/>
                          </a:ln>
                          <a:solidFill>
                            <a:schemeClr val="hlink"/>
                          </a:solidFill>
                          <a:effectLst/>
                          <a:latin typeface="华文中宋" pitchFamily="2" charset="-122"/>
                          <a:ea typeface="华文中宋" pitchFamily="2" charset="-122"/>
                        </a:rPr>
                        <a:t>7</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90000"/>
                        <a:buFont typeface="Symbol" pitchFamily="18" charset="2"/>
                        <a:buNone/>
                        <a:tabLst/>
                      </a:pPr>
                      <a:r>
                        <a:rPr kumimoji="1" lang="en-US" altLang="zh-CN" sz="2000" b="1" i="0" u="none" strike="noStrike" cap="none" normalizeH="0" baseline="0">
                          <a:ln>
                            <a:noFill/>
                          </a:ln>
                          <a:solidFill>
                            <a:schemeClr val="tx1"/>
                          </a:solidFill>
                          <a:effectLst/>
                          <a:latin typeface="华文中宋" pitchFamily="2" charset="-122"/>
                          <a:ea typeface="华文中宋" pitchFamily="2" charset="-122"/>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409575">
                <a:tc>
                  <a:txBody>
                    <a:bodyPr/>
                    <a:lstStyle/>
                    <a:p>
                      <a:pPr marL="0" marR="0" lvl="0" indent="0" algn="l" defTabSz="914400" rtl="0" eaLnBrk="1" fontAlgn="base" latinLnBrk="0" hangingPunct="1">
                        <a:lnSpc>
                          <a:spcPct val="100000"/>
                        </a:lnSpc>
                        <a:spcBef>
                          <a:spcPct val="20000"/>
                        </a:spcBef>
                        <a:spcAft>
                          <a:spcPct val="0"/>
                        </a:spcAft>
                        <a:buClr>
                          <a:schemeClr val="tx2"/>
                        </a:buClr>
                        <a:buSzPct val="90000"/>
                        <a:buFont typeface="Symbol" pitchFamily="18" charset="2"/>
                        <a:buNone/>
                        <a:tabLst/>
                      </a:pPr>
                      <a:r>
                        <a:rPr kumimoji="1" lang="en-US" altLang="zh-CN" sz="2000" b="1" i="0" u="none" strike="noStrike" cap="none" normalizeH="0" baseline="0">
                          <a:ln>
                            <a:noFill/>
                          </a:ln>
                          <a:solidFill>
                            <a:schemeClr val="hlink"/>
                          </a:solidFill>
                          <a:effectLst/>
                          <a:latin typeface="华文中宋" pitchFamily="2" charset="-122"/>
                          <a:ea typeface="华文中宋" pitchFamily="2" charset="-122"/>
                        </a:rPr>
                        <a:t>8</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90000"/>
                        <a:buFont typeface="Symbol" pitchFamily="18" charset="2"/>
                        <a:buNone/>
                        <a:tabLst/>
                      </a:pPr>
                      <a:r>
                        <a:rPr kumimoji="1" lang="en-US" altLang="zh-CN" sz="2000" b="1" i="0" u="none" strike="noStrike" cap="none" normalizeH="0" baseline="0">
                          <a:ln>
                            <a:noFill/>
                          </a:ln>
                          <a:solidFill>
                            <a:schemeClr val="tx1"/>
                          </a:solidFill>
                          <a:effectLst/>
                          <a:latin typeface="华文中宋" pitchFamily="2" charset="-122"/>
                          <a:ea typeface="华文中宋" pitchFamily="2" charset="-122"/>
                        </a:rPr>
                        <a:t>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411163">
                <a:tc>
                  <a:txBody>
                    <a:bodyPr/>
                    <a:lstStyle/>
                    <a:p>
                      <a:pPr marL="0" marR="0" lvl="0" indent="0" algn="l" defTabSz="914400" rtl="0" eaLnBrk="1" fontAlgn="base" latinLnBrk="0" hangingPunct="1">
                        <a:lnSpc>
                          <a:spcPct val="100000"/>
                        </a:lnSpc>
                        <a:spcBef>
                          <a:spcPct val="20000"/>
                        </a:spcBef>
                        <a:spcAft>
                          <a:spcPct val="0"/>
                        </a:spcAft>
                        <a:buClr>
                          <a:schemeClr val="tx2"/>
                        </a:buClr>
                        <a:buSzPct val="90000"/>
                        <a:buFont typeface="Symbol" pitchFamily="18" charset="2"/>
                        <a:buNone/>
                        <a:tabLst/>
                      </a:pPr>
                      <a:r>
                        <a:rPr kumimoji="1" lang="en-US" altLang="zh-CN" sz="2000" b="1" i="0" u="none" strike="noStrike" cap="none" normalizeH="0" baseline="0">
                          <a:ln>
                            <a:noFill/>
                          </a:ln>
                          <a:solidFill>
                            <a:schemeClr val="hlink"/>
                          </a:solidFill>
                          <a:effectLst/>
                          <a:latin typeface="华文中宋" pitchFamily="2" charset="-122"/>
                          <a:ea typeface="华文中宋" pitchFamily="2" charset="-122"/>
                        </a:rPr>
                        <a:t>9</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90000"/>
                        <a:buFont typeface="Symbol" pitchFamily="18" charset="2"/>
                        <a:buNone/>
                        <a:tabLst/>
                      </a:pPr>
                      <a:r>
                        <a:rPr kumimoji="1" lang="en-US" altLang="zh-CN" sz="2000" b="1" i="0" u="none" strike="noStrike" cap="none" normalizeH="0" baseline="0">
                          <a:ln>
                            <a:noFill/>
                          </a:ln>
                          <a:solidFill>
                            <a:schemeClr val="tx1"/>
                          </a:solidFill>
                          <a:effectLst/>
                          <a:latin typeface="华文中宋" pitchFamily="2" charset="-122"/>
                          <a:ea typeface="华文中宋" pitchFamily="2" charset="-122"/>
                        </a:rPr>
                        <a:t>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59715664"/>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323850" y="188913"/>
            <a:ext cx="7704534" cy="836612"/>
          </a:xfrm>
        </p:spPr>
        <p:txBody>
          <a:bodyPr/>
          <a:lstStyle/>
          <a:p>
            <a:pPr eaLnBrk="1" hangingPunct="1"/>
            <a:r>
              <a:rPr lang="zh-CN" altLang="en-US" sz="4400" dirty="0">
                <a:ea typeface="微软雅黑" pitchFamily="34" charset="-122"/>
              </a:rPr>
              <a:t>空域变换增强</a:t>
            </a:r>
            <a:r>
              <a:rPr lang="en-US" altLang="zh-CN" sz="4400" dirty="0">
                <a:ea typeface="微软雅黑" pitchFamily="34" charset="-122"/>
              </a:rPr>
              <a:t>—</a:t>
            </a:r>
            <a:r>
              <a:rPr lang="zh-CN" altLang="en-US" sz="3500" dirty="0">
                <a:ea typeface="微软雅黑" pitchFamily="34" charset="-122"/>
              </a:rPr>
              <a:t>直方图处理</a:t>
            </a:r>
          </a:p>
        </p:txBody>
      </p:sp>
      <p:sp>
        <p:nvSpPr>
          <p:cNvPr id="2" name="矩形 1"/>
          <p:cNvSpPr/>
          <p:nvPr/>
        </p:nvSpPr>
        <p:spPr>
          <a:xfrm>
            <a:off x="323850" y="1196752"/>
            <a:ext cx="2800767" cy="523220"/>
          </a:xfrm>
          <a:prstGeom prst="rect">
            <a:avLst/>
          </a:prstGeom>
        </p:spPr>
        <p:txBody>
          <a:bodyPr wrap="none">
            <a:spAutoFit/>
          </a:bodyPr>
          <a:lstStyle/>
          <a:p>
            <a:pPr marL="457200" indent="-457200">
              <a:buFont typeface="Wingdings" panose="05000000000000000000" pitchFamily="2" charset="2"/>
              <a:buChar char="Ø"/>
            </a:pPr>
            <a:r>
              <a:rPr lang="zh-CN" altLang="en-US" sz="2800" b="1" dirty="0">
                <a:ea typeface="微软雅黑" pitchFamily="34" charset="-122"/>
              </a:rPr>
              <a:t>直方图均衡化</a:t>
            </a:r>
            <a:endParaRPr lang="zh-CN" altLang="en-US" sz="2800" b="1" dirty="0"/>
          </a:p>
        </p:txBody>
      </p:sp>
      <mc:AlternateContent xmlns:mc="http://schemas.openxmlformats.org/markup-compatibility/2006" xmlns:a14="http://schemas.microsoft.com/office/drawing/2010/main">
        <mc:Choice Requires="a14">
          <p:sp>
            <p:nvSpPr>
              <p:cNvPr id="3" name="矩形 2"/>
              <p:cNvSpPr/>
              <p:nvPr/>
            </p:nvSpPr>
            <p:spPr>
              <a:xfrm>
                <a:off x="611560" y="2204864"/>
                <a:ext cx="8280920" cy="3693319"/>
              </a:xfrm>
              <a:prstGeom prst="rect">
                <a:avLst/>
              </a:prstGeom>
            </p:spPr>
            <p:txBody>
              <a:bodyPr wrap="square">
                <a:spAutoFit/>
              </a:bodyPr>
              <a:lstStyle/>
              <a:p>
                <a:r>
                  <a:rPr lang="en-US" altLang="zh-CN" sz="2800" b="1" dirty="0">
                    <a:ea typeface="微软雅黑" pitchFamily="34" charset="-122"/>
                  </a:rPr>
                  <a:t>2</a:t>
                </a:r>
                <a:r>
                  <a:rPr lang="zh-CN" altLang="en-US" sz="2800" b="1" dirty="0">
                    <a:ea typeface="微软雅黑" pitchFamily="34" charset="-122"/>
                  </a:rPr>
                  <a:t>）求出图像</a:t>
                </a:r>
                <a:r>
                  <a:rPr lang="en-US" altLang="zh-CN" sz="2800" b="1" dirty="0">
                    <a:solidFill>
                      <a:srgbClr val="FF0000"/>
                    </a:solidFill>
                    <a:ea typeface="微软雅黑" pitchFamily="34" charset="-122"/>
                  </a:rPr>
                  <a:t>R</a:t>
                </a:r>
                <a:r>
                  <a:rPr lang="zh-CN" altLang="en-US" sz="2800" b="1" dirty="0">
                    <a:ea typeface="微软雅黑" pitchFamily="34" charset="-122"/>
                  </a:rPr>
                  <a:t>的总像素个数</a:t>
                </a:r>
                <a:endParaRPr lang="en-US" altLang="zh-CN" sz="2800" b="1" dirty="0">
                  <a:ea typeface="微软雅黑" pitchFamily="34" charset="-122"/>
                </a:endParaRPr>
              </a:p>
              <a:p>
                <a:endParaRPr lang="en-US" altLang="zh-CN" sz="1000" b="1" dirty="0">
                  <a:ea typeface="微软雅黑" pitchFamily="34" charset="-122"/>
                </a:endParaRPr>
              </a:p>
              <a:p>
                <a:pPr>
                  <a:lnSpc>
                    <a:spcPct val="150000"/>
                  </a:lnSpc>
                </a:pPr>
                <a14:m>
                  <m:oMathPara xmlns:m="http://schemas.openxmlformats.org/officeDocument/2006/math">
                    <m:oMathParaPr>
                      <m:jc m:val="centerGroup"/>
                    </m:oMathParaPr>
                    <m:oMath xmlns:m="http://schemas.openxmlformats.org/officeDocument/2006/math">
                      <m:r>
                        <a:rPr lang="en-US" altLang="zh-CN" sz="2800" b="1" i="1" smtClean="0">
                          <a:latin typeface="Cambria Math" panose="02040503050406030204" pitchFamily="18" charset="0"/>
                          <a:ea typeface="微软雅黑" pitchFamily="34" charset="-122"/>
                        </a:rPr>
                        <m:t>𝑵𝑹</m:t>
                      </m:r>
                      <m:r>
                        <a:rPr lang="en-US" altLang="zh-CN" sz="2800" b="1" i="1" smtClean="0">
                          <a:latin typeface="Cambria Math" panose="02040503050406030204" pitchFamily="18" charset="0"/>
                          <a:ea typeface="微软雅黑" pitchFamily="34" charset="-122"/>
                        </a:rPr>
                        <m:t>=</m:t>
                      </m:r>
                      <m:r>
                        <a:rPr lang="en-US" altLang="zh-CN" sz="2800" b="1" i="1" smtClean="0">
                          <a:latin typeface="Cambria Math" panose="02040503050406030204" pitchFamily="18" charset="0"/>
                          <a:ea typeface="微软雅黑" pitchFamily="34" charset="-122"/>
                        </a:rPr>
                        <m:t>𝑴</m:t>
                      </m:r>
                      <m:r>
                        <a:rPr lang="en-US" altLang="zh-CN" sz="2800" b="1" i="1" smtClean="0">
                          <a:latin typeface="Cambria Math" panose="02040503050406030204" pitchFamily="18" charset="0"/>
                          <a:ea typeface="Cambria Math" panose="02040503050406030204" pitchFamily="18" charset="0"/>
                        </a:rPr>
                        <m:t>×</m:t>
                      </m:r>
                      <m:r>
                        <a:rPr lang="en-US" altLang="zh-CN" sz="2800" b="1" i="1" smtClean="0">
                          <a:latin typeface="Cambria Math" panose="02040503050406030204" pitchFamily="18" charset="0"/>
                          <a:ea typeface="Cambria Math" panose="02040503050406030204" pitchFamily="18" charset="0"/>
                        </a:rPr>
                        <m:t>𝑵</m:t>
                      </m:r>
                    </m:oMath>
                  </m:oMathPara>
                </a14:m>
                <a:endParaRPr lang="en-US" altLang="zh-CN" sz="2800" b="1" dirty="0">
                  <a:latin typeface="Cambria Math" panose="02040503050406030204" pitchFamily="18" charset="0"/>
                  <a:ea typeface="Cambria Math" panose="02040503050406030204" pitchFamily="18" charset="0"/>
                </a:endParaRPr>
              </a:p>
              <a:p>
                <a:pPr algn="ctr">
                  <a:lnSpc>
                    <a:spcPct val="150000"/>
                  </a:lnSpc>
                </a:pPr>
                <a:r>
                  <a:rPr lang="zh-CN" altLang="en-US" sz="2800" b="1" dirty="0">
                    <a:ea typeface="微软雅黑" pitchFamily="34" charset="-122"/>
                  </a:rPr>
                  <a:t>（</a:t>
                </a:r>
                <a14:m>
                  <m:oMath xmlns:m="http://schemas.openxmlformats.org/officeDocument/2006/math">
                    <m:r>
                      <a:rPr lang="en-US" altLang="zh-CN" sz="2800" b="1" i="1">
                        <a:latin typeface="Cambria Math" panose="02040503050406030204" pitchFamily="18" charset="0"/>
                        <a:ea typeface="微软雅黑" pitchFamily="34" charset="-122"/>
                      </a:rPr>
                      <m:t>𝑴</m:t>
                    </m:r>
                  </m:oMath>
                </a14:m>
                <a:r>
                  <a:rPr lang="zh-CN" altLang="en-US" sz="2800" b="1" dirty="0">
                    <a:latin typeface="Cambria Math" panose="02040503050406030204" pitchFamily="18" charset="0"/>
                    <a:ea typeface="微软雅黑" pitchFamily="34" charset="-122"/>
                  </a:rPr>
                  <a:t>、</a:t>
                </a:r>
                <a:r>
                  <a:rPr lang="en-US" altLang="zh-CN" sz="2800" b="1" dirty="0">
                    <a:ea typeface="微软雅黑" pitchFamily="34" charset="-122"/>
                  </a:rPr>
                  <a:t> </a:t>
                </a:r>
                <a14:m>
                  <m:oMath xmlns:m="http://schemas.openxmlformats.org/officeDocument/2006/math">
                    <m:r>
                      <a:rPr lang="en-US" altLang="zh-CN" sz="2800" b="1" i="1" smtClean="0">
                        <a:latin typeface="Cambria Math" panose="02040503050406030204" pitchFamily="18" charset="0"/>
                        <a:ea typeface="微软雅黑" pitchFamily="34" charset="-122"/>
                      </a:rPr>
                      <m:t>𝑵</m:t>
                    </m:r>
                  </m:oMath>
                </a14:m>
                <a:r>
                  <a:rPr lang="zh-CN" altLang="en-US" sz="2800" b="1" dirty="0">
                    <a:ea typeface="微软雅黑" pitchFamily="34" charset="-122"/>
                  </a:rPr>
                  <a:t>分别为图像的长和宽）</a:t>
                </a:r>
                <a:endParaRPr lang="en-US" altLang="zh-CN" sz="2800" b="1" dirty="0">
                  <a:ea typeface="微软雅黑" pitchFamily="34" charset="-122"/>
                </a:endParaRPr>
              </a:p>
              <a:p>
                <a:pPr algn="ctr"/>
                <a:endParaRPr lang="en-US" altLang="zh-CN" sz="2800" b="1" dirty="0">
                  <a:ea typeface="微软雅黑" pitchFamily="34" charset="-122"/>
                </a:endParaRPr>
              </a:p>
              <a:p>
                <a:r>
                  <a:rPr lang="zh-CN" altLang="en-US" sz="2800" b="1" dirty="0">
                    <a:ea typeface="微软雅黑" pitchFamily="34" charset="-122"/>
                  </a:rPr>
                  <a:t>计算每个灰度级的像素个数在整个图像中所占的百分比</a:t>
                </a:r>
                <a:endParaRPr lang="en-US" altLang="zh-CN" sz="2800" b="1" dirty="0">
                  <a:ea typeface="微软雅黑" pitchFamily="34" charset="-122"/>
                </a:endParaRPr>
              </a:p>
              <a:p>
                <a:pPr algn="ctr"/>
                <a:r>
                  <a:rPr lang="en-US" altLang="zh-CN" sz="2800" b="1" dirty="0">
                    <a:ea typeface="微软雅黑" pitchFamily="34" charset="-122"/>
                  </a:rPr>
                  <a:t> </a:t>
                </a:r>
                <a14:m>
                  <m:oMath xmlns:m="http://schemas.openxmlformats.org/officeDocument/2006/math">
                    <m:r>
                      <a:rPr lang="en-US" altLang="zh-CN" sz="2800" b="1" i="1" smtClean="0">
                        <a:latin typeface="Cambria Math" panose="02040503050406030204" pitchFamily="18" charset="0"/>
                        <a:ea typeface="微软雅黑" pitchFamily="34" charset="-122"/>
                      </a:rPr>
                      <m:t>𝑯𝑹</m:t>
                    </m:r>
                    <m:d>
                      <m:dPr>
                        <m:ctrlPr>
                          <a:rPr lang="en-US" altLang="zh-CN" sz="2800" b="1" i="1" smtClean="0">
                            <a:latin typeface="Cambria Math" panose="02040503050406030204" pitchFamily="18" charset="0"/>
                            <a:ea typeface="微软雅黑" pitchFamily="34" charset="-122"/>
                          </a:rPr>
                        </m:ctrlPr>
                      </m:dPr>
                      <m:e>
                        <m:r>
                          <a:rPr lang="en-US" altLang="zh-CN" sz="2800" b="1" i="1" smtClean="0">
                            <a:latin typeface="Cambria Math" panose="02040503050406030204" pitchFamily="18" charset="0"/>
                            <a:ea typeface="微软雅黑" pitchFamily="34" charset="-122"/>
                          </a:rPr>
                          <m:t>𝒊</m:t>
                        </m:r>
                      </m:e>
                    </m:d>
                    <m:r>
                      <a:rPr lang="en-US" altLang="zh-CN" sz="2800" b="1" i="1" smtClean="0">
                        <a:latin typeface="Cambria Math" panose="02040503050406030204" pitchFamily="18" charset="0"/>
                        <a:ea typeface="微软雅黑" pitchFamily="34" charset="-122"/>
                      </a:rPr>
                      <m:t>=</m:t>
                    </m:r>
                    <m:r>
                      <a:rPr lang="en-US" altLang="zh-CN" sz="2800" b="1" i="1" smtClean="0">
                        <a:latin typeface="Cambria Math" panose="02040503050406030204" pitchFamily="18" charset="0"/>
                        <a:ea typeface="微软雅黑" pitchFamily="34" charset="-122"/>
                      </a:rPr>
                      <m:t>𝑯</m:t>
                    </m:r>
                    <m:d>
                      <m:dPr>
                        <m:ctrlPr>
                          <a:rPr lang="en-US" altLang="zh-CN" sz="2800" b="1" i="1" smtClean="0">
                            <a:latin typeface="Cambria Math" panose="02040503050406030204" pitchFamily="18" charset="0"/>
                            <a:ea typeface="微软雅黑" pitchFamily="34" charset="-122"/>
                          </a:rPr>
                        </m:ctrlPr>
                      </m:dPr>
                      <m:e>
                        <m:r>
                          <a:rPr lang="en-US" altLang="zh-CN" sz="2800" b="1" i="1" smtClean="0">
                            <a:latin typeface="Cambria Math" panose="02040503050406030204" pitchFamily="18" charset="0"/>
                            <a:ea typeface="微软雅黑" pitchFamily="34" charset="-122"/>
                          </a:rPr>
                          <m:t>𝒊</m:t>
                        </m:r>
                      </m:e>
                    </m:d>
                    <m:r>
                      <a:rPr lang="en-US" altLang="zh-CN" sz="2800" b="1" i="1" smtClean="0">
                        <a:latin typeface="Cambria Math" panose="02040503050406030204" pitchFamily="18" charset="0"/>
                        <a:ea typeface="微软雅黑" pitchFamily="34" charset="-122"/>
                      </a:rPr>
                      <m:t>/</m:t>
                    </m:r>
                    <m:r>
                      <a:rPr lang="en-US" altLang="zh-CN" sz="2800" b="1" i="1" smtClean="0">
                        <a:latin typeface="Cambria Math" panose="02040503050406030204" pitchFamily="18" charset="0"/>
                        <a:ea typeface="微软雅黑" pitchFamily="34" charset="-122"/>
                      </a:rPr>
                      <m:t>𝑵𝑹</m:t>
                    </m:r>
                  </m:oMath>
                </a14:m>
                <a:endParaRPr lang="en-US" altLang="zh-CN" sz="2800" b="1" dirty="0">
                  <a:latin typeface="Cambria Math" panose="02040503050406030204" pitchFamily="18" charset="0"/>
                  <a:ea typeface="微软雅黑" pitchFamily="34" charset="-122"/>
                </a:endParaRPr>
              </a:p>
            </p:txBody>
          </p:sp>
        </mc:Choice>
        <mc:Fallback xmlns="">
          <p:sp>
            <p:nvSpPr>
              <p:cNvPr id="3" name="矩形 2"/>
              <p:cNvSpPr>
                <a:spLocks noRot="1" noChangeAspect="1" noMove="1" noResize="1" noEditPoints="1" noAdjustHandles="1" noChangeArrowheads="1" noChangeShapeType="1" noTextEdit="1"/>
              </p:cNvSpPr>
              <p:nvPr/>
            </p:nvSpPr>
            <p:spPr>
              <a:xfrm>
                <a:off x="611560" y="2204864"/>
                <a:ext cx="8280920" cy="3693319"/>
              </a:xfrm>
              <a:prstGeom prst="rect">
                <a:avLst/>
              </a:prstGeom>
              <a:blipFill rotWithShape="0">
                <a:blip r:embed="rId2"/>
                <a:stretch>
                  <a:fillRect l="-1472" t="-198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200179229"/>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323850" y="188913"/>
            <a:ext cx="7704534" cy="836612"/>
          </a:xfrm>
        </p:spPr>
        <p:txBody>
          <a:bodyPr/>
          <a:lstStyle/>
          <a:p>
            <a:pPr eaLnBrk="1" hangingPunct="1"/>
            <a:r>
              <a:rPr lang="zh-CN" altLang="en-US" sz="4400" dirty="0">
                <a:ea typeface="微软雅黑" pitchFamily="34" charset="-122"/>
              </a:rPr>
              <a:t>空域变换增强</a:t>
            </a:r>
            <a:r>
              <a:rPr lang="en-US" altLang="zh-CN" sz="4400" dirty="0">
                <a:ea typeface="微软雅黑" pitchFamily="34" charset="-122"/>
              </a:rPr>
              <a:t>—</a:t>
            </a:r>
            <a:r>
              <a:rPr lang="zh-CN" altLang="en-US" sz="3500" dirty="0">
                <a:ea typeface="微软雅黑" pitchFamily="34" charset="-122"/>
              </a:rPr>
              <a:t>直方图处理</a:t>
            </a:r>
          </a:p>
        </p:txBody>
      </p:sp>
      <p:sp>
        <p:nvSpPr>
          <p:cNvPr id="2" name="矩形 1"/>
          <p:cNvSpPr/>
          <p:nvPr/>
        </p:nvSpPr>
        <p:spPr>
          <a:xfrm>
            <a:off x="323850" y="1196752"/>
            <a:ext cx="2800767" cy="523220"/>
          </a:xfrm>
          <a:prstGeom prst="rect">
            <a:avLst/>
          </a:prstGeom>
        </p:spPr>
        <p:txBody>
          <a:bodyPr wrap="none">
            <a:spAutoFit/>
          </a:bodyPr>
          <a:lstStyle/>
          <a:p>
            <a:pPr marL="457200" indent="-457200">
              <a:buFont typeface="Wingdings" panose="05000000000000000000" pitchFamily="2" charset="2"/>
              <a:buChar char="Ø"/>
            </a:pPr>
            <a:r>
              <a:rPr lang="zh-CN" altLang="en-US" sz="2800" b="1" dirty="0">
                <a:ea typeface="微软雅黑" pitchFamily="34" charset="-122"/>
              </a:rPr>
              <a:t>直方图均衡化</a:t>
            </a:r>
            <a:endParaRPr lang="zh-CN" altLang="en-US" sz="2800" b="1" dirty="0"/>
          </a:p>
        </p:txBody>
      </p:sp>
      <p:graphicFrame>
        <p:nvGraphicFramePr>
          <p:cNvPr id="5" name="Group 2"/>
          <p:cNvGraphicFramePr>
            <a:graphicFrameLocks noGrp="1"/>
          </p:cNvGraphicFramePr>
          <p:nvPr>
            <p:extLst>
              <p:ext uri="{D42A27DB-BD31-4B8C-83A1-F6EECF244321}">
                <p14:modId xmlns:p14="http://schemas.microsoft.com/office/powerpoint/2010/main" val="641841693"/>
              </p:ext>
            </p:extLst>
          </p:nvPr>
        </p:nvGraphicFramePr>
        <p:xfrm>
          <a:off x="2154238" y="1796752"/>
          <a:ext cx="904875" cy="3962400"/>
        </p:xfrm>
        <a:graphic>
          <a:graphicData uri="http://schemas.openxmlformats.org/drawingml/2006/table">
            <a:tbl>
              <a:tblPr/>
              <a:tblGrid>
                <a:gridCol w="454025">
                  <a:extLst>
                    <a:ext uri="{9D8B030D-6E8A-4147-A177-3AD203B41FA5}">
                      <a16:colId xmlns:a16="http://schemas.microsoft.com/office/drawing/2014/main" val="20000"/>
                    </a:ext>
                  </a:extLst>
                </a:gridCol>
                <a:gridCol w="450850">
                  <a:extLst>
                    <a:ext uri="{9D8B030D-6E8A-4147-A177-3AD203B41FA5}">
                      <a16:colId xmlns:a16="http://schemas.microsoft.com/office/drawing/2014/main" val="20001"/>
                    </a:ext>
                  </a:extLst>
                </a:gridCol>
              </a:tblGrid>
              <a:tr h="355600">
                <a:tc>
                  <a:txBody>
                    <a:bodyPr/>
                    <a:lstStyle/>
                    <a:p>
                      <a:pPr marL="0" marR="0" lvl="0" indent="0" algn="l" defTabSz="914400" rtl="0" eaLnBrk="1" fontAlgn="base" latinLnBrk="0" hangingPunct="1">
                        <a:lnSpc>
                          <a:spcPct val="100000"/>
                        </a:lnSpc>
                        <a:spcBef>
                          <a:spcPct val="20000"/>
                        </a:spcBef>
                        <a:spcAft>
                          <a:spcPct val="0"/>
                        </a:spcAft>
                        <a:buClr>
                          <a:schemeClr val="tx2"/>
                        </a:buClr>
                        <a:buSzPct val="90000"/>
                        <a:buFont typeface="Symbol" pitchFamily="18" charset="2"/>
                        <a:buNone/>
                        <a:tabLst/>
                      </a:pPr>
                      <a:r>
                        <a:rPr kumimoji="1" lang="en-US" altLang="zh-CN" sz="2000" b="1" i="0" u="none" strike="noStrike" cap="none" normalizeH="0" baseline="0">
                          <a:ln>
                            <a:noFill/>
                          </a:ln>
                          <a:solidFill>
                            <a:schemeClr val="hlink"/>
                          </a:solidFill>
                          <a:effectLst/>
                          <a:latin typeface="华文中宋" pitchFamily="2" charset="-122"/>
                          <a:ea typeface="华文中宋" pitchFamily="2" charset="-122"/>
                        </a:rPr>
                        <a:t>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90000"/>
                        <a:buFont typeface="Symbol" pitchFamily="18" charset="2"/>
                        <a:buNone/>
                        <a:tabLst/>
                      </a:pPr>
                      <a:r>
                        <a:rPr kumimoji="1" lang="en-US" altLang="zh-CN" sz="2000" b="1" i="0" u="none" strike="noStrike" cap="none" normalizeH="0" baseline="0">
                          <a:ln>
                            <a:noFill/>
                          </a:ln>
                          <a:solidFill>
                            <a:schemeClr val="tx1"/>
                          </a:solidFill>
                          <a:effectLst/>
                          <a:latin typeface="华文中宋" pitchFamily="2" charset="-122"/>
                          <a:ea typeface="华文中宋" pitchFamily="2" charset="-122"/>
                        </a:rPr>
                        <a:t>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54013">
                <a:tc>
                  <a:txBody>
                    <a:bodyPr/>
                    <a:lstStyle/>
                    <a:p>
                      <a:pPr marL="0" marR="0" lvl="0" indent="0" algn="l" defTabSz="914400" rtl="0" eaLnBrk="1" fontAlgn="base" latinLnBrk="0" hangingPunct="1">
                        <a:lnSpc>
                          <a:spcPct val="100000"/>
                        </a:lnSpc>
                        <a:spcBef>
                          <a:spcPct val="20000"/>
                        </a:spcBef>
                        <a:spcAft>
                          <a:spcPct val="0"/>
                        </a:spcAft>
                        <a:buClr>
                          <a:schemeClr val="tx2"/>
                        </a:buClr>
                        <a:buSzPct val="90000"/>
                        <a:buFont typeface="Symbol" pitchFamily="18" charset="2"/>
                        <a:buNone/>
                        <a:tabLst/>
                      </a:pPr>
                      <a:r>
                        <a:rPr kumimoji="1" lang="en-US" altLang="zh-CN" sz="2000" b="1" i="0" u="none" strike="noStrike" cap="none" normalizeH="0" baseline="0">
                          <a:ln>
                            <a:noFill/>
                          </a:ln>
                          <a:solidFill>
                            <a:schemeClr val="hlink"/>
                          </a:solidFill>
                          <a:effectLst/>
                          <a:latin typeface="华文中宋" pitchFamily="2" charset="-122"/>
                          <a:ea typeface="华文中宋" pitchFamily="2" charset="-122"/>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90000"/>
                        <a:buFont typeface="Symbol" pitchFamily="18" charset="2"/>
                        <a:buNone/>
                        <a:tabLst/>
                      </a:pPr>
                      <a:r>
                        <a:rPr kumimoji="1" lang="en-US" altLang="zh-CN" sz="2000" b="1" i="0" u="none" strike="noStrike" cap="none" normalizeH="0" baseline="0">
                          <a:ln>
                            <a:noFill/>
                          </a:ln>
                          <a:solidFill>
                            <a:schemeClr val="tx1"/>
                          </a:solidFill>
                          <a:effectLst/>
                          <a:latin typeface="华文中宋" pitchFamily="2" charset="-122"/>
                          <a:ea typeface="华文中宋" pitchFamily="2" charset="-122"/>
                        </a:rPr>
                        <a:t>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55600">
                <a:tc>
                  <a:txBody>
                    <a:bodyPr/>
                    <a:lstStyle/>
                    <a:p>
                      <a:pPr marL="0" marR="0" lvl="0" indent="0" algn="l" defTabSz="914400" rtl="0" eaLnBrk="1" fontAlgn="base" latinLnBrk="0" hangingPunct="1">
                        <a:lnSpc>
                          <a:spcPct val="100000"/>
                        </a:lnSpc>
                        <a:spcBef>
                          <a:spcPct val="20000"/>
                        </a:spcBef>
                        <a:spcAft>
                          <a:spcPct val="0"/>
                        </a:spcAft>
                        <a:buClr>
                          <a:schemeClr val="tx2"/>
                        </a:buClr>
                        <a:buSzPct val="90000"/>
                        <a:buFont typeface="Symbol" pitchFamily="18" charset="2"/>
                        <a:buNone/>
                        <a:tabLst/>
                      </a:pPr>
                      <a:r>
                        <a:rPr kumimoji="1" lang="en-US" altLang="zh-CN" sz="2000" b="1" i="0" u="none" strike="noStrike" cap="none" normalizeH="0" baseline="0">
                          <a:ln>
                            <a:noFill/>
                          </a:ln>
                          <a:solidFill>
                            <a:schemeClr val="hlink"/>
                          </a:solidFill>
                          <a:effectLst/>
                          <a:latin typeface="华文中宋" pitchFamily="2" charset="-122"/>
                          <a:ea typeface="华文中宋" pitchFamily="2" charset="-122"/>
                        </a:rPr>
                        <a:t>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90000"/>
                        <a:buFont typeface="Symbol" pitchFamily="18" charset="2"/>
                        <a:buNone/>
                        <a:tabLst/>
                      </a:pPr>
                      <a:r>
                        <a:rPr kumimoji="1" lang="en-US" altLang="zh-CN" sz="2000" b="1" i="0" u="none" strike="noStrike" cap="none" normalizeH="0" baseline="0">
                          <a:ln>
                            <a:noFill/>
                          </a:ln>
                          <a:solidFill>
                            <a:schemeClr val="tx1"/>
                          </a:solidFill>
                          <a:effectLst/>
                          <a:latin typeface="华文中宋" pitchFamily="2" charset="-122"/>
                          <a:ea typeface="华文中宋" pitchFamily="2" charset="-122"/>
                        </a:rPr>
                        <a:t>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55600">
                <a:tc>
                  <a:txBody>
                    <a:bodyPr/>
                    <a:lstStyle/>
                    <a:p>
                      <a:pPr marL="0" marR="0" lvl="0" indent="0" algn="l" defTabSz="914400" rtl="0" eaLnBrk="1" fontAlgn="base" latinLnBrk="0" hangingPunct="1">
                        <a:lnSpc>
                          <a:spcPct val="100000"/>
                        </a:lnSpc>
                        <a:spcBef>
                          <a:spcPct val="20000"/>
                        </a:spcBef>
                        <a:spcAft>
                          <a:spcPct val="0"/>
                        </a:spcAft>
                        <a:buClr>
                          <a:schemeClr val="tx2"/>
                        </a:buClr>
                        <a:buSzPct val="90000"/>
                        <a:buFont typeface="Symbol" pitchFamily="18" charset="2"/>
                        <a:buNone/>
                        <a:tabLst/>
                      </a:pPr>
                      <a:r>
                        <a:rPr kumimoji="1" lang="en-US" altLang="zh-CN" sz="2000" b="1" i="0" u="none" strike="noStrike" cap="none" normalizeH="0" baseline="0">
                          <a:ln>
                            <a:noFill/>
                          </a:ln>
                          <a:solidFill>
                            <a:schemeClr val="hlink"/>
                          </a:solidFill>
                          <a:effectLst/>
                          <a:latin typeface="华文中宋" pitchFamily="2" charset="-122"/>
                          <a:ea typeface="华文中宋" pitchFamily="2" charset="-122"/>
                        </a:rPr>
                        <a:t>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90000"/>
                        <a:buFont typeface="Symbol" pitchFamily="18" charset="2"/>
                        <a:buNone/>
                        <a:tabLst/>
                      </a:pPr>
                      <a:r>
                        <a:rPr kumimoji="1" lang="en-US" altLang="zh-CN" sz="2000" b="1" i="0" u="none" strike="noStrike" cap="none" normalizeH="0" baseline="0">
                          <a:ln>
                            <a:noFill/>
                          </a:ln>
                          <a:solidFill>
                            <a:schemeClr val="tx1"/>
                          </a:solidFill>
                          <a:effectLst/>
                          <a:latin typeface="华文中宋" pitchFamily="2" charset="-122"/>
                          <a:ea typeface="华文中宋" pitchFamily="2" charset="-122"/>
                        </a:rPr>
                        <a:t>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58775">
                <a:tc>
                  <a:txBody>
                    <a:bodyPr/>
                    <a:lstStyle/>
                    <a:p>
                      <a:pPr marL="0" marR="0" lvl="0" indent="0" algn="l" defTabSz="914400" rtl="0" eaLnBrk="1" fontAlgn="base" latinLnBrk="0" hangingPunct="1">
                        <a:lnSpc>
                          <a:spcPct val="100000"/>
                        </a:lnSpc>
                        <a:spcBef>
                          <a:spcPct val="20000"/>
                        </a:spcBef>
                        <a:spcAft>
                          <a:spcPct val="0"/>
                        </a:spcAft>
                        <a:buClr>
                          <a:schemeClr val="tx2"/>
                        </a:buClr>
                        <a:buSzPct val="90000"/>
                        <a:buFont typeface="Symbol" pitchFamily="18" charset="2"/>
                        <a:buNone/>
                        <a:tabLst/>
                      </a:pPr>
                      <a:r>
                        <a:rPr kumimoji="1" lang="en-US" altLang="zh-CN" sz="2000" b="1" i="0" u="none" strike="noStrike" cap="none" normalizeH="0" baseline="0">
                          <a:ln>
                            <a:noFill/>
                          </a:ln>
                          <a:solidFill>
                            <a:schemeClr val="hlink"/>
                          </a:solidFill>
                          <a:effectLst/>
                          <a:latin typeface="华文中宋" pitchFamily="2" charset="-122"/>
                          <a:ea typeface="华文中宋" pitchFamily="2" charset="-122"/>
                        </a:rPr>
                        <a:t>4</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90000"/>
                        <a:buFont typeface="Symbol" pitchFamily="18" charset="2"/>
                        <a:buNone/>
                        <a:tabLst/>
                      </a:pPr>
                      <a:r>
                        <a:rPr kumimoji="1" lang="en-US" altLang="zh-CN" sz="2000" b="1" i="0" u="none" strike="noStrike" cap="none" normalizeH="0" baseline="0">
                          <a:ln>
                            <a:noFill/>
                          </a:ln>
                          <a:solidFill>
                            <a:schemeClr val="tx1"/>
                          </a:solidFill>
                          <a:effectLst/>
                          <a:latin typeface="华文中宋" pitchFamily="2" charset="-122"/>
                          <a:ea typeface="华文中宋" pitchFamily="2" charset="-122"/>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54013">
                <a:tc>
                  <a:txBody>
                    <a:bodyPr/>
                    <a:lstStyle/>
                    <a:p>
                      <a:pPr marL="0" marR="0" lvl="0" indent="0" algn="l" defTabSz="914400" rtl="0" eaLnBrk="1" fontAlgn="base" latinLnBrk="0" hangingPunct="1">
                        <a:lnSpc>
                          <a:spcPct val="100000"/>
                        </a:lnSpc>
                        <a:spcBef>
                          <a:spcPct val="20000"/>
                        </a:spcBef>
                        <a:spcAft>
                          <a:spcPct val="0"/>
                        </a:spcAft>
                        <a:buClr>
                          <a:schemeClr val="tx2"/>
                        </a:buClr>
                        <a:buSzPct val="90000"/>
                        <a:buFont typeface="Symbol" pitchFamily="18" charset="2"/>
                        <a:buNone/>
                        <a:tabLst/>
                      </a:pPr>
                      <a:r>
                        <a:rPr kumimoji="1" lang="en-US" altLang="zh-CN" sz="2000" b="1" i="0" u="none" strike="noStrike" cap="none" normalizeH="0" baseline="0">
                          <a:ln>
                            <a:noFill/>
                          </a:ln>
                          <a:solidFill>
                            <a:schemeClr val="hlink"/>
                          </a:solidFill>
                          <a:effectLst/>
                          <a:latin typeface="华文中宋" pitchFamily="2" charset="-122"/>
                          <a:ea typeface="华文中宋" pitchFamily="2" charset="-122"/>
                        </a:rPr>
                        <a:t>5</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90000"/>
                        <a:buFont typeface="Symbol" pitchFamily="18" charset="2"/>
                        <a:buNone/>
                        <a:tabLst/>
                      </a:pPr>
                      <a:r>
                        <a:rPr kumimoji="1" lang="en-US" altLang="zh-CN" sz="2000" b="1" i="0" u="none" strike="noStrike" cap="none" normalizeH="0" baseline="0">
                          <a:ln>
                            <a:noFill/>
                          </a:ln>
                          <a:solidFill>
                            <a:schemeClr val="tx1"/>
                          </a:solidFill>
                          <a:effectLst/>
                          <a:latin typeface="华文中宋" pitchFamily="2" charset="-122"/>
                          <a:ea typeface="华文中宋" pitchFamily="2" charset="-122"/>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55600">
                <a:tc>
                  <a:txBody>
                    <a:bodyPr/>
                    <a:lstStyle/>
                    <a:p>
                      <a:pPr marL="0" marR="0" lvl="0" indent="0" algn="l" defTabSz="914400" rtl="0" eaLnBrk="1" fontAlgn="base" latinLnBrk="0" hangingPunct="1">
                        <a:lnSpc>
                          <a:spcPct val="100000"/>
                        </a:lnSpc>
                        <a:spcBef>
                          <a:spcPct val="20000"/>
                        </a:spcBef>
                        <a:spcAft>
                          <a:spcPct val="0"/>
                        </a:spcAft>
                        <a:buClr>
                          <a:schemeClr val="tx2"/>
                        </a:buClr>
                        <a:buSzPct val="90000"/>
                        <a:buFont typeface="Symbol" pitchFamily="18" charset="2"/>
                        <a:buNone/>
                        <a:tabLst/>
                      </a:pPr>
                      <a:r>
                        <a:rPr kumimoji="1" lang="en-US" altLang="zh-CN" sz="2000" b="1" i="0" u="none" strike="noStrike" cap="none" normalizeH="0" baseline="0">
                          <a:ln>
                            <a:noFill/>
                          </a:ln>
                          <a:solidFill>
                            <a:schemeClr val="hlink"/>
                          </a:solidFill>
                          <a:effectLst/>
                          <a:latin typeface="华文中宋" pitchFamily="2" charset="-122"/>
                          <a:ea typeface="华文中宋" pitchFamily="2" charset="-122"/>
                        </a:rPr>
                        <a:t>6</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90000"/>
                        <a:buFont typeface="Symbol" pitchFamily="18" charset="2"/>
                        <a:buNone/>
                        <a:tabLst/>
                      </a:pPr>
                      <a:r>
                        <a:rPr kumimoji="1" lang="en-US" altLang="zh-CN" sz="2000" b="1" i="0" u="none" strike="noStrike" cap="none" normalizeH="0" baseline="0">
                          <a:ln>
                            <a:noFill/>
                          </a:ln>
                          <a:solidFill>
                            <a:schemeClr val="tx1"/>
                          </a:solidFill>
                          <a:effectLst/>
                          <a:latin typeface="华文中宋" pitchFamily="2" charset="-122"/>
                          <a:ea typeface="华文中宋" pitchFamily="2" charset="-122"/>
                        </a:rPr>
                        <a:t>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55600">
                <a:tc>
                  <a:txBody>
                    <a:bodyPr/>
                    <a:lstStyle/>
                    <a:p>
                      <a:pPr marL="0" marR="0" lvl="0" indent="0" algn="l" defTabSz="914400" rtl="0" eaLnBrk="1" fontAlgn="base" latinLnBrk="0" hangingPunct="1">
                        <a:lnSpc>
                          <a:spcPct val="100000"/>
                        </a:lnSpc>
                        <a:spcBef>
                          <a:spcPct val="20000"/>
                        </a:spcBef>
                        <a:spcAft>
                          <a:spcPct val="0"/>
                        </a:spcAft>
                        <a:buClr>
                          <a:schemeClr val="tx2"/>
                        </a:buClr>
                        <a:buSzPct val="90000"/>
                        <a:buFont typeface="Symbol" pitchFamily="18" charset="2"/>
                        <a:buNone/>
                        <a:tabLst/>
                      </a:pPr>
                      <a:r>
                        <a:rPr kumimoji="1" lang="en-US" altLang="zh-CN" sz="2000" b="1" i="0" u="none" strike="noStrike" cap="none" normalizeH="0" baseline="0">
                          <a:ln>
                            <a:noFill/>
                          </a:ln>
                          <a:solidFill>
                            <a:schemeClr val="hlink"/>
                          </a:solidFill>
                          <a:effectLst/>
                          <a:latin typeface="华文中宋" pitchFamily="2" charset="-122"/>
                          <a:ea typeface="华文中宋" pitchFamily="2" charset="-122"/>
                        </a:rPr>
                        <a:t>7</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90000"/>
                        <a:buFont typeface="Symbol" pitchFamily="18" charset="2"/>
                        <a:buNone/>
                        <a:tabLst/>
                      </a:pPr>
                      <a:r>
                        <a:rPr kumimoji="1" lang="en-US" altLang="zh-CN" sz="2000" b="1" i="0" u="none" strike="noStrike" cap="none" normalizeH="0" baseline="0">
                          <a:ln>
                            <a:noFill/>
                          </a:ln>
                          <a:solidFill>
                            <a:schemeClr val="tx1"/>
                          </a:solidFill>
                          <a:effectLst/>
                          <a:latin typeface="华文中宋" pitchFamily="2" charset="-122"/>
                          <a:ea typeface="华文中宋" pitchFamily="2" charset="-122"/>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54013">
                <a:tc>
                  <a:txBody>
                    <a:bodyPr/>
                    <a:lstStyle/>
                    <a:p>
                      <a:pPr marL="0" marR="0" lvl="0" indent="0" algn="l" defTabSz="914400" rtl="0" eaLnBrk="1" fontAlgn="base" latinLnBrk="0" hangingPunct="1">
                        <a:lnSpc>
                          <a:spcPct val="100000"/>
                        </a:lnSpc>
                        <a:spcBef>
                          <a:spcPct val="20000"/>
                        </a:spcBef>
                        <a:spcAft>
                          <a:spcPct val="0"/>
                        </a:spcAft>
                        <a:buClr>
                          <a:schemeClr val="tx2"/>
                        </a:buClr>
                        <a:buSzPct val="90000"/>
                        <a:buFont typeface="Symbol" pitchFamily="18" charset="2"/>
                        <a:buNone/>
                        <a:tabLst/>
                      </a:pPr>
                      <a:r>
                        <a:rPr kumimoji="1" lang="en-US" altLang="zh-CN" sz="2000" b="1" i="0" u="none" strike="noStrike" cap="none" normalizeH="0" baseline="0">
                          <a:ln>
                            <a:noFill/>
                          </a:ln>
                          <a:solidFill>
                            <a:schemeClr val="hlink"/>
                          </a:solidFill>
                          <a:effectLst/>
                          <a:latin typeface="华文中宋" pitchFamily="2" charset="-122"/>
                          <a:ea typeface="华文中宋" pitchFamily="2" charset="-122"/>
                        </a:rPr>
                        <a:t>8</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90000"/>
                        <a:buFont typeface="Symbol" pitchFamily="18" charset="2"/>
                        <a:buNone/>
                        <a:tabLst/>
                      </a:pPr>
                      <a:r>
                        <a:rPr kumimoji="1" lang="en-US" altLang="zh-CN" sz="2000" b="1" i="0" u="none" strike="noStrike" cap="none" normalizeH="0" baseline="0">
                          <a:ln>
                            <a:noFill/>
                          </a:ln>
                          <a:solidFill>
                            <a:schemeClr val="tx1"/>
                          </a:solidFill>
                          <a:effectLst/>
                          <a:latin typeface="华文中宋" pitchFamily="2" charset="-122"/>
                          <a:ea typeface="华文中宋" pitchFamily="2" charset="-122"/>
                        </a:rPr>
                        <a:t>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55600">
                <a:tc>
                  <a:txBody>
                    <a:bodyPr/>
                    <a:lstStyle/>
                    <a:p>
                      <a:pPr marL="0" marR="0" lvl="0" indent="0" algn="l" defTabSz="914400" rtl="0" eaLnBrk="1" fontAlgn="base" latinLnBrk="0" hangingPunct="1">
                        <a:lnSpc>
                          <a:spcPct val="100000"/>
                        </a:lnSpc>
                        <a:spcBef>
                          <a:spcPct val="20000"/>
                        </a:spcBef>
                        <a:spcAft>
                          <a:spcPct val="0"/>
                        </a:spcAft>
                        <a:buClr>
                          <a:schemeClr val="tx2"/>
                        </a:buClr>
                        <a:buSzPct val="90000"/>
                        <a:buFont typeface="Symbol" pitchFamily="18" charset="2"/>
                        <a:buNone/>
                        <a:tabLst/>
                      </a:pPr>
                      <a:r>
                        <a:rPr kumimoji="1" lang="en-US" altLang="zh-CN" sz="2000" b="1" i="0" u="none" strike="noStrike" cap="none" normalizeH="0" baseline="0">
                          <a:ln>
                            <a:noFill/>
                          </a:ln>
                          <a:solidFill>
                            <a:schemeClr val="hlink"/>
                          </a:solidFill>
                          <a:effectLst/>
                          <a:latin typeface="华文中宋" pitchFamily="2" charset="-122"/>
                          <a:ea typeface="华文中宋" pitchFamily="2" charset="-122"/>
                        </a:rPr>
                        <a:t>9</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90000"/>
                        <a:buFont typeface="Symbol" pitchFamily="18" charset="2"/>
                        <a:buNone/>
                        <a:tabLst/>
                      </a:pPr>
                      <a:r>
                        <a:rPr kumimoji="1" lang="en-US" altLang="zh-CN" sz="2000" b="1" i="0" u="none" strike="noStrike" cap="none" normalizeH="0" baseline="0">
                          <a:ln>
                            <a:noFill/>
                          </a:ln>
                          <a:solidFill>
                            <a:schemeClr val="tx1"/>
                          </a:solidFill>
                          <a:effectLst/>
                          <a:latin typeface="华文中宋" pitchFamily="2" charset="-122"/>
                          <a:ea typeface="华文中宋" pitchFamily="2" charset="-122"/>
                        </a:rPr>
                        <a:t>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bl>
          </a:graphicData>
        </a:graphic>
      </p:graphicFrame>
      <p:graphicFrame>
        <p:nvGraphicFramePr>
          <p:cNvPr id="6" name="Group 79"/>
          <p:cNvGraphicFramePr>
            <a:graphicFrameLocks noGrp="1"/>
          </p:cNvGraphicFramePr>
          <p:nvPr>
            <p:extLst>
              <p:ext uri="{D42A27DB-BD31-4B8C-83A1-F6EECF244321}">
                <p14:modId xmlns:p14="http://schemas.microsoft.com/office/powerpoint/2010/main" val="2504288810"/>
              </p:ext>
            </p:extLst>
          </p:nvPr>
        </p:nvGraphicFramePr>
        <p:xfrm>
          <a:off x="6034088" y="1753890"/>
          <a:ext cx="1417637" cy="3962400"/>
        </p:xfrm>
        <a:graphic>
          <a:graphicData uri="http://schemas.openxmlformats.org/drawingml/2006/table">
            <a:tbl>
              <a:tblPr/>
              <a:tblGrid>
                <a:gridCol w="404812">
                  <a:extLst>
                    <a:ext uri="{9D8B030D-6E8A-4147-A177-3AD203B41FA5}">
                      <a16:colId xmlns:a16="http://schemas.microsoft.com/office/drawing/2014/main" val="20000"/>
                    </a:ext>
                  </a:extLst>
                </a:gridCol>
                <a:gridCol w="1012825">
                  <a:extLst>
                    <a:ext uri="{9D8B030D-6E8A-4147-A177-3AD203B41FA5}">
                      <a16:colId xmlns:a16="http://schemas.microsoft.com/office/drawing/2014/main" val="20001"/>
                    </a:ext>
                  </a:extLst>
                </a:gridCol>
              </a:tblGrid>
              <a:tr h="323850">
                <a:tc>
                  <a:txBody>
                    <a:bodyPr/>
                    <a:lstStyle/>
                    <a:p>
                      <a:pPr marL="0" marR="0" lvl="0" indent="0" algn="l" defTabSz="914400" rtl="0" eaLnBrk="1" fontAlgn="base" latinLnBrk="0" hangingPunct="1">
                        <a:lnSpc>
                          <a:spcPct val="100000"/>
                        </a:lnSpc>
                        <a:spcBef>
                          <a:spcPct val="20000"/>
                        </a:spcBef>
                        <a:spcAft>
                          <a:spcPct val="0"/>
                        </a:spcAft>
                        <a:buClr>
                          <a:schemeClr val="tx2"/>
                        </a:buClr>
                        <a:buSzPct val="90000"/>
                        <a:buFont typeface="Symbol" pitchFamily="18" charset="2"/>
                        <a:buNone/>
                        <a:tabLst/>
                      </a:pPr>
                      <a:r>
                        <a:rPr kumimoji="1" lang="en-US" altLang="zh-CN" sz="2000" b="1" i="0" u="none" strike="noStrike" cap="none" normalizeH="0" baseline="0">
                          <a:ln>
                            <a:noFill/>
                          </a:ln>
                          <a:solidFill>
                            <a:schemeClr val="hlink"/>
                          </a:solidFill>
                          <a:effectLst/>
                          <a:latin typeface="华文中宋" pitchFamily="2" charset="-122"/>
                          <a:ea typeface="华文中宋" pitchFamily="2" charset="-122"/>
                        </a:rPr>
                        <a:t>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90000"/>
                        <a:buFont typeface="Symbol" pitchFamily="18" charset="2"/>
                        <a:buNone/>
                        <a:tabLst/>
                      </a:pPr>
                      <a:r>
                        <a:rPr kumimoji="1" lang="en-US" altLang="zh-CN" sz="2000" b="1" i="0" u="none" strike="noStrike" cap="none" normalizeH="0" baseline="0">
                          <a:ln>
                            <a:noFill/>
                          </a:ln>
                          <a:solidFill>
                            <a:schemeClr val="tx1"/>
                          </a:solidFill>
                          <a:effectLst/>
                          <a:latin typeface="华文中宋" pitchFamily="2" charset="-122"/>
                          <a:ea typeface="华文中宋" pitchFamily="2" charset="-122"/>
                        </a:rPr>
                        <a:t>0.12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47663">
                <a:tc>
                  <a:txBody>
                    <a:bodyPr/>
                    <a:lstStyle/>
                    <a:p>
                      <a:pPr marL="0" marR="0" lvl="0" indent="0" algn="l" defTabSz="914400" rtl="0" eaLnBrk="1" fontAlgn="base" latinLnBrk="0" hangingPunct="1">
                        <a:lnSpc>
                          <a:spcPct val="100000"/>
                        </a:lnSpc>
                        <a:spcBef>
                          <a:spcPct val="20000"/>
                        </a:spcBef>
                        <a:spcAft>
                          <a:spcPct val="0"/>
                        </a:spcAft>
                        <a:buClr>
                          <a:schemeClr val="tx2"/>
                        </a:buClr>
                        <a:buSzPct val="90000"/>
                        <a:buFont typeface="Symbol" pitchFamily="18" charset="2"/>
                        <a:buNone/>
                        <a:tabLst/>
                      </a:pPr>
                      <a:r>
                        <a:rPr kumimoji="1" lang="en-US" altLang="zh-CN" sz="2000" b="1" i="0" u="none" strike="noStrike" cap="none" normalizeH="0" baseline="0">
                          <a:ln>
                            <a:noFill/>
                          </a:ln>
                          <a:solidFill>
                            <a:schemeClr val="hlink"/>
                          </a:solidFill>
                          <a:effectLst/>
                          <a:latin typeface="华文中宋" pitchFamily="2" charset="-122"/>
                          <a:ea typeface="华文中宋" pitchFamily="2" charset="-122"/>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90000"/>
                        <a:buFont typeface="Symbol" pitchFamily="18" charset="2"/>
                        <a:buNone/>
                        <a:tabLst/>
                      </a:pPr>
                      <a:r>
                        <a:rPr kumimoji="1" lang="en-US" altLang="zh-CN" sz="2000" b="1" i="0" u="none" strike="noStrike" cap="none" normalizeH="0" baseline="0">
                          <a:ln>
                            <a:noFill/>
                          </a:ln>
                          <a:solidFill>
                            <a:schemeClr val="tx1"/>
                          </a:solidFill>
                          <a:effectLst/>
                          <a:latin typeface="华文中宋" pitchFamily="2" charset="-122"/>
                          <a:ea typeface="华文中宋" pitchFamily="2" charset="-122"/>
                        </a:rPr>
                        <a:t>0.08</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47663">
                <a:tc>
                  <a:txBody>
                    <a:bodyPr/>
                    <a:lstStyle/>
                    <a:p>
                      <a:pPr marL="0" marR="0" lvl="0" indent="0" algn="l" defTabSz="914400" rtl="0" eaLnBrk="1" fontAlgn="base" latinLnBrk="0" hangingPunct="1">
                        <a:lnSpc>
                          <a:spcPct val="100000"/>
                        </a:lnSpc>
                        <a:spcBef>
                          <a:spcPct val="20000"/>
                        </a:spcBef>
                        <a:spcAft>
                          <a:spcPct val="0"/>
                        </a:spcAft>
                        <a:buClr>
                          <a:schemeClr val="tx2"/>
                        </a:buClr>
                        <a:buSzPct val="90000"/>
                        <a:buFont typeface="Symbol" pitchFamily="18" charset="2"/>
                        <a:buNone/>
                        <a:tabLst/>
                      </a:pPr>
                      <a:r>
                        <a:rPr kumimoji="1" lang="en-US" altLang="zh-CN" sz="2000" b="1" i="0" u="none" strike="noStrike" cap="none" normalizeH="0" baseline="0">
                          <a:ln>
                            <a:noFill/>
                          </a:ln>
                          <a:solidFill>
                            <a:schemeClr val="hlink"/>
                          </a:solidFill>
                          <a:effectLst/>
                          <a:latin typeface="华文中宋" pitchFamily="2" charset="-122"/>
                          <a:ea typeface="华文中宋" pitchFamily="2" charset="-122"/>
                        </a:rPr>
                        <a:t>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90000"/>
                        <a:buFont typeface="Symbol" pitchFamily="18" charset="2"/>
                        <a:buNone/>
                        <a:tabLst/>
                      </a:pPr>
                      <a:r>
                        <a:rPr kumimoji="1" lang="en-US" altLang="zh-CN" sz="2000" b="1" i="0" u="none" strike="noStrike" cap="none" normalizeH="0" baseline="0">
                          <a:ln>
                            <a:noFill/>
                          </a:ln>
                          <a:solidFill>
                            <a:schemeClr val="tx1"/>
                          </a:solidFill>
                          <a:effectLst/>
                          <a:latin typeface="华文中宋" pitchFamily="2" charset="-122"/>
                          <a:ea typeface="华文中宋" pitchFamily="2" charset="-122"/>
                        </a:rPr>
                        <a:t>0.16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49250">
                <a:tc>
                  <a:txBody>
                    <a:bodyPr/>
                    <a:lstStyle/>
                    <a:p>
                      <a:pPr marL="0" marR="0" lvl="0" indent="0" algn="l" defTabSz="914400" rtl="0" eaLnBrk="1" fontAlgn="base" latinLnBrk="0" hangingPunct="1">
                        <a:lnSpc>
                          <a:spcPct val="100000"/>
                        </a:lnSpc>
                        <a:spcBef>
                          <a:spcPct val="20000"/>
                        </a:spcBef>
                        <a:spcAft>
                          <a:spcPct val="0"/>
                        </a:spcAft>
                        <a:buClr>
                          <a:schemeClr val="tx2"/>
                        </a:buClr>
                        <a:buSzPct val="90000"/>
                        <a:buFont typeface="Symbol" pitchFamily="18" charset="2"/>
                        <a:buNone/>
                        <a:tabLst/>
                      </a:pPr>
                      <a:r>
                        <a:rPr kumimoji="1" lang="en-US" altLang="zh-CN" sz="2000" b="1" i="0" u="none" strike="noStrike" cap="none" normalizeH="0" baseline="0">
                          <a:ln>
                            <a:noFill/>
                          </a:ln>
                          <a:solidFill>
                            <a:schemeClr val="hlink"/>
                          </a:solidFill>
                          <a:effectLst/>
                          <a:latin typeface="华文中宋" pitchFamily="2" charset="-122"/>
                          <a:ea typeface="华文中宋" pitchFamily="2" charset="-122"/>
                        </a:rPr>
                        <a:t>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90000"/>
                        <a:buFont typeface="Symbol" pitchFamily="18" charset="2"/>
                        <a:buNone/>
                        <a:tabLst/>
                      </a:pPr>
                      <a:r>
                        <a:rPr kumimoji="1" lang="en-US" altLang="zh-CN" sz="2000" b="1" i="0" u="none" strike="noStrike" cap="none" normalizeH="0" baseline="0">
                          <a:ln>
                            <a:noFill/>
                          </a:ln>
                          <a:solidFill>
                            <a:schemeClr val="tx1"/>
                          </a:solidFill>
                          <a:effectLst/>
                          <a:latin typeface="华文中宋" pitchFamily="2" charset="-122"/>
                          <a:ea typeface="华文中宋" pitchFamily="2" charset="-122"/>
                        </a:rPr>
                        <a:t>0.16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50838">
                <a:tc>
                  <a:txBody>
                    <a:bodyPr/>
                    <a:lstStyle/>
                    <a:p>
                      <a:pPr marL="0" marR="0" lvl="0" indent="0" algn="l" defTabSz="914400" rtl="0" eaLnBrk="1" fontAlgn="base" latinLnBrk="0" hangingPunct="1">
                        <a:lnSpc>
                          <a:spcPct val="100000"/>
                        </a:lnSpc>
                        <a:spcBef>
                          <a:spcPct val="20000"/>
                        </a:spcBef>
                        <a:spcAft>
                          <a:spcPct val="0"/>
                        </a:spcAft>
                        <a:buClr>
                          <a:schemeClr val="tx2"/>
                        </a:buClr>
                        <a:buSzPct val="90000"/>
                        <a:buFont typeface="Symbol" pitchFamily="18" charset="2"/>
                        <a:buNone/>
                        <a:tabLst/>
                      </a:pPr>
                      <a:r>
                        <a:rPr kumimoji="1" lang="en-US" altLang="zh-CN" sz="2000" b="1" i="0" u="none" strike="noStrike" cap="none" normalizeH="0" baseline="0">
                          <a:ln>
                            <a:noFill/>
                          </a:ln>
                          <a:solidFill>
                            <a:schemeClr val="hlink"/>
                          </a:solidFill>
                          <a:effectLst/>
                          <a:latin typeface="华文中宋" pitchFamily="2" charset="-122"/>
                          <a:ea typeface="华文中宋" pitchFamily="2" charset="-122"/>
                        </a:rPr>
                        <a:t>4</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90000"/>
                        <a:buFont typeface="Symbol" pitchFamily="18" charset="2"/>
                        <a:buNone/>
                        <a:tabLst/>
                      </a:pPr>
                      <a:r>
                        <a:rPr kumimoji="1" lang="en-US" altLang="zh-CN" sz="2000" b="1" i="0" u="none" strike="noStrike" cap="none" normalizeH="0" baseline="0">
                          <a:ln>
                            <a:noFill/>
                          </a:ln>
                          <a:solidFill>
                            <a:schemeClr val="tx1"/>
                          </a:solidFill>
                          <a:effectLst/>
                          <a:latin typeface="华文中宋" pitchFamily="2" charset="-122"/>
                          <a:ea typeface="华文中宋" pitchFamily="2" charset="-122"/>
                        </a:rPr>
                        <a:t>0.04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47663">
                <a:tc>
                  <a:txBody>
                    <a:bodyPr/>
                    <a:lstStyle/>
                    <a:p>
                      <a:pPr marL="0" marR="0" lvl="0" indent="0" algn="l" defTabSz="914400" rtl="0" eaLnBrk="1" fontAlgn="base" latinLnBrk="0" hangingPunct="1">
                        <a:lnSpc>
                          <a:spcPct val="100000"/>
                        </a:lnSpc>
                        <a:spcBef>
                          <a:spcPct val="20000"/>
                        </a:spcBef>
                        <a:spcAft>
                          <a:spcPct val="0"/>
                        </a:spcAft>
                        <a:buClr>
                          <a:schemeClr val="tx2"/>
                        </a:buClr>
                        <a:buSzPct val="90000"/>
                        <a:buFont typeface="Symbol" pitchFamily="18" charset="2"/>
                        <a:buNone/>
                        <a:tabLst/>
                      </a:pPr>
                      <a:r>
                        <a:rPr kumimoji="1" lang="en-US" altLang="zh-CN" sz="2000" b="1" i="0" u="none" strike="noStrike" cap="none" normalizeH="0" baseline="0">
                          <a:ln>
                            <a:noFill/>
                          </a:ln>
                          <a:solidFill>
                            <a:schemeClr val="hlink"/>
                          </a:solidFill>
                          <a:effectLst/>
                          <a:latin typeface="华文中宋" pitchFamily="2" charset="-122"/>
                          <a:ea typeface="华文中宋" pitchFamily="2" charset="-122"/>
                        </a:rPr>
                        <a:t>5</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90000"/>
                        <a:buFont typeface="Symbol" pitchFamily="18" charset="2"/>
                        <a:buNone/>
                        <a:tabLst/>
                      </a:pPr>
                      <a:r>
                        <a:rPr kumimoji="1" lang="en-US" altLang="zh-CN" sz="2000" b="1" i="0" u="none" strike="noStrike" cap="none" normalizeH="0" baseline="0">
                          <a:ln>
                            <a:noFill/>
                          </a:ln>
                          <a:solidFill>
                            <a:schemeClr val="tx1"/>
                          </a:solidFill>
                          <a:effectLst/>
                          <a:latin typeface="华文中宋" pitchFamily="2" charset="-122"/>
                          <a:ea typeface="华文中宋" pitchFamily="2" charset="-122"/>
                        </a:rPr>
                        <a:t>0.04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49250">
                <a:tc>
                  <a:txBody>
                    <a:bodyPr/>
                    <a:lstStyle/>
                    <a:p>
                      <a:pPr marL="0" marR="0" lvl="0" indent="0" algn="l" defTabSz="914400" rtl="0" eaLnBrk="1" fontAlgn="base" latinLnBrk="0" hangingPunct="1">
                        <a:lnSpc>
                          <a:spcPct val="100000"/>
                        </a:lnSpc>
                        <a:spcBef>
                          <a:spcPct val="20000"/>
                        </a:spcBef>
                        <a:spcAft>
                          <a:spcPct val="0"/>
                        </a:spcAft>
                        <a:buClr>
                          <a:schemeClr val="tx2"/>
                        </a:buClr>
                        <a:buSzPct val="90000"/>
                        <a:buFont typeface="Symbol" pitchFamily="18" charset="2"/>
                        <a:buNone/>
                        <a:tabLst/>
                      </a:pPr>
                      <a:r>
                        <a:rPr kumimoji="1" lang="en-US" altLang="zh-CN" sz="2000" b="1" i="0" u="none" strike="noStrike" cap="none" normalizeH="0" baseline="0">
                          <a:ln>
                            <a:noFill/>
                          </a:ln>
                          <a:solidFill>
                            <a:schemeClr val="hlink"/>
                          </a:solidFill>
                          <a:effectLst/>
                          <a:latin typeface="华文中宋" pitchFamily="2" charset="-122"/>
                          <a:ea typeface="华文中宋" pitchFamily="2" charset="-122"/>
                        </a:rPr>
                        <a:t>6</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90000"/>
                        <a:buFont typeface="Symbol" pitchFamily="18" charset="2"/>
                        <a:buNone/>
                        <a:tabLst/>
                      </a:pPr>
                      <a:r>
                        <a:rPr kumimoji="1" lang="en-US" altLang="zh-CN" sz="2000" b="1" i="0" u="none" strike="noStrike" cap="none" normalizeH="0" baseline="0">
                          <a:ln>
                            <a:noFill/>
                          </a:ln>
                          <a:solidFill>
                            <a:schemeClr val="tx1"/>
                          </a:solidFill>
                          <a:effectLst/>
                          <a:latin typeface="华文中宋" pitchFamily="2" charset="-122"/>
                          <a:ea typeface="华文中宋" pitchFamily="2" charset="-122"/>
                        </a:rPr>
                        <a:t>0.16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47663">
                <a:tc>
                  <a:txBody>
                    <a:bodyPr/>
                    <a:lstStyle/>
                    <a:p>
                      <a:pPr marL="0" marR="0" lvl="0" indent="0" algn="l" defTabSz="914400" rtl="0" eaLnBrk="1" fontAlgn="base" latinLnBrk="0" hangingPunct="1">
                        <a:lnSpc>
                          <a:spcPct val="100000"/>
                        </a:lnSpc>
                        <a:spcBef>
                          <a:spcPct val="20000"/>
                        </a:spcBef>
                        <a:spcAft>
                          <a:spcPct val="0"/>
                        </a:spcAft>
                        <a:buClr>
                          <a:schemeClr val="tx2"/>
                        </a:buClr>
                        <a:buSzPct val="90000"/>
                        <a:buFont typeface="Symbol" pitchFamily="18" charset="2"/>
                        <a:buNone/>
                        <a:tabLst/>
                      </a:pPr>
                      <a:r>
                        <a:rPr kumimoji="1" lang="en-US" altLang="zh-CN" sz="2000" b="1" i="0" u="none" strike="noStrike" cap="none" normalizeH="0" baseline="0">
                          <a:ln>
                            <a:noFill/>
                          </a:ln>
                          <a:solidFill>
                            <a:schemeClr val="hlink"/>
                          </a:solidFill>
                          <a:effectLst/>
                          <a:latin typeface="华文中宋" pitchFamily="2" charset="-122"/>
                          <a:ea typeface="华文中宋" pitchFamily="2" charset="-122"/>
                        </a:rPr>
                        <a:t>7</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90000"/>
                        <a:buFont typeface="Symbol" pitchFamily="18" charset="2"/>
                        <a:buNone/>
                        <a:tabLst/>
                      </a:pPr>
                      <a:r>
                        <a:rPr kumimoji="1" lang="en-US" altLang="zh-CN" sz="2000" b="1" i="0" u="none" strike="noStrike" cap="none" normalizeH="0" baseline="0">
                          <a:ln>
                            <a:noFill/>
                          </a:ln>
                          <a:solidFill>
                            <a:schemeClr val="tx1"/>
                          </a:solidFill>
                          <a:effectLst/>
                          <a:latin typeface="华文中宋" pitchFamily="2" charset="-122"/>
                          <a:ea typeface="华文中宋" pitchFamily="2" charset="-122"/>
                        </a:rPr>
                        <a:t>0.04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47663">
                <a:tc>
                  <a:txBody>
                    <a:bodyPr/>
                    <a:lstStyle/>
                    <a:p>
                      <a:pPr marL="0" marR="0" lvl="0" indent="0" algn="l" defTabSz="914400" rtl="0" eaLnBrk="1" fontAlgn="base" latinLnBrk="0" hangingPunct="1">
                        <a:lnSpc>
                          <a:spcPct val="100000"/>
                        </a:lnSpc>
                        <a:spcBef>
                          <a:spcPct val="20000"/>
                        </a:spcBef>
                        <a:spcAft>
                          <a:spcPct val="0"/>
                        </a:spcAft>
                        <a:buClr>
                          <a:schemeClr val="tx2"/>
                        </a:buClr>
                        <a:buSzPct val="90000"/>
                        <a:buFont typeface="Symbol" pitchFamily="18" charset="2"/>
                        <a:buNone/>
                        <a:tabLst/>
                      </a:pPr>
                      <a:r>
                        <a:rPr kumimoji="1" lang="en-US" altLang="zh-CN" sz="2000" b="1" i="0" u="none" strike="noStrike" cap="none" normalizeH="0" baseline="0">
                          <a:ln>
                            <a:noFill/>
                          </a:ln>
                          <a:solidFill>
                            <a:schemeClr val="hlink"/>
                          </a:solidFill>
                          <a:effectLst/>
                          <a:latin typeface="华文中宋" pitchFamily="2" charset="-122"/>
                          <a:ea typeface="华文中宋" pitchFamily="2" charset="-122"/>
                        </a:rPr>
                        <a:t>8</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90000"/>
                        <a:buFont typeface="Symbol" pitchFamily="18" charset="2"/>
                        <a:buNone/>
                        <a:tabLst/>
                      </a:pPr>
                      <a:r>
                        <a:rPr kumimoji="1" lang="en-US" altLang="zh-CN" sz="2000" b="1" i="0" u="none" strike="noStrike" cap="none" normalizeH="0" baseline="0">
                          <a:ln>
                            <a:noFill/>
                          </a:ln>
                          <a:solidFill>
                            <a:schemeClr val="tx1"/>
                          </a:solidFill>
                          <a:effectLst/>
                          <a:latin typeface="华文中宋" pitchFamily="2" charset="-122"/>
                          <a:ea typeface="华文中宋" pitchFamily="2" charset="-122"/>
                        </a:rPr>
                        <a:t>0.08</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47663">
                <a:tc>
                  <a:txBody>
                    <a:bodyPr/>
                    <a:lstStyle/>
                    <a:p>
                      <a:pPr marL="0" marR="0" lvl="0" indent="0" algn="l" defTabSz="914400" rtl="0" eaLnBrk="1" fontAlgn="base" latinLnBrk="0" hangingPunct="1">
                        <a:lnSpc>
                          <a:spcPct val="100000"/>
                        </a:lnSpc>
                        <a:spcBef>
                          <a:spcPct val="20000"/>
                        </a:spcBef>
                        <a:spcAft>
                          <a:spcPct val="0"/>
                        </a:spcAft>
                        <a:buClr>
                          <a:schemeClr val="tx2"/>
                        </a:buClr>
                        <a:buSzPct val="90000"/>
                        <a:buFont typeface="Symbol" pitchFamily="18" charset="2"/>
                        <a:buNone/>
                        <a:tabLst/>
                      </a:pPr>
                      <a:r>
                        <a:rPr kumimoji="1" lang="en-US" altLang="zh-CN" sz="2000" b="1" i="0" u="none" strike="noStrike" cap="none" normalizeH="0" baseline="0">
                          <a:ln>
                            <a:noFill/>
                          </a:ln>
                          <a:solidFill>
                            <a:schemeClr val="hlink"/>
                          </a:solidFill>
                          <a:effectLst/>
                          <a:latin typeface="华文中宋" pitchFamily="2" charset="-122"/>
                          <a:ea typeface="华文中宋" pitchFamily="2" charset="-122"/>
                        </a:rPr>
                        <a:t>9</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90000"/>
                        <a:buFont typeface="Symbol" pitchFamily="18" charset="2"/>
                        <a:buNone/>
                        <a:tabLst/>
                      </a:pPr>
                      <a:r>
                        <a:rPr kumimoji="1" lang="en-US" altLang="zh-CN" sz="2000" b="1" i="0" u="none" strike="noStrike" cap="none" normalizeH="0" baseline="0">
                          <a:ln>
                            <a:noFill/>
                          </a:ln>
                          <a:solidFill>
                            <a:schemeClr val="tx1"/>
                          </a:solidFill>
                          <a:effectLst/>
                          <a:latin typeface="华文中宋" pitchFamily="2" charset="-122"/>
                          <a:ea typeface="华文中宋" pitchFamily="2" charset="-122"/>
                        </a:rPr>
                        <a:t>0.12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bl>
          </a:graphicData>
        </a:graphic>
      </p:graphicFrame>
      <p:sp>
        <p:nvSpPr>
          <p:cNvPr id="7" name="Text Box 75"/>
          <p:cNvSpPr txBox="1">
            <a:spLocks noChangeArrowheads="1"/>
          </p:cNvSpPr>
          <p:nvPr/>
        </p:nvSpPr>
        <p:spPr bwMode="auto">
          <a:xfrm>
            <a:off x="1258888" y="6078240"/>
            <a:ext cx="2819400" cy="519112"/>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SzPct val="90000"/>
              <a:buFont typeface="Symbol" panose="05050102010706020507" pitchFamily="18" charset="2"/>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en-US" altLang="zh-CN" sz="2800" b="1">
                <a:solidFill>
                  <a:srgbClr val="FF0000"/>
                </a:solidFill>
                <a:latin typeface="华文中宋" panose="02010600040101010101" pitchFamily="2" charset="-122"/>
                <a:ea typeface="华文中宋" panose="02010600040101010101" pitchFamily="2" charset="-122"/>
              </a:rPr>
              <a:t>  H </a:t>
            </a:r>
            <a:r>
              <a:rPr lang="zh-CN" altLang="en-US" sz="2800" b="1">
                <a:solidFill>
                  <a:srgbClr val="FF0000"/>
                </a:solidFill>
                <a:latin typeface="华文中宋" panose="02010600040101010101" pitchFamily="2" charset="-122"/>
                <a:ea typeface="华文中宋" panose="02010600040101010101" pitchFamily="2" charset="-122"/>
              </a:rPr>
              <a:t>灰度直方图</a:t>
            </a:r>
          </a:p>
        </p:txBody>
      </p:sp>
      <p:sp>
        <p:nvSpPr>
          <p:cNvPr id="8" name="Text Box 77"/>
          <p:cNvSpPr txBox="1">
            <a:spLocks noChangeArrowheads="1"/>
          </p:cNvSpPr>
          <p:nvPr/>
        </p:nvSpPr>
        <p:spPr bwMode="auto">
          <a:xfrm>
            <a:off x="4786313" y="6073477"/>
            <a:ext cx="3889375" cy="519113"/>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SzPct val="90000"/>
              <a:buFont typeface="Symbol" panose="05050102010706020507" pitchFamily="18" charset="2"/>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en-US" altLang="zh-CN" sz="2800" b="1">
                <a:solidFill>
                  <a:srgbClr val="FF0000"/>
                </a:solidFill>
                <a:latin typeface="华文中宋" panose="02010600040101010101" pitchFamily="2" charset="-122"/>
                <a:ea typeface="华文中宋" panose="02010600040101010101" pitchFamily="2" charset="-122"/>
              </a:rPr>
              <a:t> HR </a:t>
            </a:r>
            <a:r>
              <a:rPr lang="zh-CN" altLang="en-US" sz="2800" b="1">
                <a:solidFill>
                  <a:srgbClr val="FF0000"/>
                </a:solidFill>
                <a:latin typeface="华文中宋" panose="02010600040101010101" pitchFamily="2" charset="-122"/>
                <a:ea typeface="华文中宋" panose="02010600040101010101" pitchFamily="2" charset="-122"/>
              </a:rPr>
              <a:t>灰度级像素百分比</a:t>
            </a:r>
          </a:p>
        </p:txBody>
      </p:sp>
      <p:sp>
        <p:nvSpPr>
          <p:cNvPr id="9" name="AutoShape 78"/>
          <p:cNvSpPr>
            <a:spLocks noChangeArrowheads="1"/>
          </p:cNvSpPr>
          <p:nvPr/>
        </p:nvSpPr>
        <p:spPr bwMode="auto">
          <a:xfrm>
            <a:off x="3937000" y="3409652"/>
            <a:ext cx="1211263" cy="809625"/>
          </a:xfrm>
          <a:prstGeom prst="rightArrow">
            <a:avLst>
              <a:gd name="adj1" fmla="val 50000"/>
              <a:gd name="adj2" fmla="val 37402"/>
            </a:avLst>
          </a:prstGeom>
          <a:solidFill>
            <a:srgbClr val="FF00FF">
              <a:alpha val="50195"/>
            </a:srgb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90000"/>
              <a:buFont typeface="Symbol" panose="05050102010706020507" pitchFamily="18" charset="2"/>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 typeface="Symbol" panose="05050102010706020507" pitchFamily="18" charset="2"/>
              <a:buNone/>
            </a:pPr>
            <a:endParaRPr lang="zh-CN" altLang="en-US" sz="2400">
              <a:latin typeface="华文新魏" panose="02010800040101010101" pitchFamily="2" charset="-122"/>
              <a:ea typeface="华文新魏" panose="02010800040101010101" pitchFamily="2" charset="-122"/>
            </a:endParaRPr>
          </a:p>
        </p:txBody>
      </p:sp>
    </p:spTree>
    <p:extLst>
      <p:ext uri="{BB962C8B-B14F-4D97-AF65-F5344CB8AC3E}">
        <p14:creationId xmlns:p14="http://schemas.microsoft.com/office/powerpoint/2010/main" val="3788921827"/>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323850" y="188913"/>
            <a:ext cx="7704534" cy="836612"/>
          </a:xfrm>
        </p:spPr>
        <p:txBody>
          <a:bodyPr/>
          <a:lstStyle/>
          <a:p>
            <a:pPr eaLnBrk="1" hangingPunct="1"/>
            <a:r>
              <a:rPr lang="zh-CN" altLang="en-US" sz="4400" dirty="0">
                <a:ea typeface="微软雅黑" pitchFamily="34" charset="-122"/>
              </a:rPr>
              <a:t>空域变换增强</a:t>
            </a:r>
            <a:r>
              <a:rPr lang="en-US" altLang="zh-CN" sz="4400" dirty="0">
                <a:ea typeface="微软雅黑" pitchFamily="34" charset="-122"/>
              </a:rPr>
              <a:t>—</a:t>
            </a:r>
            <a:r>
              <a:rPr lang="zh-CN" altLang="en-US" sz="3500" dirty="0">
                <a:ea typeface="微软雅黑" pitchFamily="34" charset="-122"/>
              </a:rPr>
              <a:t>直方图处理</a:t>
            </a:r>
          </a:p>
        </p:txBody>
      </p:sp>
      <p:sp>
        <p:nvSpPr>
          <p:cNvPr id="2" name="矩形 1"/>
          <p:cNvSpPr/>
          <p:nvPr/>
        </p:nvSpPr>
        <p:spPr>
          <a:xfrm>
            <a:off x="323850" y="1196752"/>
            <a:ext cx="2800767" cy="523220"/>
          </a:xfrm>
          <a:prstGeom prst="rect">
            <a:avLst/>
          </a:prstGeom>
        </p:spPr>
        <p:txBody>
          <a:bodyPr wrap="none">
            <a:spAutoFit/>
          </a:bodyPr>
          <a:lstStyle/>
          <a:p>
            <a:pPr marL="457200" indent="-457200">
              <a:buFont typeface="Wingdings" panose="05000000000000000000" pitchFamily="2" charset="2"/>
              <a:buChar char="Ø"/>
            </a:pPr>
            <a:r>
              <a:rPr lang="zh-CN" altLang="en-US" sz="2800" b="1" dirty="0">
                <a:ea typeface="微软雅黑" pitchFamily="34" charset="-122"/>
              </a:rPr>
              <a:t>直方图均衡化</a:t>
            </a:r>
            <a:endParaRPr lang="zh-CN" altLang="en-US" sz="2800" b="1" dirty="0"/>
          </a:p>
        </p:txBody>
      </p:sp>
      <mc:AlternateContent xmlns:mc="http://schemas.openxmlformats.org/markup-compatibility/2006" xmlns:a14="http://schemas.microsoft.com/office/drawing/2010/main">
        <mc:Choice Requires="a14">
          <p:sp>
            <p:nvSpPr>
              <p:cNvPr id="3" name="矩形 2"/>
              <p:cNvSpPr/>
              <p:nvPr/>
            </p:nvSpPr>
            <p:spPr>
              <a:xfrm>
                <a:off x="611560" y="2132856"/>
                <a:ext cx="7529625" cy="646331"/>
              </a:xfrm>
              <a:prstGeom prst="rect">
                <a:avLst/>
              </a:prstGeom>
            </p:spPr>
            <p:txBody>
              <a:bodyPr wrap="none">
                <a:spAutoFit/>
              </a:bodyPr>
              <a:lstStyle/>
              <a:p>
                <a:r>
                  <a:rPr lang="en-US" altLang="zh-CN" sz="3600" b="1" dirty="0">
                    <a:ea typeface="微软雅黑" pitchFamily="34" charset="-122"/>
                  </a:rPr>
                  <a:t>3</a:t>
                </a:r>
                <a:r>
                  <a:rPr lang="zh-CN" altLang="en-US" sz="3600" b="1" dirty="0">
                    <a:ea typeface="微软雅黑" pitchFamily="34" charset="-122"/>
                  </a:rPr>
                  <a:t>）计算图像各灰度级的累积分布</a:t>
                </a:r>
                <a14:m>
                  <m:oMath xmlns:m="http://schemas.openxmlformats.org/officeDocument/2006/math">
                    <m:r>
                      <a:rPr lang="en-US" altLang="zh-CN" sz="3600" b="1" i="1" smtClean="0">
                        <a:latin typeface="Cambria Math" panose="02040503050406030204" pitchFamily="18" charset="0"/>
                        <a:ea typeface="微软雅黑" pitchFamily="34" charset="-122"/>
                      </a:rPr>
                      <m:t>𝑯𝑺</m:t>
                    </m:r>
                  </m:oMath>
                </a14:m>
                <a:endParaRPr lang="en-US" altLang="zh-CN" sz="3600" b="1" dirty="0">
                  <a:ea typeface="微软雅黑" pitchFamily="34" charset="-122"/>
                </a:endParaRPr>
              </a:p>
            </p:txBody>
          </p:sp>
        </mc:Choice>
        <mc:Fallback xmlns="">
          <p:sp>
            <p:nvSpPr>
              <p:cNvPr id="3" name="矩形 2"/>
              <p:cNvSpPr>
                <a:spLocks noRot="1" noChangeAspect="1" noMove="1" noResize="1" noEditPoints="1" noAdjustHandles="1" noChangeArrowheads="1" noChangeShapeType="1" noTextEdit="1"/>
              </p:cNvSpPr>
              <p:nvPr/>
            </p:nvSpPr>
            <p:spPr>
              <a:xfrm>
                <a:off x="611560" y="2132856"/>
                <a:ext cx="7529625" cy="646331"/>
              </a:xfrm>
              <a:prstGeom prst="rect">
                <a:avLst/>
              </a:prstGeom>
              <a:blipFill rotWithShape="0">
                <a:blip r:embed="rId4"/>
                <a:stretch>
                  <a:fillRect l="-2429" t="-16038" b="-34906"/>
                </a:stretch>
              </a:blipFill>
            </p:spPr>
            <p:txBody>
              <a:bodyPr/>
              <a:lstStyle/>
              <a:p>
                <a:r>
                  <a:rPr lang="zh-CN" altLang="en-US">
                    <a:noFill/>
                  </a:rPr>
                  <a:t> </a:t>
                </a:r>
              </a:p>
            </p:txBody>
          </p:sp>
        </mc:Fallback>
      </mc:AlternateContent>
      <p:graphicFrame>
        <p:nvGraphicFramePr>
          <p:cNvPr id="4" name="对象 3"/>
          <p:cNvGraphicFramePr>
            <a:graphicFrameLocks noChangeAspect="1"/>
          </p:cNvGraphicFramePr>
          <p:nvPr>
            <p:extLst>
              <p:ext uri="{D42A27DB-BD31-4B8C-83A1-F6EECF244321}">
                <p14:modId xmlns:p14="http://schemas.microsoft.com/office/powerpoint/2010/main" val="1913687257"/>
              </p:ext>
            </p:extLst>
          </p:nvPr>
        </p:nvGraphicFramePr>
        <p:xfrm>
          <a:off x="2490653" y="3429000"/>
          <a:ext cx="3991679" cy="1403970"/>
        </p:xfrm>
        <a:graphic>
          <a:graphicData uri="http://schemas.openxmlformats.org/presentationml/2006/ole">
            <mc:AlternateContent xmlns:mc="http://schemas.openxmlformats.org/markup-compatibility/2006">
              <mc:Choice xmlns:v="urn:schemas-microsoft-com:vml" Requires="v">
                <p:oleObj name="Equation" r:id="rId5" imgW="1841400" imgH="647640" progId="Equation.DSMT4">
                  <p:embed/>
                </p:oleObj>
              </mc:Choice>
              <mc:Fallback>
                <p:oleObj name="Equation" r:id="rId5" imgW="1841400" imgH="647640" progId="Equation.DSMT4">
                  <p:embed/>
                  <p:pic>
                    <p:nvPicPr>
                      <p:cNvPr id="0" name=""/>
                      <p:cNvPicPr/>
                      <p:nvPr/>
                    </p:nvPicPr>
                    <p:blipFill>
                      <a:blip r:embed="rId6"/>
                      <a:stretch>
                        <a:fillRect/>
                      </a:stretch>
                    </p:blipFill>
                    <p:spPr>
                      <a:xfrm>
                        <a:off x="2490653" y="3429000"/>
                        <a:ext cx="3991679" cy="1403970"/>
                      </a:xfrm>
                      <a:prstGeom prst="rect">
                        <a:avLst/>
                      </a:prstGeom>
                    </p:spPr>
                  </p:pic>
                </p:oleObj>
              </mc:Fallback>
            </mc:AlternateContent>
          </a:graphicData>
        </a:graphic>
      </p:graphicFrame>
    </p:spTree>
    <p:extLst>
      <p:ext uri="{BB962C8B-B14F-4D97-AF65-F5344CB8AC3E}">
        <p14:creationId xmlns:p14="http://schemas.microsoft.com/office/powerpoint/2010/main" val="1610491889"/>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pPr eaLnBrk="1" hangingPunct="1"/>
            <a:r>
              <a:rPr lang="zh-CN" altLang="en-US" sz="4400" dirty="0">
                <a:ea typeface="微软雅黑" pitchFamily="34" charset="-122"/>
              </a:rPr>
              <a:t>概述</a:t>
            </a:r>
          </a:p>
        </p:txBody>
      </p:sp>
      <p:sp>
        <p:nvSpPr>
          <p:cNvPr id="5123" name="Rectangle 3"/>
          <p:cNvSpPr>
            <a:spLocks noGrp="1" noChangeArrowheads="1"/>
          </p:cNvSpPr>
          <p:nvPr>
            <p:ph type="body" idx="1"/>
          </p:nvPr>
        </p:nvSpPr>
        <p:spPr bwMode="auto">
          <a:xfrm>
            <a:off x="251520" y="1556172"/>
            <a:ext cx="8867328" cy="4465116"/>
          </a:xfrm>
          <a:noFill/>
          <a:extLst>
            <a:ext uri="{909E8E84-426E-40DD-AFC4-6F175D3DCCD1}">
              <a14:hiddenFill xmlns:a14="http://schemas.microsoft.com/office/drawing/2010/main">
                <a:solidFill>
                  <a:srgbClr val="3366CC"/>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eaLnBrk="1" hangingPunct="1">
              <a:lnSpc>
                <a:spcPct val="140000"/>
              </a:lnSpc>
              <a:spcBef>
                <a:spcPct val="0"/>
              </a:spcBef>
            </a:pPr>
            <a:r>
              <a:rPr lang="zh-CN" altLang="en-US" sz="2400" b="1" dirty="0">
                <a:solidFill>
                  <a:srgbClr val="000000"/>
                </a:solidFill>
                <a:latin typeface="微软雅黑" pitchFamily="34" charset="-122"/>
                <a:ea typeface="微软雅黑" pitchFamily="34" charset="-122"/>
              </a:rPr>
              <a:t>图像增强的目的是采用某种技术手段，改善图像的</a:t>
            </a:r>
            <a:r>
              <a:rPr lang="zh-CN" altLang="en-US" sz="2400" b="1" dirty="0">
                <a:solidFill>
                  <a:srgbClr val="FF0000"/>
                </a:solidFill>
                <a:latin typeface="微软雅黑" pitchFamily="34" charset="-122"/>
                <a:ea typeface="微软雅黑" pitchFamily="34" charset="-122"/>
              </a:rPr>
              <a:t>视觉效果</a:t>
            </a:r>
            <a:r>
              <a:rPr lang="zh-CN" altLang="en-US" sz="2400" b="1" dirty="0">
                <a:solidFill>
                  <a:srgbClr val="000000"/>
                </a:solidFill>
                <a:latin typeface="微软雅黑" pitchFamily="34" charset="-122"/>
                <a:ea typeface="微软雅黑" pitchFamily="34" charset="-122"/>
              </a:rPr>
              <a:t>，或将图像转换成更适合人眼观察和机器识别的形式，以便从图像中获取更有用的信息；</a:t>
            </a:r>
            <a:endParaRPr lang="en-US" altLang="zh-CN" sz="2400" b="1" dirty="0">
              <a:solidFill>
                <a:srgbClr val="000000"/>
              </a:solidFill>
              <a:latin typeface="微软雅黑" pitchFamily="34" charset="-122"/>
              <a:ea typeface="微软雅黑" pitchFamily="34" charset="-122"/>
            </a:endParaRPr>
          </a:p>
          <a:p>
            <a:pPr eaLnBrk="1" hangingPunct="1">
              <a:lnSpc>
                <a:spcPct val="140000"/>
              </a:lnSpc>
              <a:spcBef>
                <a:spcPct val="0"/>
              </a:spcBef>
            </a:pPr>
            <a:endParaRPr lang="en-US" altLang="zh-CN" sz="1000" b="1" dirty="0">
              <a:solidFill>
                <a:srgbClr val="000000"/>
              </a:solidFill>
              <a:latin typeface="微软雅黑" pitchFamily="34" charset="-122"/>
              <a:ea typeface="微软雅黑" pitchFamily="34" charset="-122"/>
            </a:endParaRPr>
          </a:p>
          <a:p>
            <a:pPr eaLnBrk="1" hangingPunct="1">
              <a:lnSpc>
                <a:spcPct val="140000"/>
              </a:lnSpc>
              <a:spcBef>
                <a:spcPct val="0"/>
              </a:spcBef>
            </a:pPr>
            <a:r>
              <a:rPr lang="zh-CN" altLang="en-US" sz="2400" b="1" dirty="0">
                <a:solidFill>
                  <a:srgbClr val="000000"/>
                </a:solidFill>
                <a:latin typeface="微软雅黑" pitchFamily="34" charset="-122"/>
                <a:ea typeface="微软雅黑" pitchFamily="34" charset="-122"/>
              </a:rPr>
              <a:t>图像增强与感兴趣物体特性、观察者的习惯和处理目的相关，因此，图像增强算法应用是有</a:t>
            </a:r>
            <a:r>
              <a:rPr lang="zh-CN" altLang="en-US" sz="2400" b="1" dirty="0">
                <a:solidFill>
                  <a:srgbClr val="FF0000"/>
                </a:solidFill>
                <a:latin typeface="微软雅黑" pitchFamily="34" charset="-122"/>
                <a:ea typeface="微软雅黑" pitchFamily="34" charset="-122"/>
              </a:rPr>
              <a:t>针对性</a:t>
            </a:r>
            <a:r>
              <a:rPr lang="zh-CN" altLang="en-US" sz="2400" b="1" dirty="0">
                <a:solidFill>
                  <a:srgbClr val="000000"/>
                </a:solidFill>
                <a:latin typeface="微软雅黑" pitchFamily="34" charset="-122"/>
                <a:ea typeface="微软雅黑" pitchFamily="34" charset="-122"/>
              </a:rPr>
              <a:t>的，并不存在通用的增强算法；</a:t>
            </a:r>
            <a:endParaRPr lang="en-US" altLang="zh-CN" sz="2400" b="1" dirty="0">
              <a:solidFill>
                <a:srgbClr val="000000"/>
              </a:solidFill>
              <a:latin typeface="微软雅黑" pitchFamily="34" charset="-122"/>
              <a:ea typeface="微软雅黑" pitchFamily="34" charset="-122"/>
            </a:endParaRPr>
          </a:p>
          <a:p>
            <a:pPr eaLnBrk="1" hangingPunct="1">
              <a:lnSpc>
                <a:spcPct val="140000"/>
              </a:lnSpc>
              <a:spcBef>
                <a:spcPct val="0"/>
              </a:spcBef>
            </a:pPr>
            <a:endParaRPr lang="en-US" altLang="zh-CN" sz="1000" b="1" dirty="0">
              <a:solidFill>
                <a:srgbClr val="000000"/>
              </a:solidFill>
              <a:latin typeface="微软雅黑" pitchFamily="34" charset="-122"/>
              <a:ea typeface="微软雅黑" pitchFamily="34" charset="-122"/>
            </a:endParaRPr>
          </a:p>
          <a:p>
            <a:pPr eaLnBrk="1" hangingPunct="1">
              <a:lnSpc>
                <a:spcPct val="140000"/>
              </a:lnSpc>
              <a:spcBef>
                <a:spcPct val="0"/>
              </a:spcBef>
            </a:pPr>
            <a:r>
              <a:rPr lang="zh-CN" altLang="en-US" sz="2400" b="1" dirty="0">
                <a:solidFill>
                  <a:srgbClr val="000000"/>
                </a:solidFill>
                <a:latin typeface="微软雅黑" pitchFamily="34" charset="-122"/>
                <a:ea typeface="微软雅黑" pitchFamily="34" charset="-122"/>
              </a:rPr>
              <a:t>由于视觉检查和评价是相当</a:t>
            </a:r>
            <a:r>
              <a:rPr lang="zh-CN" altLang="en-US" sz="2400" b="1" dirty="0">
                <a:solidFill>
                  <a:srgbClr val="FF0000"/>
                </a:solidFill>
                <a:latin typeface="微软雅黑" pitchFamily="34" charset="-122"/>
                <a:ea typeface="微软雅黑" pitchFamily="34" charset="-122"/>
              </a:rPr>
              <a:t>主观</a:t>
            </a:r>
            <a:r>
              <a:rPr lang="zh-CN" altLang="en-US" sz="2400" b="1" dirty="0">
                <a:solidFill>
                  <a:srgbClr val="000000"/>
                </a:solidFill>
                <a:latin typeface="微软雅黑" pitchFamily="34" charset="-122"/>
                <a:ea typeface="微软雅黑" pitchFamily="34" charset="-122"/>
              </a:rPr>
              <a:t>的过程，所以所谓“好图像”的定义在比较增强算法性能中实际上是非常</a:t>
            </a:r>
            <a:r>
              <a:rPr lang="zh-CN" altLang="en-US" sz="2400" b="1" dirty="0">
                <a:solidFill>
                  <a:srgbClr val="FF0000"/>
                </a:solidFill>
                <a:latin typeface="微软雅黑" pitchFamily="34" charset="-122"/>
                <a:ea typeface="微软雅黑" pitchFamily="34" charset="-122"/>
              </a:rPr>
              <a:t>多变不定</a:t>
            </a:r>
            <a:r>
              <a:rPr lang="zh-CN" altLang="en-US" sz="2400" b="1" dirty="0">
                <a:solidFill>
                  <a:srgbClr val="000000"/>
                </a:solidFill>
                <a:latin typeface="微软雅黑" pitchFamily="34" charset="-122"/>
                <a:ea typeface="微软雅黑" pitchFamily="34" charset="-122"/>
              </a:rPr>
              <a:t>的。</a:t>
            </a:r>
            <a:endParaRPr lang="en-US" altLang="zh-CN" sz="2400" b="1" dirty="0">
              <a:solidFill>
                <a:srgbClr val="000000"/>
              </a:solidFill>
              <a:latin typeface="微软雅黑" pitchFamily="34" charset="-122"/>
              <a:ea typeface="微软雅黑" pitchFamily="34" charset="-122"/>
            </a:endParaRPr>
          </a:p>
          <a:p>
            <a:pPr marL="0" indent="0" eaLnBrk="1" hangingPunct="1">
              <a:lnSpc>
                <a:spcPct val="120000"/>
              </a:lnSpc>
              <a:spcBef>
                <a:spcPct val="0"/>
              </a:spcBef>
              <a:buFontTx/>
              <a:buNone/>
            </a:pPr>
            <a:endParaRPr lang="zh-CN" altLang="en-US" sz="2600" b="1" dirty="0">
              <a:solidFill>
                <a:srgbClr val="000000"/>
              </a:solidFill>
              <a:latin typeface="微软雅黑" pitchFamily="34" charset="-122"/>
              <a:ea typeface="微软雅黑" pitchFamily="34" charset="-122"/>
            </a:endParaRPr>
          </a:p>
          <a:p>
            <a:pPr marL="0" indent="0" eaLnBrk="1" hangingPunct="1">
              <a:lnSpc>
                <a:spcPct val="120000"/>
              </a:lnSpc>
              <a:spcBef>
                <a:spcPct val="0"/>
              </a:spcBef>
              <a:buFontTx/>
              <a:buNone/>
            </a:pPr>
            <a:r>
              <a:rPr lang="zh-CN" altLang="en-US" sz="2400" dirty="0">
                <a:solidFill>
                  <a:srgbClr val="000000"/>
                </a:solidFill>
              </a:rPr>
              <a:t>	</a:t>
            </a:r>
          </a:p>
          <a:p>
            <a:pPr marL="0" indent="0" eaLnBrk="1" hangingPunct="1">
              <a:lnSpc>
                <a:spcPct val="120000"/>
              </a:lnSpc>
              <a:spcBef>
                <a:spcPct val="0"/>
              </a:spcBef>
              <a:buFontTx/>
              <a:buNone/>
            </a:pPr>
            <a:endParaRPr lang="zh-CN" altLang="en-US" sz="2400" dirty="0">
              <a:solidFill>
                <a:srgbClr val="000000"/>
              </a:solidFill>
            </a:endParaRPr>
          </a:p>
          <a:p>
            <a:pPr marL="0" indent="0" eaLnBrk="1" hangingPunct="1">
              <a:lnSpc>
                <a:spcPct val="120000"/>
              </a:lnSpc>
              <a:spcBef>
                <a:spcPct val="0"/>
              </a:spcBef>
              <a:buFontTx/>
              <a:buNone/>
            </a:pPr>
            <a:endParaRPr lang="zh-CN" altLang="en-US" sz="1400" b="1" dirty="0">
              <a:solidFill>
                <a:srgbClr val="000000"/>
              </a:solidFill>
              <a:latin typeface="微软雅黑" pitchFamily="34" charset="-122"/>
              <a:ea typeface="微软雅黑" pitchFamily="34" charset="-122"/>
            </a:endParaRPr>
          </a:p>
          <a:p>
            <a:pPr marL="0" indent="0" eaLnBrk="1" hangingPunct="1">
              <a:lnSpc>
                <a:spcPct val="120000"/>
              </a:lnSpc>
              <a:spcBef>
                <a:spcPct val="0"/>
              </a:spcBef>
              <a:buFontTx/>
              <a:buNone/>
            </a:pPr>
            <a:endParaRPr lang="zh-CN" altLang="en-US" sz="1400" b="1" dirty="0">
              <a:solidFill>
                <a:srgbClr val="000000"/>
              </a:solidFill>
              <a:latin typeface="微软雅黑" pitchFamily="34" charset="-122"/>
              <a:ea typeface="微软雅黑" pitchFamily="34" charset="-122"/>
            </a:endParaRPr>
          </a:p>
          <a:p>
            <a:pPr marL="0" indent="0" eaLnBrk="1" hangingPunct="1">
              <a:lnSpc>
                <a:spcPct val="120000"/>
              </a:lnSpc>
              <a:spcBef>
                <a:spcPct val="0"/>
              </a:spcBef>
              <a:buFontTx/>
              <a:buNone/>
            </a:pPr>
            <a:endParaRPr lang="zh-CN" altLang="en-US" sz="800" dirty="0">
              <a:solidFill>
                <a:srgbClr val="000000"/>
              </a:solidFill>
            </a:endParaRPr>
          </a:p>
          <a:p>
            <a:pPr marL="0" indent="0" eaLnBrk="1" hangingPunct="1">
              <a:lnSpc>
                <a:spcPct val="120000"/>
              </a:lnSpc>
              <a:spcBef>
                <a:spcPct val="0"/>
              </a:spcBef>
              <a:buFontTx/>
              <a:buNone/>
            </a:pPr>
            <a:endParaRPr lang="zh-CN" altLang="en-US" sz="800" dirty="0">
              <a:solidFill>
                <a:srgbClr val="000000"/>
              </a:solidFill>
            </a:endParaRPr>
          </a:p>
          <a:p>
            <a:pPr marL="0" indent="0" eaLnBrk="1" hangingPunct="1">
              <a:lnSpc>
                <a:spcPct val="80000"/>
              </a:lnSpc>
            </a:pPr>
            <a:endParaRPr lang="en-US" altLang="zh-CN" sz="1000" dirty="0">
              <a:solidFill>
                <a:srgbClr val="000000"/>
              </a:solidFill>
            </a:endParaRPr>
          </a:p>
        </p:txBody>
      </p:sp>
    </p:spTree>
    <p:extLst>
      <p:ext uri="{BB962C8B-B14F-4D97-AF65-F5344CB8AC3E}">
        <p14:creationId xmlns:p14="http://schemas.microsoft.com/office/powerpoint/2010/main" val="1136651077"/>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323850" y="188913"/>
            <a:ext cx="7704534" cy="836612"/>
          </a:xfrm>
        </p:spPr>
        <p:txBody>
          <a:bodyPr/>
          <a:lstStyle/>
          <a:p>
            <a:pPr eaLnBrk="1" hangingPunct="1"/>
            <a:r>
              <a:rPr lang="zh-CN" altLang="en-US" sz="4400" dirty="0">
                <a:ea typeface="微软雅黑" pitchFamily="34" charset="-122"/>
              </a:rPr>
              <a:t>空域变换增强</a:t>
            </a:r>
            <a:r>
              <a:rPr lang="en-US" altLang="zh-CN" sz="4400" dirty="0">
                <a:ea typeface="微软雅黑" pitchFamily="34" charset="-122"/>
              </a:rPr>
              <a:t>—</a:t>
            </a:r>
            <a:r>
              <a:rPr lang="zh-CN" altLang="en-US" sz="3500" dirty="0">
                <a:ea typeface="微软雅黑" pitchFamily="34" charset="-122"/>
              </a:rPr>
              <a:t>直方图处理</a:t>
            </a:r>
          </a:p>
        </p:txBody>
      </p:sp>
      <p:sp>
        <p:nvSpPr>
          <p:cNvPr id="2" name="矩形 1"/>
          <p:cNvSpPr/>
          <p:nvPr/>
        </p:nvSpPr>
        <p:spPr>
          <a:xfrm>
            <a:off x="323850" y="1196752"/>
            <a:ext cx="2800767" cy="523220"/>
          </a:xfrm>
          <a:prstGeom prst="rect">
            <a:avLst/>
          </a:prstGeom>
        </p:spPr>
        <p:txBody>
          <a:bodyPr wrap="none">
            <a:spAutoFit/>
          </a:bodyPr>
          <a:lstStyle/>
          <a:p>
            <a:pPr marL="457200" indent="-457200">
              <a:buFont typeface="Wingdings" panose="05000000000000000000" pitchFamily="2" charset="2"/>
              <a:buChar char="Ø"/>
            </a:pPr>
            <a:r>
              <a:rPr lang="zh-CN" altLang="en-US" sz="2800" b="1" dirty="0">
                <a:ea typeface="微软雅黑" pitchFamily="34" charset="-122"/>
              </a:rPr>
              <a:t>直方图均衡化</a:t>
            </a:r>
            <a:endParaRPr lang="zh-CN" altLang="en-US" sz="2800" b="1" dirty="0"/>
          </a:p>
        </p:txBody>
      </p:sp>
      <p:graphicFrame>
        <p:nvGraphicFramePr>
          <p:cNvPr id="6" name="Group 4"/>
          <p:cNvGraphicFramePr>
            <a:graphicFrameLocks noGrp="1"/>
          </p:cNvGraphicFramePr>
          <p:nvPr>
            <p:extLst>
              <p:ext uri="{D42A27DB-BD31-4B8C-83A1-F6EECF244321}">
                <p14:modId xmlns:p14="http://schemas.microsoft.com/office/powerpoint/2010/main" val="3322654980"/>
              </p:ext>
            </p:extLst>
          </p:nvPr>
        </p:nvGraphicFramePr>
        <p:xfrm>
          <a:off x="2538829" y="1844824"/>
          <a:ext cx="1171575" cy="3962400"/>
        </p:xfrm>
        <a:graphic>
          <a:graphicData uri="http://schemas.openxmlformats.org/drawingml/2006/table">
            <a:tbl>
              <a:tblPr/>
              <a:tblGrid>
                <a:gridCol w="333375">
                  <a:extLst>
                    <a:ext uri="{9D8B030D-6E8A-4147-A177-3AD203B41FA5}">
                      <a16:colId xmlns:a16="http://schemas.microsoft.com/office/drawing/2014/main" val="20000"/>
                    </a:ext>
                  </a:extLst>
                </a:gridCol>
                <a:gridCol w="838200">
                  <a:extLst>
                    <a:ext uri="{9D8B030D-6E8A-4147-A177-3AD203B41FA5}">
                      <a16:colId xmlns:a16="http://schemas.microsoft.com/office/drawing/2014/main" val="20001"/>
                    </a:ext>
                  </a:extLst>
                </a:gridCol>
              </a:tblGrid>
              <a:tr h="390525">
                <a:tc>
                  <a:txBody>
                    <a:bodyPr/>
                    <a:lstStyle/>
                    <a:p>
                      <a:pPr marL="0" marR="0" lvl="0" indent="0" algn="l" defTabSz="914400" rtl="0" eaLnBrk="1" fontAlgn="base" latinLnBrk="0" hangingPunct="1">
                        <a:lnSpc>
                          <a:spcPct val="100000"/>
                        </a:lnSpc>
                        <a:spcBef>
                          <a:spcPct val="20000"/>
                        </a:spcBef>
                        <a:spcAft>
                          <a:spcPct val="0"/>
                        </a:spcAft>
                        <a:buClr>
                          <a:schemeClr val="tx2"/>
                        </a:buClr>
                        <a:buSzPct val="90000"/>
                        <a:buFont typeface="Symbol" pitchFamily="18" charset="2"/>
                        <a:buNone/>
                        <a:tabLst/>
                      </a:pPr>
                      <a:r>
                        <a:rPr kumimoji="1" lang="en-US" altLang="zh-CN" sz="2000" b="1" i="0" u="none" strike="noStrike" cap="none" normalizeH="0" baseline="0">
                          <a:ln>
                            <a:noFill/>
                          </a:ln>
                          <a:solidFill>
                            <a:schemeClr val="hlink"/>
                          </a:solidFill>
                          <a:effectLst/>
                          <a:latin typeface="华文中宋" pitchFamily="2" charset="-122"/>
                          <a:ea typeface="华文中宋" pitchFamily="2" charset="-122"/>
                        </a:rPr>
                        <a:t>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90000"/>
                        <a:buFont typeface="Symbol" pitchFamily="18" charset="2"/>
                        <a:buNone/>
                        <a:tabLst/>
                      </a:pPr>
                      <a:r>
                        <a:rPr kumimoji="1" lang="en-US" altLang="zh-CN" sz="2000" b="1" i="0" u="none" strike="noStrike" cap="none" normalizeH="0" baseline="0">
                          <a:ln>
                            <a:noFill/>
                          </a:ln>
                          <a:solidFill>
                            <a:schemeClr val="tx1"/>
                          </a:solidFill>
                          <a:effectLst/>
                          <a:latin typeface="华文中宋" pitchFamily="2" charset="-122"/>
                          <a:ea typeface="华文中宋" pitchFamily="2" charset="-122"/>
                        </a:rPr>
                        <a:t>0.12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90525">
                <a:tc>
                  <a:txBody>
                    <a:bodyPr/>
                    <a:lstStyle/>
                    <a:p>
                      <a:pPr marL="0" marR="0" lvl="0" indent="0" algn="l" defTabSz="914400" rtl="0" eaLnBrk="1" fontAlgn="base" latinLnBrk="0" hangingPunct="1">
                        <a:lnSpc>
                          <a:spcPct val="100000"/>
                        </a:lnSpc>
                        <a:spcBef>
                          <a:spcPct val="20000"/>
                        </a:spcBef>
                        <a:spcAft>
                          <a:spcPct val="0"/>
                        </a:spcAft>
                        <a:buClr>
                          <a:schemeClr val="tx2"/>
                        </a:buClr>
                        <a:buSzPct val="90000"/>
                        <a:buFont typeface="Symbol" pitchFamily="18" charset="2"/>
                        <a:buNone/>
                        <a:tabLst/>
                      </a:pPr>
                      <a:r>
                        <a:rPr kumimoji="1" lang="en-US" altLang="zh-CN" sz="2000" b="1" i="0" u="none" strike="noStrike" cap="none" normalizeH="0" baseline="0">
                          <a:ln>
                            <a:noFill/>
                          </a:ln>
                          <a:solidFill>
                            <a:schemeClr val="hlink"/>
                          </a:solidFill>
                          <a:effectLst/>
                          <a:latin typeface="华文中宋" pitchFamily="2" charset="-122"/>
                          <a:ea typeface="华文中宋" pitchFamily="2" charset="-122"/>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90000"/>
                        <a:buFont typeface="Symbol" pitchFamily="18" charset="2"/>
                        <a:buNone/>
                        <a:tabLst/>
                      </a:pPr>
                      <a:r>
                        <a:rPr kumimoji="1" lang="en-US" altLang="zh-CN" sz="2000" b="1" i="0" u="none" strike="noStrike" cap="none" normalizeH="0" baseline="0">
                          <a:ln>
                            <a:noFill/>
                          </a:ln>
                          <a:solidFill>
                            <a:schemeClr val="tx1"/>
                          </a:solidFill>
                          <a:effectLst/>
                          <a:latin typeface="华文中宋" pitchFamily="2" charset="-122"/>
                          <a:ea typeface="华文中宋" pitchFamily="2" charset="-122"/>
                        </a:rPr>
                        <a:t>0.08</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90525">
                <a:tc>
                  <a:txBody>
                    <a:bodyPr/>
                    <a:lstStyle/>
                    <a:p>
                      <a:pPr marL="0" marR="0" lvl="0" indent="0" algn="l" defTabSz="914400" rtl="0" eaLnBrk="1" fontAlgn="base" latinLnBrk="0" hangingPunct="1">
                        <a:lnSpc>
                          <a:spcPct val="100000"/>
                        </a:lnSpc>
                        <a:spcBef>
                          <a:spcPct val="20000"/>
                        </a:spcBef>
                        <a:spcAft>
                          <a:spcPct val="0"/>
                        </a:spcAft>
                        <a:buClr>
                          <a:schemeClr val="tx2"/>
                        </a:buClr>
                        <a:buSzPct val="90000"/>
                        <a:buFont typeface="Symbol" pitchFamily="18" charset="2"/>
                        <a:buNone/>
                        <a:tabLst/>
                      </a:pPr>
                      <a:r>
                        <a:rPr kumimoji="1" lang="en-US" altLang="zh-CN" sz="2000" b="1" i="0" u="none" strike="noStrike" cap="none" normalizeH="0" baseline="0">
                          <a:ln>
                            <a:noFill/>
                          </a:ln>
                          <a:solidFill>
                            <a:schemeClr val="hlink"/>
                          </a:solidFill>
                          <a:effectLst/>
                          <a:latin typeface="华文中宋" pitchFamily="2" charset="-122"/>
                          <a:ea typeface="华文中宋" pitchFamily="2" charset="-122"/>
                        </a:rPr>
                        <a:t>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90000"/>
                        <a:buFont typeface="Symbol" pitchFamily="18" charset="2"/>
                        <a:buNone/>
                        <a:tabLst/>
                      </a:pPr>
                      <a:r>
                        <a:rPr kumimoji="1" lang="en-US" altLang="zh-CN" sz="2000" b="1" i="0" u="none" strike="noStrike" cap="none" normalizeH="0" baseline="0">
                          <a:ln>
                            <a:noFill/>
                          </a:ln>
                          <a:solidFill>
                            <a:schemeClr val="tx1"/>
                          </a:solidFill>
                          <a:effectLst/>
                          <a:latin typeface="华文中宋" pitchFamily="2" charset="-122"/>
                          <a:ea typeface="华文中宋" pitchFamily="2" charset="-122"/>
                        </a:rPr>
                        <a:t>0.16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90525">
                <a:tc>
                  <a:txBody>
                    <a:bodyPr/>
                    <a:lstStyle/>
                    <a:p>
                      <a:pPr marL="0" marR="0" lvl="0" indent="0" algn="l" defTabSz="914400" rtl="0" eaLnBrk="1" fontAlgn="base" latinLnBrk="0" hangingPunct="1">
                        <a:lnSpc>
                          <a:spcPct val="100000"/>
                        </a:lnSpc>
                        <a:spcBef>
                          <a:spcPct val="20000"/>
                        </a:spcBef>
                        <a:spcAft>
                          <a:spcPct val="0"/>
                        </a:spcAft>
                        <a:buClr>
                          <a:schemeClr val="tx2"/>
                        </a:buClr>
                        <a:buSzPct val="90000"/>
                        <a:buFont typeface="Symbol" pitchFamily="18" charset="2"/>
                        <a:buNone/>
                        <a:tabLst/>
                      </a:pPr>
                      <a:r>
                        <a:rPr kumimoji="1" lang="en-US" altLang="zh-CN" sz="2000" b="1" i="0" u="none" strike="noStrike" cap="none" normalizeH="0" baseline="0">
                          <a:ln>
                            <a:noFill/>
                          </a:ln>
                          <a:solidFill>
                            <a:schemeClr val="hlink"/>
                          </a:solidFill>
                          <a:effectLst/>
                          <a:latin typeface="华文中宋" pitchFamily="2" charset="-122"/>
                          <a:ea typeface="华文中宋" pitchFamily="2" charset="-122"/>
                        </a:rPr>
                        <a:t>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90000"/>
                        <a:buFont typeface="Symbol" pitchFamily="18" charset="2"/>
                        <a:buNone/>
                        <a:tabLst/>
                      </a:pPr>
                      <a:r>
                        <a:rPr kumimoji="1" lang="en-US" altLang="zh-CN" sz="2000" b="1" i="0" u="none" strike="noStrike" cap="none" normalizeH="0" baseline="0">
                          <a:ln>
                            <a:noFill/>
                          </a:ln>
                          <a:solidFill>
                            <a:schemeClr val="tx1"/>
                          </a:solidFill>
                          <a:effectLst/>
                          <a:latin typeface="华文中宋" pitchFamily="2" charset="-122"/>
                          <a:ea typeface="华文中宋" pitchFamily="2" charset="-122"/>
                        </a:rPr>
                        <a:t>0.16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95288">
                <a:tc>
                  <a:txBody>
                    <a:bodyPr/>
                    <a:lstStyle/>
                    <a:p>
                      <a:pPr marL="0" marR="0" lvl="0" indent="0" algn="l" defTabSz="914400" rtl="0" eaLnBrk="1" fontAlgn="base" latinLnBrk="0" hangingPunct="1">
                        <a:lnSpc>
                          <a:spcPct val="100000"/>
                        </a:lnSpc>
                        <a:spcBef>
                          <a:spcPct val="20000"/>
                        </a:spcBef>
                        <a:spcAft>
                          <a:spcPct val="0"/>
                        </a:spcAft>
                        <a:buClr>
                          <a:schemeClr val="tx2"/>
                        </a:buClr>
                        <a:buSzPct val="90000"/>
                        <a:buFont typeface="Symbol" pitchFamily="18" charset="2"/>
                        <a:buNone/>
                        <a:tabLst/>
                      </a:pPr>
                      <a:r>
                        <a:rPr kumimoji="1" lang="en-US" altLang="zh-CN" sz="2000" b="1" i="0" u="none" strike="noStrike" cap="none" normalizeH="0" baseline="0">
                          <a:ln>
                            <a:noFill/>
                          </a:ln>
                          <a:solidFill>
                            <a:schemeClr val="hlink"/>
                          </a:solidFill>
                          <a:effectLst/>
                          <a:latin typeface="华文中宋" pitchFamily="2" charset="-122"/>
                          <a:ea typeface="华文中宋" pitchFamily="2" charset="-122"/>
                        </a:rPr>
                        <a:t>4</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90000"/>
                        <a:buFont typeface="Symbol" pitchFamily="18" charset="2"/>
                        <a:buNone/>
                        <a:tabLst/>
                      </a:pPr>
                      <a:r>
                        <a:rPr kumimoji="1" lang="en-US" altLang="zh-CN" sz="2000" b="1" i="0" u="none" strike="noStrike" cap="none" normalizeH="0" baseline="0">
                          <a:ln>
                            <a:noFill/>
                          </a:ln>
                          <a:solidFill>
                            <a:schemeClr val="tx1"/>
                          </a:solidFill>
                          <a:effectLst/>
                          <a:latin typeface="华文中宋" pitchFamily="2" charset="-122"/>
                          <a:ea typeface="华文中宋" pitchFamily="2" charset="-122"/>
                        </a:rPr>
                        <a:t>0.04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90525">
                <a:tc>
                  <a:txBody>
                    <a:bodyPr/>
                    <a:lstStyle/>
                    <a:p>
                      <a:pPr marL="0" marR="0" lvl="0" indent="0" algn="l" defTabSz="914400" rtl="0" eaLnBrk="1" fontAlgn="base" latinLnBrk="0" hangingPunct="1">
                        <a:lnSpc>
                          <a:spcPct val="100000"/>
                        </a:lnSpc>
                        <a:spcBef>
                          <a:spcPct val="20000"/>
                        </a:spcBef>
                        <a:spcAft>
                          <a:spcPct val="0"/>
                        </a:spcAft>
                        <a:buClr>
                          <a:schemeClr val="tx2"/>
                        </a:buClr>
                        <a:buSzPct val="90000"/>
                        <a:buFont typeface="Symbol" pitchFamily="18" charset="2"/>
                        <a:buNone/>
                        <a:tabLst/>
                      </a:pPr>
                      <a:r>
                        <a:rPr kumimoji="1" lang="en-US" altLang="zh-CN" sz="2000" b="1" i="0" u="none" strike="noStrike" cap="none" normalizeH="0" baseline="0">
                          <a:ln>
                            <a:noFill/>
                          </a:ln>
                          <a:solidFill>
                            <a:schemeClr val="hlink"/>
                          </a:solidFill>
                          <a:effectLst/>
                          <a:latin typeface="华文中宋" pitchFamily="2" charset="-122"/>
                          <a:ea typeface="华文中宋" pitchFamily="2" charset="-122"/>
                        </a:rPr>
                        <a:t>5</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90000"/>
                        <a:buFont typeface="Symbol" pitchFamily="18" charset="2"/>
                        <a:buNone/>
                        <a:tabLst/>
                      </a:pPr>
                      <a:r>
                        <a:rPr kumimoji="1" lang="en-US" altLang="zh-CN" sz="2000" b="1" i="0" u="none" strike="noStrike" cap="none" normalizeH="0" baseline="0">
                          <a:ln>
                            <a:noFill/>
                          </a:ln>
                          <a:solidFill>
                            <a:schemeClr val="tx1"/>
                          </a:solidFill>
                          <a:effectLst/>
                          <a:latin typeface="华文中宋" pitchFamily="2" charset="-122"/>
                          <a:ea typeface="华文中宋" pitchFamily="2" charset="-122"/>
                        </a:rPr>
                        <a:t>0.04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90525">
                <a:tc>
                  <a:txBody>
                    <a:bodyPr/>
                    <a:lstStyle/>
                    <a:p>
                      <a:pPr marL="0" marR="0" lvl="0" indent="0" algn="l" defTabSz="914400" rtl="0" eaLnBrk="1" fontAlgn="base" latinLnBrk="0" hangingPunct="1">
                        <a:lnSpc>
                          <a:spcPct val="100000"/>
                        </a:lnSpc>
                        <a:spcBef>
                          <a:spcPct val="20000"/>
                        </a:spcBef>
                        <a:spcAft>
                          <a:spcPct val="0"/>
                        </a:spcAft>
                        <a:buClr>
                          <a:schemeClr val="tx2"/>
                        </a:buClr>
                        <a:buSzPct val="90000"/>
                        <a:buFont typeface="Symbol" pitchFamily="18" charset="2"/>
                        <a:buNone/>
                        <a:tabLst/>
                      </a:pPr>
                      <a:r>
                        <a:rPr kumimoji="1" lang="en-US" altLang="zh-CN" sz="2000" b="1" i="0" u="none" strike="noStrike" cap="none" normalizeH="0" baseline="0">
                          <a:ln>
                            <a:noFill/>
                          </a:ln>
                          <a:solidFill>
                            <a:schemeClr val="hlink"/>
                          </a:solidFill>
                          <a:effectLst/>
                          <a:latin typeface="华文中宋" pitchFamily="2" charset="-122"/>
                          <a:ea typeface="华文中宋" pitchFamily="2" charset="-122"/>
                        </a:rPr>
                        <a:t>6</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90000"/>
                        <a:buFont typeface="Symbol" pitchFamily="18" charset="2"/>
                        <a:buNone/>
                        <a:tabLst/>
                      </a:pPr>
                      <a:r>
                        <a:rPr kumimoji="1" lang="en-US" altLang="zh-CN" sz="2000" b="1" i="0" u="none" strike="noStrike" cap="none" normalizeH="0" baseline="0">
                          <a:ln>
                            <a:noFill/>
                          </a:ln>
                          <a:solidFill>
                            <a:schemeClr val="tx1"/>
                          </a:solidFill>
                          <a:effectLst/>
                          <a:latin typeface="华文中宋" pitchFamily="2" charset="-122"/>
                          <a:ea typeface="华文中宋" pitchFamily="2" charset="-122"/>
                        </a:rPr>
                        <a:t>0.16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90525">
                <a:tc>
                  <a:txBody>
                    <a:bodyPr/>
                    <a:lstStyle/>
                    <a:p>
                      <a:pPr marL="0" marR="0" lvl="0" indent="0" algn="l" defTabSz="914400" rtl="0" eaLnBrk="1" fontAlgn="base" latinLnBrk="0" hangingPunct="1">
                        <a:lnSpc>
                          <a:spcPct val="100000"/>
                        </a:lnSpc>
                        <a:spcBef>
                          <a:spcPct val="20000"/>
                        </a:spcBef>
                        <a:spcAft>
                          <a:spcPct val="0"/>
                        </a:spcAft>
                        <a:buClr>
                          <a:schemeClr val="tx2"/>
                        </a:buClr>
                        <a:buSzPct val="90000"/>
                        <a:buFont typeface="Symbol" pitchFamily="18" charset="2"/>
                        <a:buNone/>
                        <a:tabLst/>
                      </a:pPr>
                      <a:r>
                        <a:rPr kumimoji="1" lang="en-US" altLang="zh-CN" sz="2000" b="1" i="0" u="none" strike="noStrike" cap="none" normalizeH="0" baseline="0">
                          <a:ln>
                            <a:noFill/>
                          </a:ln>
                          <a:solidFill>
                            <a:schemeClr val="hlink"/>
                          </a:solidFill>
                          <a:effectLst/>
                          <a:latin typeface="华文中宋" pitchFamily="2" charset="-122"/>
                          <a:ea typeface="华文中宋" pitchFamily="2" charset="-122"/>
                        </a:rPr>
                        <a:t>7</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90000"/>
                        <a:buFont typeface="Symbol" pitchFamily="18" charset="2"/>
                        <a:buNone/>
                        <a:tabLst/>
                      </a:pPr>
                      <a:r>
                        <a:rPr kumimoji="1" lang="en-US" altLang="zh-CN" sz="2000" b="1" i="0" u="none" strike="noStrike" cap="none" normalizeH="0" baseline="0">
                          <a:ln>
                            <a:noFill/>
                          </a:ln>
                          <a:solidFill>
                            <a:schemeClr val="tx1"/>
                          </a:solidFill>
                          <a:effectLst/>
                          <a:latin typeface="华文中宋" pitchFamily="2" charset="-122"/>
                          <a:ea typeface="华文中宋" pitchFamily="2" charset="-122"/>
                        </a:rPr>
                        <a:t>0.04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90525">
                <a:tc>
                  <a:txBody>
                    <a:bodyPr/>
                    <a:lstStyle/>
                    <a:p>
                      <a:pPr marL="0" marR="0" lvl="0" indent="0" algn="l" defTabSz="914400" rtl="0" eaLnBrk="1" fontAlgn="base" latinLnBrk="0" hangingPunct="1">
                        <a:lnSpc>
                          <a:spcPct val="100000"/>
                        </a:lnSpc>
                        <a:spcBef>
                          <a:spcPct val="20000"/>
                        </a:spcBef>
                        <a:spcAft>
                          <a:spcPct val="0"/>
                        </a:spcAft>
                        <a:buClr>
                          <a:schemeClr val="tx2"/>
                        </a:buClr>
                        <a:buSzPct val="90000"/>
                        <a:buFont typeface="Symbol" pitchFamily="18" charset="2"/>
                        <a:buNone/>
                        <a:tabLst/>
                      </a:pPr>
                      <a:r>
                        <a:rPr kumimoji="1" lang="en-US" altLang="zh-CN" sz="2000" b="1" i="0" u="none" strike="noStrike" cap="none" normalizeH="0" baseline="0">
                          <a:ln>
                            <a:noFill/>
                          </a:ln>
                          <a:solidFill>
                            <a:schemeClr val="hlink"/>
                          </a:solidFill>
                          <a:effectLst/>
                          <a:latin typeface="华文中宋" pitchFamily="2" charset="-122"/>
                          <a:ea typeface="华文中宋" pitchFamily="2" charset="-122"/>
                        </a:rPr>
                        <a:t>8</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90000"/>
                        <a:buFont typeface="Symbol" pitchFamily="18" charset="2"/>
                        <a:buNone/>
                        <a:tabLst/>
                      </a:pPr>
                      <a:r>
                        <a:rPr kumimoji="1" lang="en-US" altLang="zh-CN" sz="2000" b="1" i="0" u="none" strike="noStrike" cap="none" normalizeH="0" baseline="0">
                          <a:ln>
                            <a:noFill/>
                          </a:ln>
                          <a:solidFill>
                            <a:schemeClr val="tx1"/>
                          </a:solidFill>
                          <a:effectLst/>
                          <a:latin typeface="华文中宋" pitchFamily="2" charset="-122"/>
                          <a:ea typeface="华文中宋" pitchFamily="2" charset="-122"/>
                        </a:rPr>
                        <a:t>0.08</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90525">
                <a:tc>
                  <a:txBody>
                    <a:bodyPr/>
                    <a:lstStyle/>
                    <a:p>
                      <a:pPr marL="0" marR="0" lvl="0" indent="0" algn="l" defTabSz="914400" rtl="0" eaLnBrk="1" fontAlgn="base" latinLnBrk="0" hangingPunct="1">
                        <a:lnSpc>
                          <a:spcPct val="100000"/>
                        </a:lnSpc>
                        <a:spcBef>
                          <a:spcPct val="20000"/>
                        </a:spcBef>
                        <a:spcAft>
                          <a:spcPct val="0"/>
                        </a:spcAft>
                        <a:buClr>
                          <a:schemeClr val="tx2"/>
                        </a:buClr>
                        <a:buSzPct val="90000"/>
                        <a:buFont typeface="Symbol" pitchFamily="18" charset="2"/>
                        <a:buNone/>
                        <a:tabLst/>
                      </a:pPr>
                      <a:r>
                        <a:rPr kumimoji="1" lang="en-US" altLang="zh-CN" sz="2000" b="1" i="0" u="none" strike="noStrike" cap="none" normalizeH="0" baseline="0">
                          <a:ln>
                            <a:noFill/>
                          </a:ln>
                          <a:solidFill>
                            <a:schemeClr val="hlink"/>
                          </a:solidFill>
                          <a:effectLst/>
                          <a:latin typeface="华文中宋" pitchFamily="2" charset="-122"/>
                          <a:ea typeface="华文中宋" pitchFamily="2" charset="-122"/>
                        </a:rPr>
                        <a:t>9</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90000"/>
                        <a:buFont typeface="Symbol" pitchFamily="18" charset="2"/>
                        <a:buNone/>
                        <a:tabLst/>
                      </a:pPr>
                      <a:r>
                        <a:rPr kumimoji="1" lang="en-US" altLang="zh-CN" sz="2000" b="1" i="0" u="none" strike="noStrike" cap="none" normalizeH="0" baseline="0">
                          <a:ln>
                            <a:noFill/>
                          </a:ln>
                          <a:solidFill>
                            <a:schemeClr val="tx1"/>
                          </a:solidFill>
                          <a:effectLst/>
                          <a:latin typeface="华文中宋" pitchFamily="2" charset="-122"/>
                          <a:ea typeface="华文中宋" pitchFamily="2" charset="-122"/>
                        </a:rPr>
                        <a:t>0.12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bl>
          </a:graphicData>
        </a:graphic>
      </p:graphicFrame>
      <p:graphicFrame>
        <p:nvGraphicFramePr>
          <p:cNvPr id="7" name="Group 39"/>
          <p:cNvGraphicFramePr>
            <a:graphicFrameLocks noGrp="1"/>
          </p:cNvGraphicFramePr>
          <p:nvPr>
            <p:extLst>
              <p:ext uri="{D42A27DB-BD31-4B8C-83A1-F6EECF244321}">
                <p14:modId xmlns:p14="http://schemas.microsoft.com/office/powerpoint/2010/main" val="1677081922"/>
              </p:ext>
            </p:extLst>
          </p:nvPr>
        </p:nvGraphicFramePr>
        <p:xfrm>
          <a:off x="5910679" y="1844824"/>
          <a:ext cx="1524000" cy="3962400"/>
        </p:xfrm>
        <a:graphic>
          <a:graphicData uri="http://schemas.openxmlformats.org/drawingml/2006/table">
            <a:tbl>
              <a:tblPr/>
              <a:tblGrid>
                <a:gridCol w="444500">
                  <a:extLst>
                    <a:ext uri="{9D8B030D-6E8A-4147-A177-3AD203B41FA5}">
                      <a16:colId xmlns:a16="http://schemas.microsoft.com/office/drawing/2014/main" val="20000"/>
                    </a:ext>
                  </a:extLst>
                </a:gridCol>
                <a:gridCol w="1079500">
                  <a:extLst>
                    <a:ext uri="{9D8B030D-6E8A-4147-A177-3AD203B41FA5}">
                      <a16:colId xmlns:a16="http://schemas.microsoft.com/office/drawing/2014/main" val="20001"/>
                    </a:ext>
                  </a:extLst>
                </a:gridCol>
              </a:tblGrid>
              <a:tr h="384175">
                <a:tc>
                  <a:txBody>
                    <a:bodyPr/>
                    <a:lstStyle/>
                    <a:p>
                      <a:pPr marL="0" marR="0" lvl="0" indent="0" algn="l" defTabSz="914400" rtl="0" eaLnBrk="1" fontAlgn="base" latinLnBrk="0" hangingPunct="1">
                        <a:lnSpc>
                          <a:spcPct val="100000"/>
                        </a:lnSpc>
                        <a:spcBef>
                          <a:spcPct val="20000"/>
                        </a:spcBef>
                        <a:spcAft>
                          <a:spcPct val="0"/>
                        </a:spcAft>
                        <a:buClr>
                          <a:schemeClr val="tx2"/>
                        </a:buClr>
                        <a:buSzPct val="90000"/>
                        <a:buFont typeface="Symbol" pitchFamily="18" charset="2"/>
                        <a:buNone/>
                        <a:tabLst/>
                      </a:pPr>
                      <a:r>
                        <a:rPr kumimoji="1" lang="en-US" altLang="zh-CN" sz="2000" b="1" i="0" u="none" strike="noStrike" cap="none" normalizeH="0" baseline="0">
                          <a:ln>
                            <a:noFill/>
                          </a:ln>
                          <a:solidFill>
                            <a:schemeClr val="hlink"/>
                          </a:solidFill>
                          <a:effectLst/>
                          <a:latin typeface="华文中宋" pitchFamily="2" charset="-122"/>
                          <a:ea typeface="华文中宋" pitchFamily="2" charset="-122"/>
                        </a:rPr>
                        <a:t>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90000"/>
                        <a:buFont typeface="Symbol" pitchFamily="18" charset="2"/>
                        <a:buNone/>
                        <a:tabLst/>
                      </a:pPr>
                      <a:r>
                        <a:rPr kumimoji="1" lang="en-US" altLang="zh-CN" sz="2000" b="1" i="0" u="none" strike="noStrike" cap="none" normalizeH="0" baseline="0">
                          <a:ln>
                            <a:noFill/>
                          </a:ln>
                          <a:solidFill>
                            <a:schemeClr val="tx1"/>
                          </a:solidFill>
                          <a:effectLst/>
                          <a:latin typeface="华文中宋" pitchFamily="2" charset="-122"/>
                          <a:ea typeface="华文中宋" pitchFamily="2" charset="-122"/>
                        </a:rPr>
                        <a:t>0.12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82588">
                <a:tc>
                  <a:txBody>
                    <a:bodyPr/>
                    <a:lstStyle/>
                    <a:p>
                      <a:pPr marL="0" marR="0" lvl="0" indent="0" algn="l" defTabSz="914400" rtl="0" eaLnBrk="1" fontAlgn="base" latinLnBrk="0" hangingPunct="1">
                        <a:lnSpc>
                          <a:spcPct val="100000"/>
                        </a:lnSpc>
                        <a:spcBef>
                          <a:spcPct val="20000"/>
                        </a:spcBef>
                        <a:spcAft>
                          <a:spcPct val="0"/>
                        </a:spcAft>
                        <a:buClr>
                          <a:schemeClr val="tx2"/>
                        </a:buClr>
                        <a:buSzPct val="90000"/>
                        <a:buFont typeface="Symbol" pitchFamily="18" charset="2"/>
                        <a:buNone/>
                        <a:tabLst/>
                      </a:pPr>
                      <a:r>
                        <a:rPr kumimoji="1" lang="en-US" altLang="zh-CN" sz="2000" b="1" i="0" u="none" strike="noStrike" cap="none" normalizeH="0" baseline="0">
                          <a:ln>
                            <a:noFill/>
                          </a:ln>
                          <a:solidFill>
                            <a:schemeClr val="hlink"/>
                          </a:solidFill>
                          <a:effectLst/>
                          <a:latin typeface="华文中宋" pitchFamily="2" charset="-122"/>
                          <a:ea typeface="华文中宋" pitchFamily="2" charset="-122"/>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90000"/>
                        <a:buFont typeface="Symbol" pitchFamily="18" charset="2"/>
                        <a:buNone/>
                        <a:tabLst/>
                      </a:pPr>
                      <a:r>
                        <a:rPr kumimoji="1" lang="en-US" altLang="zh-CN" sz="2000" b="1" i="0" u="none" strike="noStrike" cap="none" normalizeH="0" baseline="0">
                          <a:ln>
                            <a:noFill/>
                          </a:ln>
                          <a:solidFill>
                            <a:schemeClr val="tx1"/>
                          </a:solidFill>
                          <a:effectLst/>
                          <a:latin typeface="华文中宋" pitchFamily="2" charset="-122"/>
                          <a:ea typeface="华文中宋" pitchFamily="2" charset="-122"/>
                        </a:rPr>
                        <a:t>0.20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84175">
                <a:tc>
                  <a:txBody>
                    <a:bodyPr/>
                    <a:lstStyle/>
                    <a:p>
                      <a:pPr marL="0" marR="0" lvl="0" indent="0" algn="l" defTabSz="914400" rtl="0" eaLnBrk="1" fontAlgn="base" latinLnBrk="0" hangingPunct="1">
                        <a:lnSpc>
                          <a:spcPct val="100000"/>
                        </a:lnSpc>
                        <a:spcBef>
                          <a:spcPct val="20000"/>
                        </a:spcBef>
                        <a:spcAft>
                          <a:spcPct val="0"/>
                        </a:spcAft>
                        <a:buClr>
                          <a:schemeClr val="tx2"/>
                        </a:buClr>
                        <a:buSzPct val="90000"/>
                        <a:buFont typeface="Symbol" pitchFamily="18" charset="2"/>
                        <a:buNone/>
                        <a:tabLst/>
                      </a:pPr>
                      <a:r>
                        <a:rPr kumimoji="1" lang="en-US" altLang="zh-CN" sz="2000" b="1" i="0" u="none" strike="noStrike" cap="none" normalizeH="0" baseline="0">
                          <a:ln>
                            <a:noFill/>
                          </a:ln>
                          <a:solidFill>
                            <a:schemeClr val="hlink"/>
                          </a:solidFill>
                          <a:effectLst/>
                          <a:latin typeface="华文中宋" pitchFamily="2" charset="-122"/>
                          <a:ea typeface="华文中宋" pitchFamily="2" charset="-122"/>
                        </a:rPr>
                        <a:t>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90000"/>
                        <a:buFont typeface="Symbol" pitchFamily="18" charset="2"/>
                        <a:buNone/>
                        <a:tabLst/>
                      </a:pPr>
                      <a:r>
                        <a:rPr kumimoji="1" lang="en-US" altLang="zh-CN" sz="2000" b="1" i="0" u="none" strike="noStrike" cap="none" normalizeH="0" baseline="0">
                          <a:ln>
                            <a:noFill/>
                          </a:ln>
                          <a:solidFill>
                            <a:schemeClr val="tx1"/>
                          </a:solidFill>
                          <a:effectLst/>
                          <a:latin typeface="华文中宋" pitchFamily="2" charset="-122"/>
                          <a:ea typeface="华文中宋" pitchFamily="2" charset="-122"/>
                        </a:rPr>
                        <a:t>0.36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82588">
                <a:tc>
                  <a:txBody>
                    <a:bodyPr/>
                    <a:lstStyle/>
                    <a:p>
                      <a:pPr marL="0" marR="0" lvl="0" indent="0" algn="l" defTabSz="914400" rtl="0" eaLnBrk="1" fontAlgn="base" latinLnBrk="0" hangingPunct="1">
                        <a:lnSpc>
                          <a:spcPct val="100000"/>
                        </a:lnSpc>
                        <a:spcBef>
                          <a:spcPct val="20000"/>
                        </a:spcBef>
                        <a:spcAft>
                          <a:spcPct val="0"/>
                        </a:spcAft>
                        <a:buClr>
                          <a:schemeClr val="tx2"/>
                        </a:buClr>
                        <a:buSzPct val="90000"/>
                        <a:buFont typeface="Symbol" pitchFamily="18" charset="2"/>
                        <a:buNone/>
                        <a:tabLst/>
                      </a:pPr>
                      <a:r>
                        <a:rPr kumimoji="1" lang="en-US" altLang="zh-CN" sz="2000" b="1" i="0" u="none" strike="noStrike" cap="none" normalizeH="0" baseline="0">
                          <a:ln>
                            <a:noFill/>
                          </a:ln>
                          <a:solidFill>
                            <a:schemeClr val="hlink"/>
                          </a:solidFill>
                          <a:effectLst/>
                          <a:latin typeface="华文中宋" pitchFamily="2" charset="-122"/>
                          <a:ea typeface="华文中宋" pitchFamily="2" charset="-122"/>
                        </a:rPr>
                        <a:t>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90000"/>
                        <a:buFont typeface="Symbol" pitchFamily="18" charset="2"/>
                        <a:buNone/>
                        <a:tabLst/>
                      </a:pPr>
                      <a:r>
                        <a:rPr kumimoji="1" lang="en-US" altLang="zh-CN" sz="2000" b="1" i="0" u="none" strike="noStrike" cap="none" normalizeH="0" baseline="0">
                          <a:ln>
                            <a:noFill/>
                          </a:ln>
                          <a:solidFill>
                            <a:schemeClr val="tx1"/>
                          </a:solidFill>
                          <a:effectLst/>
                          <a:latin typeface="华文中宋" pitchFamily="2" charset="-122"/>
                          <a:ea typeface="华文中宋" pitchFamily="2" charset="-122"/>
                        </a:rPr>
                        <a:t>0.52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87350">
                <a:tc>
                  <a:txBody>
                    <a:bodyPr/>
                    <a:lstStyle/>
                    <a:p>
                      <a:pPr marL="0" marR="0" lvl="0" indent="0" algn="l" defTabSz="914400" rtl="0" eaLnBrk="1" fontAlgn="base" latinLnBrk="0" hangingPunct="1">
                        <a:lnSpc>
                          <a:spcPct val="100000"/>
                        </a:lnSpc>
                        <a:spcBef>
                          <a:spcPct val="20000"/>
                        </a:spcBef>
                        <a:spcAft>
                          <a:spcPct val="0"/>
                        </a:spcAft>
                        <a:buClr>
                          <a:schemeClr val="tx2"/>
                        </a:buClr>
                        <a:buSzPct val="90000"/>
                        <a:buFont typeface="Symbol" pitchFamily="18" charset="2"/>
                        <a:buNone/>
                        <a:tabLst/>
                      </a:pPr>
                      <a:r>
                        <a:rPr kumimoji="1" lang="en-US" altLang="zh-CN" sz="2000" b="1" i="0" u="none" strike="noStrike" cap="none" normalizeH="0" baseline="0">
                          <a:ln>
                            <a:noFill/>
                          </a:ln>
                          <a:solidFill>
                            <a:schemeClr val="hlink"/>
                          </a:solidFill>
                          <a:effectLst/>
                          <a:latin typeface="华文中宋" pitchFamily="2" charset="-122"/>
                          <a:ea typeface="华文中宋" pitchFamily="2" charset="-122"/>
                        </a:rPr>
                        <a:t>4</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90000"/>
                        <a:buFont typeface="Symbol" pitchFamily="18" charset="2"/>
                        <a:buNone/>
                        <a:tabLst/>
                      </a:pPr>
                      <a:r>
                        <a:rPr kumimoji="1" lang="en-US" altLang="zh-CN" sz="2000" b="1" i="0" u="none" strike="noStrike" cap="none" normalizeH="0" baseline="0">
                          <a:ln>
                            <a:noFill/>
                          </a:ln>
                          <a:solidFill>
                            <a:schemeClr val="tx1"/>
                          </a:solidFill>
                          <a:effectLst/>
                          <a:latin typeface="华文中宋" pitchFamily="2" charset="-122"/>
                          <a:ea typeface="华文中宋" pitchFamily="2" charset="-122"/>
                        </a:rPr>
                        <a:t>0.56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84175">
                <a:tc>
                  <a:txBody>
                    <a:bodyPr/>
                    <a:lstStyle/>
                    <a:p>
                      <a:pPr marL="0" marR="0" lvl="0" indent="0" algn="l" defTabSz="914400" rtl="0" eaLnBrk="1" fontAlgn="base" latinLnBrk="0" hangingPunct="1">
                        <a:lnSpc>
                          <a:spcPct val="100000"/>
                        </a:lnSpc>
                        <a:spcBef>
                          <a:spcPct val="20000"/>
                        </a:spcBef>
                        <a:spcAft>
                          <a:spcPct val="0"/>
                        </a:spcAft>
                        <a:buClr>
                          <a:schemeClr val="tx2"/>
                        </a:buClr>
                        <a:buSzPct val="90000"/>
                        <a:buFont typeface="Symbol" pitchFamily="18" charset="2"/>
                        <a:buNone/>
                        <a:tabLst/>
                      </a:pPr>
                      <a:r>
                        <a:rPr kumimoji="1" lang="en-US" altLang="zh-CN" sz="2000" b="1" i="0" u="none" strike="noStrike" cap="none" normalizeH="0" baseline="0">
                          <a:ln>
                            <a:noFill/>
                          </a:ln>
                          <a:solidFill>
                            <a:schemeClr val="hlink"/>
                          </a:solidFill>
                          <a:effectLst/>
                          <a:latin typeface="华文中宋" pitchFamily="2" charset="-122"/>
                          <a:ea typeface="华文中宋" pitchFamily="2" charset="-122"/>
                        </a:rPr>
                        <a:t>5</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90000"/>
                        <a:buFont typeface="Symbol" pitchFamily="18" charset="2"/>
                        <a:buNone/>
                        <a:tabLst/>
                      </a:pPr>
                      <a:r>
                        <a:rPr kumimoji="1" lang="en-US" altLang="zh-CN" sz="2000" b="1" i="0" u="none" strike="noStrike" cap="none" normalizeH="0" baseline="0">
                          <a:ln>
                            <a:noFill/>
                          </a:ln>
                          <a:solidFill>
                            <a:schemeClr val="tx1"/>
                          </a:solidFill>
                          <a:effectLst/>
                          <a:latin typeface="华文中宋" pitchFamily="2" charset="-122"/>
                          <a:ea typeface="华文中宋" pitchFamily="2" charset="-122"/>
                        </a:rPr>
                        <a:t>0.60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82588">
                <a:tc>
                  <a:txBody>
                    <a:bodyPr/>
                    <a:lstStyle/>
                    <a:p>
                      <a:pPr marL="0" marR="0" lvl="0" indent="0" algn="l" defTabSz="914400" rtl="0" eaLnBrk="1" fontAlgn="base" latinLnBrk="0" hangingPunct="1">
                        <a:lnSpc>
                          <a:spcPct val="100000"/>
                        </a:lnSpc>
                        <a:spcBef>
                          <a:spcPct val="20000"/>
                        </a:spcBef>
                        <a:spcAft>
                          <a:spcPct val="0"/>
                        </a:spcAft>
                        <a:buClr>
                          <a:schemeClr val="tx2"/>
                        </a:buClr>
                        <a:buSzPct val="90000"/>
                        <a:buFont typeface="Symbol" pitchFamily="18" charset="2"/>
                        <a:buNone/>
                        <a:tabLst/>
                      </a:pPr>
                      <a:r>
                        <a:rPr kumimoji="1" lang="en-US" altLang="zh-CN" sz="2000" b="1" i="0" u="none" strike="noStrike" cap="none" normalizeH="0" baseline="0">
                          <a:ln>
                            <a:noFill/>
                          </a:ln>
                          <a:solidFill>
                            <a:schemeClr val="hlink"/>
                          </a:solidFill>
                          <a:effectLst/>
                          <a:latin typeface="华文中宋" pitchFamily="2" charset="-122"/>
                          <a:ea typeface="华文中宋" pitchFamily="2" charset="-122"/>
                        </a:rPr>
                        <a:t>6</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90000"/>
                        <a:buFont typeface="Symbol" pitchFamily="18" charset="2"/>
                        <a:buNone/>
                        <a:tabLst/>
                      </a:pPr>
                      <a:r>
                        <a:rPr kumimoji="1" lang="en-US" altLang="zh-CN" sz="2000" b="1" i="0" u="none" strike="noStrike" cap="none" normalizeH="0" baseline="0">
                          <a:ln>
                            <a:noFill/>
                          </a:ln>
                          <a:solidFill>
                            <a:schemeClr val="tx1"/>
                          </a:solidFill>
                          <a:effectLst/>
                          <a:latin typeface="华文中宋" pitchFamily="2" charset="-122"/>
                          <a:ea typeface="华文中宋" pitchFamily="2" charset="-122"/>
                        </a:rPr>
                        <a:t>0.76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84175">
                <a:tc>
                  <a:txBody>
                    <a:bodyPr/>
                    <a:lstStyle/>
                    <a:p>
                      <a:pPr marL="0" marR="0" lvl="0" indent="0" algn="l" defTabSz="914400" rtl="0" eaLnBrk="1" fontAlgn="base" latinLnBrk="0" hangingPunct="1">
                        <a:lnSpc>
                          <a:spcPct val="100000"/>
                        </a:lnSpc>
                        <a:spcBef>
                          <a:spcPct val="20000"/>
                        </a:spcBef>
                        <a:spcAft>
                          <a:spcPct val="0"/>
                        </a:spcAft>
                        <a:buClr>
                          <a:schemeClr val="tx2"/>
                        </a:buClr>
                        <a:buSzPct val="90000"/>
                        <a:buFont typeface="Symbol" pitchFamily="18" charset="2"/>
                        <a:buNone/>
                        <a:tabLst/>
                      </a:pPr>
                      <a:r>
                        <a:rPr kumimoji="1" lang="en-US" altLang="zh-CN" sz="2000" b="1" i="0" u="none" strike="noStrike" cap="none" normalizeH="0" baseline="0">
                          <a:ln>
                            <a:noFill/>
                          </a:ln>
                          <a:solidFill>
                            <a:schemeClr val="hlink"/>
                          </a:solidFill>
                          <a:effectLst/>
                          <a:latin typeface="华文中宋" pitchFamily="2" charset="-122"/>
                          <a:ea typeface="华文中宋" pitchFamily="2" charset="-122"/>
                        </a:rPr>
                        <a:t>7</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90000"/>
                        <a:buFont typeface="Symbol" pitchFamily="18" charset="2"/>
                        <a:buNone/>
                        <a:tabLst/>
                      </a:pPr>
                      <a:r>
                        <a:rPr kumimoji="1" lang="en-US" altLang="zh-CN" sz="2000" b="1" i="0" u="none" strike="noStrike" cap="none" normalizeH="0" baseline="0">
                          <a:ln>
                            <a:noFill/>
                          </a:ln>
                          <a:solidFill>
                            <a:schemeClr val="tx1"/>
                          </a:solidFill>
                          <a:effectLst/>
                          <a:latin typeface="华文中宋" pitchFamily="2" charset="-122"/>
                          <a:ea typeface="华文中宋" pitchFamily="2" charset="-122"/>
                        </a:rPr>
                        <a:t>0.80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82588">
                <a:tc>
                  <a:txBody>
                    <a:bodyPr/>
                    <a:lstStyle/>
                    <a:p>
                      <a:pPr marL="0" marR="0" lvl="0" indent="0" algn="l" defTabSz="914400" rtl="0" eaLnBrk="1" fontAlgn="base" latinLnBrk="0" hangingPunct="1">
                        <a:lnSpc>
                          <a:spcPct val="100000"/>
                        </a:lnSpc>
                        <a:spcBef>
                          <a:spcPct val="20000"/>
                        </a:spcBef>
                        <a:spcAft>
                          <a:spcPct val="0"/>
                        </a:spcAft>
                        <a:buClr>
                          <a:schemeClr val="tx2"/>
                        </a:buClr>
                        <a:buSzPct val="90000"/>
                        <a:buFont typeface="Symbol" pitchFamily="18" charset="2"/>
                        <a:buNone/>
                        <a:tabLst/>
                      </a:pPr>
                      <a:r>
                        <a:rPr kumimoji="1" lang="en-US" altLang="zh-CN" sz="2000" b="1" i="0" u="none" strike="noStrike" cap="none" normalizeH="0" baseline="0">
                          <a:ln>
                            <a:noFill/>
                          </a:ln>
                          <a:solidFill>
                            <a:schemeClr val="hlink"/>
                          </a:solidFill>
                          <a:effectLst/>
                          <a:latin typeface="华文中宋" pitchFamily="2" charset="-122"/>
                          <a:ea typeface="华文中宋" pitchFamily="2" charset="-122"/>
                        </a:rPr>
                        <a:t>8</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90000"/>
                        <a:buFont typeface="Symbol" pitchFamily="18" charset="2"/>
                        <a:buNone/>
                        <a:tabLst/>
                      </a:pPr>
                      <a:r>
                        <a:rPr kumimoji="1" lang="en-US" altLang="zh-CN" sz="2000" b="1" i="0" u="none" strike="noStrike" cap="none" normalizeH="0" baseline="0">
                          <a:ln>
                            <a:noFill/>
                          </a:ln>
                          <a:solidFill>
                            <a:schemeClr val="tx1"/>
                          </a:solidFill>
                          <a:effectLst/>
                          <a:latin typeface="华文中宋" pitchFamily="2" charset="-122"/>
                          <a:ea typeface="华文中宋" pitchFamily="2" charset="-122"/>
                        </a:rPr>
                        <a:t>0.88</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84175">
                <a:tc>
                  <a:txBody>
                    <a:bodyPr/>
                    <a:lstStyle/>
                    <a:p>
                      <a:pPr marL="0" marR="0" lvl="0" indent="0" algn="l" defTabSz="914400" rtl="0" eaLnBrk="1" fontAlgn="base" latinLnBrk="0" hangingPunct="1">
                        <a:lnSpc>
                          <a:spcPct val="100000"/>
                        </a:lnSpc>
                        <a:spcBef>
                          <a:spcPct val="20000"/>
                        </a:spcBef>
                        <a:spcAft>
                          <a:spcPct val="0"/>
                        </a:spcAft>
                        <a:buClr>
                          <a:schemeClr val="tx2"/>
                        </a:buClr>
                        <a:buSzPct val="90000"/>
                        <a:buFont typeface="Symbol" pitchFamily="18" charset="2"/>
                        <a:buNone/>
                        <a:tabLst/>
                      </a:pPr>
                      <a:r>
                        <a:rPr kumimoji="1" lang="en-US" altLang="zh-CN" sz="2000" b="1" i="0" u="none" strike="noStrike" cap="none" normalizeH="0" baseline="0">
                          <a:ln>
                            <a:noFill/>
                          </a:ln>
                          <a:solidFill>
                            <a:schemeClr val="hlink"/>
                          </a:solidFill>
                          <a:effectLst/>
                          <a:latin typeface="华文中宋" pitchFamily="2" charset="-122"/>
                          <a:ea typeface="华文中宋" pitchFamily="2" charset="-122"/>
                        </a:rPr>
                        <a:t>9</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90000"/>
                        <a:buFont typeface="Symbol" pitchFamily="18" charset="2"/>
                        <a:buNone/>
                        <a:tabLst/>
                      </a:pPr>
                      <a:r>
                        <a:rPr kumimoji="1" lang="en-US" altLang="zh-CN" sz="2000" b="1" i="0" u="none" strike="noStrike" cap="none" normalizeH="0" baseline="0">
                          <a:ln>
                            <a:noFill/>
                          </a:ln>
                          <a:solidFill>
                            <a:schemeClr val="tx1"/>
                          </a:solidFill>
                          <a:effectLst/>
                          <a:latin typeface="华文中宋" pitchFamily="2" charset="-122"/>
                          <a:ea typeface="华文中宋" pitchFamily="2" charset="-122"/>
                        </a:rPr>
                        <a:t>1.00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bl>
          </a:graphicData>
        </a:graphic>
      </p:graphicFrame>
      <p:sp>
        <p:nvSpPr>
          <p:cNvPr id="8" name="Text Box 116"/>
          <p:cNvSpPr txBox="1">
            <a:spLocks noChangeArrowheads="1"/>
          </p:cNvSpPr>
          <p:nvPr/>
        </p:nvSpPr>
        <p:spPr bwMode="auto">
          <a:xfrm>
            <a:off x="1530767" y="6140599"/>
            <a:ext cx="3240087" cy="457200"/>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SzPct val="90000"/>
              <a:buFont typeface="Symbol" panose="05050102010706020507" pitchFamily="18" charset="2"/>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en-US" altLang="zh-CN" sz="2400" b="1">
                <a:solidFill>
                  <a:srgbClr val="FF0000"/>
                </a:solidFill>
                <a:latin typeface="华文中宋" panose="02010600040101010101" pitchFamily="2" charset="-122"/>
                <a:ea typeface="华文中宋" panose="02010600040101010101" pitchFamily="2" charset="-122"/>
              </a:rPr>
              <a:t>HR </a:t>
            </a:r>
            <a:r>
              <a:rPr lang="zh-CN" altLang="en-US" sz="2400" b="1">
                <a:solidFill>
                  <a:srgbClr val="FF0000"/>
                </a:solidFill>
                <a:latin typeface="华文中宋" panose="02010600040101010101" pitchFamily="2" charset="-122"/>
                <a:ea typeface="华文中宋" panose="02010600040101010101" pitchFamily="2" charset="-122"/>
              </a:rPr>
              <a:t>灰度级像素百分比</a:t>
            </a:r>
          </a:p>
        </p:txBody>
      </p:sp>
      <p:sp>
        <p:nvSpPr>
          <p:cNvPr id="9" name="Text Box 117"/>
          <p:cNvSpPr txBox="1">
            <a:spLocks noChangeArrowheads="1"/>
          </p:cNvSpPr>
          <p:nvPr/>
        </p:nvSpPr>
        <p:spPr bwMode="auto">
          <a:xfrm>
            <a:off x="5563017" y="6140599"/>
            <a:ext cx="2087562" cy="457200"/>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SzPct val="90000"/>
              <a:buFont typeface="Symbol" panose="05050102010706020507" pitchFamily="18" charset="2"/>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en-US" altLang="zh-CN" sz="2400" b="1">
                <a:solidFill>
                  <a:srgbClr val="FF0000"/>
                </a:solidFill>
                <a:latin typeface="华文中宋" panose="02010600040101010101" pitchFamily="2" charset="-122"/>
                <a:ea typeface="华文中宋" panose="02010600040101010101" pitchFamily="2" charset="-122"/>
              </a:rPr>
              <a:t> HS </a:t>
            </a:r>
            <a:r>
              <a:rPr lang="zh-CN" altLang="en-US" sz="2400" b="1">
                <a:solidFill>
                  <a:srgbClr val="FF0000"/>
                </a:solidFill>
                <a:latin typeface="华文中宋" panose="02010600040101010101" pitchFamily="2" charset="-122"/>
                <a:ea typeface="华文中宋" panose="02010600040101010101" pitchFamily="2" charset="-122"/>
              </a:rPr>
              <a:t>累积分布</a:t>
            </a:r>
          </a:p>
        </p:txBody>
      </p:sp>
      <p:sp>
        <p:nvSpPr>
          <p:cNvPr id="10" name="AutoShape 118"/>
          <p:cNvSpPr>
            <a:spLocks noChangeArrowheads="1"/>
          </p:cNvSpPr>
          <p:nvPr/>
        </p:nvSpPr>
        <p:spPr bwMode="auto">
          <a:xfrm>
            <a:off x="4207292" y="3429149"/>
            <a:ext cx="1211262" cy="809625"/>
          </a:xfrm>
          <a:prstGeom prst="rightArrow">
            <a:avLst>
              <a:gd name="adj1" fmla="val 50000"/>
              <a:gd name="adj2" fmla="val 37402"/>
            </a:avLst>
          </a:prstGeom>
          <a:solidFill>
            <a:srgbClr val="FF00FF">
              <a:alpha val="50195"/>
            </a:srgb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90000"/>
              <a:buFont typeface="Symbol" panose="05050102010706020507" pitchFamily="18" charset="2"/>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 typeface="Symbol" panose="05050102010706020507" pitchFamily="18" charset="2"/>
              <a:buNone/>
            </a:pPr>
            <a:endParaRPr lang="zh-CN" altLang="en-US" sz="2400">
              <a:latin typeface="华文新魏" panose="02010800040101010101" pitchFamily="2" charset="-122"/>
              <a:ea typeface="华文新魏" panose="02010800040101010101" pitchFamily="2" charset="-122"/>
            </a:endParaRPr>
          </a:p>
        </p:txBody>
      </p:sp>
    </p:spTree>
    <p:extLst>
      <p:ext uri="{BB962C8B-B14F-4D97-AF65-F5344CB8AC3E}">
        <p14:creationId xmlns:p14="http://schemas.microsoft.com/office/powerpoint/2010/main" val="1712518078"/>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323850" y="188913"/>
            <a:ext cx="7704534" cy="836612"/>
          </a:xfrm>
        </p:spPr>
        <p:txBody>
          <a:bodyPr/>
          <a:lstStyle/>
          <a:p>
            <a:pPr eaLnBrk="1" hangingPunct="1"/>
            <a:r>
              <a:rPr lang="zh-CN" altLang="en-US" sz="4400" dirty="0">
                <a:ea typeface="微软雅黑" pitchFamily="34" charset="-122"/>
              </a:rPr>
              <a:t>空域变换增强</a:t>
            </a:r>
            <a:r>
              <a:rPr lang="en-US" altLang="zh-CN" sz="4400" dirty="0">
                <a:ea typeface="微软雅黑" pitchFamily="34" charset="-122"/>
              </a:rPr>
              <a:t>—</a:t>
            </a:r>
            <a:r>
              <a:rPr lang="zh-CN" altLang="en-US" sz="3500" dirty="0">
                <a:ea typeface="微软雅黑" pitchFamily="34" charset="-122"/>
              </a:rPr>
              <a:t>直方图处理</a:t>
            </a:r>
          </a:p>
        </p:txBody>
      </p:sp>
      <p:sp>
        <p:nvSpPr>
          <p:cNvPr id="2" name="矩形 1"/>
          <p:cNvSpPr/>
          <p:nvPr/>
        </p:nvSpPr>
        <p:spPr>
          <a:xfrm>
            <a:off x="323850" y="1196752"/>
            <a:ext cx="2800767" cy="523220"/>
          </a:xfrm>
          <a:prstGeom prst="rect">
            <a:avLst/>
          </a:prstGeom>
        </p:spPr>
        <p:txBody>
          <a:bodyPr wrap="none">
            <a:spAutoFit/>
          </a:bodyPr>
          <a:lstStyle/>
          <a:p>
            <a:pPr marL="457200" indent="-457200">
              <a:buFont typeface="Wingdings" panose="05000000000000000000" pitchFamily="2" charset="2"/>
              <a:buChar char="Ø"/>
            </a:pPr>
            <a:r>
              <a:rPr lang="zh-CN" altLang="en-US" sz="2800" b="1" dirty="0">
                <a:ea typeface="微软雅黑" pitchFamily="34" charset="-122"/>
              </a:rPr>
              <a:t>直方图均衡化</a:t>
            </a:r>
            <a:endParaRPr lang="zh-CN" altLang="en-US" sz="2800" b="1" dirty="0"/>
          </a:p>
        </p:txBody>
      </p:sp>
      <p:sp>
        <p:nvSpPr>
          <p:cNvPr id="3" name="矩形 2"/>
          <p:cNvSpPr/>
          <p:nvPr/>
        </p:nvSpPr>
        <p:spPr>
          <a:xfrm>
            <a:off x="611560" y="2132856"/>
            <a:ext cx="4214615" cy="523220"/>
          </a:xfrm>
          <a:prstGeom prst="rect">
            <a:avLst/>
          </a:prstGeom>
        </p:spPr>
        <p:txBody>
          <a:bodyPr wrap="none">
            <a:spAutoFit/>
          </a:bodyPr>
          <a:lstStyle/>
          <a:p>
            <a:r>
              <a:rPr lang="en-US" altLang="zh-CN" sz="2800" b="1" dirty="0">
                <a:ea typeface="微软雅黑" pitchFamily="34" charset="-122"/>
              </a:rPr>
              <a:t>4</a:t>
            </a:r>
            <a:r>
              <a:rPr lang="zh-CN" altLang="en-US" sz="2800" b="1" dirty="0">
                <a:ea typeface="微软雅黑" pitchFamily="34" charset="-122"/>
              </a:rPr>
              <a:t>）求出新图像</a:t>
            </a:r>
            <a:r>
              <a:rPr lang="en-US" altLang="zh-CN" sz="2800" b="1" dirty="0">
                <a:solidFill>
                  <a:srgbClr val="FF0000"/>
                </a:solidFill>
                <a:ea typeface="微软雅黑" pitchFamily="34" charset="-122"/>
              </a:rPr>
              <a:t>P</a:t>
            </a:r>
            <a:r>
              <a:rPr lang="zh-CN" altLang="en-US" sz="2800" b="1" dirty="0">
                <a:ea typeface="微软雅黑" pitchFamily="34" charset="-122"/>
              </a:rPr>
              <a:t>的灰度值</a:t>
            </a:r>
            <a:endParaRPr lang="en-US" altLang="zh-CN" sz="2800" b="1" dirty="0">
              <a:solidFill>
                <a:srgbClr val="FF0000"/>
              </a:solidFill>
              <a:ea typeface="微软雅黑" pitchFamily="34" charset="-122"/>
            </a:endParaRPr>
          </a:p>
        </p:txBody>
      </p:sp>
      <p:graphicFrame>
        <p:nvGraphicFramePr>
          <p:cNvPr id="5" name="对象 4"/>
          <p:cNvGraphicFramePr>
            <a:graphicFrameLocks noChangeAspect="1"/>
          </p:cNvGraphicFramePr>
          <p:nvPr>
            <p:extLst>
              <p:ext uri="{D42A27DB-BD31-4B8C-83A1-F6EECF244321}">
                <p14:modId xmlns:p14="http://schemas.microsoft.com/office/powerpoint/2010/main" val="3409384861"/>
              </p:ext>
            </p:extLst>
          </p:nvPr>
        </p:nvGraphicFramePr>
        <p:xfrm>
          <a:off x="1808163" y="2755900"/>
          <a:ext cx="5054600" cy="482600"/>
        </p:xfrm>
        <a:graphic>
          <a:graphicData uri="http://schemas.openxmlformats.org/presentationml/2006/ole">
            <mc:AlternateContent xmlns:mc="http://schemas.openxmlformats.org/markup-compatibility/2006">
              <mc:Choice xmlns:v="urn:schemas-microsoft-com:vml" Requires="v">
                <p:oleObj name="Equation" r:id="rId2" imgW="5054400" imgH="482400" progId="Equation.DSMT4">
                  <p:embed/>
                </p:oleObj>
              </mc:Choice>
              <mc:Fallback>
                <p:oleObj name="Equation" r:id="rId2" imgW="5054400" imgH="482400" progId="Equation.DSMT4">
                  <p:embed/>
                  <p:pic>
                    <p:nvPicPr>
                      <p:cNvPr id="0" name=""/>
                      <p:cNvPicPr/>
                      <p:nvPr/>
                    </p:nvPicPr>
                    <p:blipFill>
                      <a:blip r:embed="rId3"/>
                      <a:stretch>
                        <a:fillRect/>
                      </a:stretch>
                    </p:blipFill>
                    <p:spPr>
                      <a:xfrm>
                        <a:off x="1808163" y="2755900"/>
                        <a:ext cx="5054600" cy="482600"/>
                      </a:xfrm>
                      <a:prstGeom prst="rect">
                        <a:avLst/>
                      </a:prstGeom>
                    </p:spPr>
                  </p:pic>
                </p:oleObj>
              </mc:Fallback>
            </mc:AlternateContent>
          </a:graphicData>
        </a:graphic>
      </p:graphicFrame>
      <mc:AlternateContent xmlns:mc="http://schemas.openxmlformats.org/markup-compatibility/2006" xmlns:a14="http://schemas.microsoft.com/office/drawing/2010/main">
        <mc:Choice Requires="a14">
          <p:sp>
            <p:nvSpPr>
              <p:cNvPr id="7" name="矩形 6"/>
              <p:cNvSpPr/>
              <p:nvPr/>
            </p:nvSpPr>
            <p:spPr>
              <a:xfrm>
                <a:off x="628185" y="3265820"/>
                <a:ext cx="3619902" cy="523220"/>
              </a:xfrm>
              <a:prstGeom prst="rect">
                <a:avLst/>
              </a:prstGeom>
            </p:spPr>
            <p:txBody>
              <a:bodyPr wrap="none">
                <a:spAutoFit/>
              </a:bodyPr>
              <a:lstStyle/>
              <a:p>
                <a:r>
                  <a:rPr lang="zh-CN" altLang="en-US" sz="2800" b="1" dirty="0">
                    <a:ea typeface="微软雅黑" pitchFamily="34" charset="-122"/>
                  </a:rPr>
                  <a:t>式中，</a:t>
                </a:r>
                <a14:m>
                  <m:oMath xmlns:m="http://schemas.openxmlformats.org/officeDocument/2006/math">
                    <m:r>
                      <a:rPr lang="en-US" altLang="zh-CN" sz="2800" b="1" i="1" smtClean="0">
                        <a:latin typeface="Cambria Math" panose="02040503050406030204" pitchFamily="18" charset="0"/>
                        <a:ea typeface="微软雅黑" pitchFamily="34" charset="-122"/>
                      </a:rPr>
                      <m:t>𝑳</m:t>
                    </m:r>
                  </m:oMath>
                </a14:m>
                <a:r>
                  <a:rPr lang="zh-CN" altLang="en-US" sz="2800" b="1" dirty="0">
                    <a:ea typeface="微软雅黑" pitchFamily="34" charset="-122"/>
                  </a:rPr>
                  <a:t>为灰度级个数</a:t>
                </a:r>
                <a:endParaRPr lang="en-US" altLang="zh-CN" sz="2800" b="1" dirty="0">
                  <a:ea typeface="微软雅黑" pitchFamily="34" charset="-122"/>
                </a:endParaRPr>
              </a:p>
            </p:txBody>
          </p:sp>
        </mc:Choice>
        <mc:Fallback xmlns="">
          <p:sp>
            <p:nvSpPr>
              <p:cNvPr id="7" name="矩形 6"/>
              <p:cNvSpPr>
                <a:spLocks noRot="1" noChangeAspect="1" noMove="1" noResize="1" noEditPoints="1" noAdjustHandles="1" noChangeArrowheads="1" noChangeShapeType="1" noTextEdit="1"/>
              </p:cNvSpPr>
              <p:nvPr/>
            </p:nvSpPr>
            <p:spPr>
              <a:xfrm>
                <a:off x="628185" y="3265820"/>
                <a:ext cx="3619902" cy="523220"/>
              </a:xfrm>
              <a:prstGeom prst="rect">
                <a:avLst/>
              </a:prstGeom>
              <a:blipFill rotWithShape="0">
                <a:blip r:embed="rId5"/>
                <a:stretch>
                  <a:fillRect l="-3367" t="-12791" r="-2020" b="-31395"/>
                </a:stretch>
              </a:blipFill>
            </p:spPr>
            <p:txBody>
              <a:bodyPr/>
              <a:lstStyle/>
              <a:p>
                <a:r>
                  <a:rPr lang="zh-CN" altLang="en-US">
                    <a:noFill/>
                  </a:rPr>
                  <a:t> </a:t>
                </a:r>
              </a:p>
            </p:txBody>
          </p:sp>
        </mc:Fallback>
      </mc:AlternateContent>
      <p:sp>
        <p:nvSpPr>
          <p:cNvPr id="8" name="Text Box 94"/>
          <p:cNvSpPr txBox="1">
            <a:spLocks noChangeArrowheads="1"/>
          </p:cNvSpPr>
          <p:nvPr/>
        </p:nvSpPr>
        <p:spPr bwMode="auto">
          <a:xfrm>
            <a:off x="179512" y="3896221"/>
            <a:ext cx="8677275"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SzPct val="90000"/>
              <a:buFont typeface="Symbol" panose="05050102010706020507" pitchFamily="18" charset="2"/>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kumimoji="0" lang="en-US" altLang="zh-CN" sz="2000" b="1" dirty="0">
                <a:latin typeface="Arial" panose="020B0604020202020204" pitchFamily="34" charset="0"/>
              </a:rPr>
              <a:t>            </a:t>
            </a:r>
            <a:r>
              <a:rPr kumimoji="0" lang="en-US" altLang="zh-CN" sz="2200" b="1" dirty="0">
                <a:solidFill>
                  <a:schemeClr val="accent1"/>
                </a:solidFill>
                <a:latin typeface="Arial" panose="020B0604020202020204" pitchFamily="34" charset="0"/>
              </a:rPr>
              <a:t>HS=[0.12, 0.20, 0.36, 0.52, 0.56, 0.60, 0.76, 0.80, 0.88, 1.00]</a:t>
            </a:r>
          </a:p>
        </p:txBody>
      </p:sp>
      <p:sp>
        <p:nvSpPr>
          <p:cNvPr id="9" name="Text Box 95"/>
          <p:cNvSpPr txBox="1">
            <a:spLocks noChangeArrowheads="1"/>
          </p:cNvSpPr>
          <p:nvPr/>
        </p:nvSpPr>
        <p:spPr bwMode="auto">
          <a:xfrm>
            <a:off x="-108520" y="4437112"/>
            <a:ext cx="9144856"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tx2"/>
              </a:buClr>
              <a:buSzPct val="90000"/>
              <a:buFont typeface="Symbol" panose="05050102010706020507" pitchFamily="18" charset="2"/>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kumimoji="0" lang="en-US" altLang="zh-CN" sz="2000" b="1" dirty="0">
                <a:solidFill>
                  <a:schemeClr val="accent1"/>
                </a:solidFill>
                <a:latin typeface="Arial" panose="020B0604020202020204" pitchFamily="34" charset="0"/>
              </a:rPr>
              <a:t>               </a:t>
            </a:r>
            <a:r>
              <a:rPr kumimoji="0" lang="en-US" altLang="zh-CN" sz="2200" b="1" dirty="0">
                <a:solidFill>
                  <a:schemeClr val="accent1"/>
                </a:solidFill>
                <a:latin typeface="Arial" panose="020B0604020202020204" pitchFamily="34" charset="0"/>
              </a:rPr>
              <a:t>9*HS=[</a:t>
            </a:r>
            <a:r>
              <a:rPr kumimoji="0" lang="en-US" altLang="zh-CN" sz="2200" b="1" dirty="0">
                <a:solidFill>
                  <a:schemeClr val="accent1"/>
                </a:solidFill>
                <a:latin typeface="华文新魏" panose="02010800040101010101" pitchFamily="2" charset="-122"/>
                <a:ea typeface="华文新魏" panose="02010800040101010101" pitchFamily="2" charset="-122"/>
              </a:rPr>
              <a:t>1.08</a:t>
            </a:r>
            <a:r>
              <a:rPr kumimoji="0" lang="en-US" altLang="zh-CN" sz="2200" b="1" dirty="0">
                <a:solidFill>
                  <a:schemeClr val="accent1"/>
                </a:solidFill>
                <a:latin typeface="Arial" panose="020B0604020202020204" pitchFamily="34" charset="0"/>
              </a:rPr>
              <a:t>, 1.80, 3.24, 4.68, 5.04, 5.40, 6.84, 7.20, 7.92, 9.00 ]</a:t>
            </a:r>
          </a:p>
        </p:txBody>
      </p:sp>
      <p:sp>
        <p:nvSpPr>
          <p:cNvPr id="10" name="AutoShape 96"/>
          <p:cNvSpPr>
            <a:spLocks noChangeArrowheads="1"/>
          </p:cNvSpPr>
          <p:nvPr/>
        </p:nvSpPr>
        <p:spPr bwMode="auto">
          <a:xfrm>
            <a:off x="4256088" y="5001310"/>
            <a:ext cx="914400" cy="381000"/>
          </a:xfrm>
          <a:prstGeom prst="downArrow">
            <a:avLst>
              <a:gd name="adj1" fmla="val 50000"/>
              <a:gd name="adj2" fmla="val 25000"/>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90000"/>
              <a:buFont typeface="Symbol" panose="05050102010706020507" pitchFamily="18" charset="2"/>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 typeface="Symbol" panose="05050102010706020507" pitchFamily="18" charset="2"/>
              <a:buNone/>
            </a:pPr>
            <a:endParaRPr lang="zh-CN" altLang="en-US" sz="2400">
              <a:latin typeface="华文新魏" panose="02010800040101010101" pitchFamily="2" charset="-122"/>
              <a:ea typeface="华文新魏" panose="02010800040101010101" pitchFamily="2" charset="-122"/>
            </a:endParaRPr>
          </a:p>
        </p:txBody>
      </p:sp>
      <p:sp>
        <p:nvSpPr>
          <p:cNvPr id="11" name="Text Box 97"/>
          <p:cNvSpPr txBox="1">
            <a:spLocks noChangeArrowheads="1"/>
          </p:cNvSpPr>
          <p:nvPr/>
        </p:nvSpPr>
        <p:spPr bwMode="auto">
          <a:xfrm>
            <a:off x="1650802" y="5661248"/>
            <a:ext cx="6220221"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tx2"/>
              </a:buClr>
              <a:buSzPct val="90000"/>
              <a:buFont typeface="Symbol" panose="05050102010706020507" pitchFamily="18" charset="2"/>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zh-CN" altLang="en-US" sz="2800" b="1" dirty="0">
                <a:latin typeface="Arial" charset="0"/>
                <a:ea typeface="微软雅黑" pitchFamily="34" charset="-122"/>
              </a:rPr>
              <a:t>新图  </a:t>
            </a:r>
            <a:r>
              <a:rPr lang="en-US" altLang="zh-CN" sz="2800" b="1" dirty="0">
                <a:latin typeface="Arial" charset="0"/>
                <a:ea typeface="微软雅黑" pitchFamily="34" charset="-122"/>
              </a:rPr>
              <a:t>[ 1,  2,  3,  5,  5,  5,  7,  7,  8,  9  ]</a:t>
            </a:r>
          </a:p>
        </p:txBody>
      </p:sp>
      <p:sp>
        <p:nvSpPr>
          <p:cNvPr id="12" name="Text Box 98"/>
          <p:cNvSpPr txBox="1">
            <a:spLocks noChangeArrowheads="1"/>
          </p:cNvSpPr>
          <p:nvPr/>
        </p:nvSpPr>
        <p:spPr bwMode="auto">
          <a:xfrm>
            <a:off x="1639790" y="6268464"/>
            <a:ext cx="6154959"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tx2"/>
              </a:buClr>
              <a:buSzPct val="90000"/>
              <a:buFont typeface="Symbol" panose="05050102010706020507" pitchFamily="18" charset="2"/>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zh-CN" altLang="en-US" sz="2800" b="1" dirty="0">
                <a:latin typeface="Arial" charset="0"/>
                <a:ea typeface="微软雅黑" pitchFamily="34" charset="-122"/>
              </a:rPr>
              <a:t>原图  </a:t>
            </a:r>
            <a:r>
              <a:rPr lang="en-US" altLang="zh-CN" sz="2800" b="1" dirty="0">
                <a:latin typeface="Arial" charset="0"/>
                <a:ea typeface="微软雅黑" pitchFamily="34" charset="-122"/>
              </a:rPr>
              <a:t>[ 0,  1,  2,  3,  4 , 5 , 6,  7,  8,  9  ]</a:t>
            </a:r>
          </a:p>
        </p:txBody>
      </p:sp>
      <p:sp>
        <p:nvSpPr>
          <p:cNvPr id="13" name="Text Box 99"/>
          <p:cNvSpPr txBox="1">
            <a:spLocks noChangeArrowheads="1"/>
          </p:cNvSpPr>
          <p:nvPr/>
        </p:nvSpPr>
        <p:spPr bwMode="auto">
          <a:xfrm>
            <a:off x="4760913" y="4950510"/>
            <a:ext cx="210185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8100">
              <a:spcBef>
                <a:spcPct val="20000"/>
              </a:spcBef>
              <a:buClr>
                <a:schemeClr val="tx2"/>
              </a:buClr>
              <a:buSzPct val="90000"/>
              <a:buFont typeface="Symbol" panose="05050102010706020507" pitchFamily="18" charset="2"/>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 typeface="Symbol" panose="05050102010706020507" pitchFamily="18" charset="2"/>
              <a:buNone/>
            </a:pPr>
            <a:r>
              <a:rPr lang="en-US" altLang="zh-CN" sz="2400" dirty="0">
                <a:solidFill>
                  <a:srgbClr val="FF0000"/>
                </a:solidFill>
                <a:latin typeface="华文新魏" panose="02010800040101010101" pitchFamily="2" charset="-122"/>
                <a:ea typeface="华文新魏" panose="02010800040101010101" pitchFamily="2" charset="-122"/>
              </a:rPr>
              <a:t>  </a:t>
            </a:r>
            <a:r>
              <a:rPr lang="zh-CN" altLang="en-US" sz="2800" dirty="0">
                <a:solidFill>
                  <a:srgbClr val="FF0000"/>
                </a:solidFill>
                <a:latin typeface="华文新魏" panose="02010800040101010101" pitchFamily="2" charset="-122"/>
                <a:ea typeface="华文新魏" panose="02010800040101010101" pitchFamily="2" charset="-122"/>
              </a:rPr>
              <a:t>四舍五入</a:t>
            </a:r>
          </a:p>
        </p:txBody>
      </p:sp>
    </p:spTree>
    <p:extLst>
      <p:ext uri="{BB962C8B-B14F-4D97-AF65-F5344CB8AC3E}">
        <p14:creationId xmlns:p14="http://schemas.microsoft.com/office/powerpoint/2010/main" val="1868303804"/>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323850" y="188913"/>
            <a:ext cx="7704534" cy="836612"/>
          </a:xfrm>
        </p:spPr>
        <p:txBody>
          <a:bodyPr/>
          <a:lstStyle/>
          <a:p>
            <a:pPr eaLnBrk="1" hangingPunct="1"/>
            <a:r>
              <a:rPr lang="zh-CN" altLang="en-US" sz="4400" dirty="0">
                <a:ea typeface="微软雅黑" pitchFamily="34" charset="-122"/>
              </a:rPr>
              <a:t>空域变换增强</a:t>
            </a:r>
            <a:r>
              <a:rPr lang="en-US" altLang="zh-CN" sz="4400" dirty="0">
                <a:ea typeface="微软雅黑" pitchFamily="34" charset="-122"/>
              </a:rPr>
              <a:t>—</a:t>
            </a:r>
            <a:r>
              <a:rPr lang="zh-CN" altLang="en-US" sz="3500" dirty="0">
                <a:ea typeface="微软雅黑" pitchFamily="34" charset="-122"/>
              </a:rPr>
              <a:t>直方图处理</a:t>
            </a:r>
          </a:p>
        </p:txBody>
      </p:sp>
      <p:sp>
        <p:nvSpPr>
          <p:cNvPr id="2" name="矩形 1"/>
          <p:cNvSpPr/>
          <p:nvPr/>
        </p:nvSpPr>
        <p:spPr>
          <a:xfrm>
            <a:off x="323850" y="1196752"/>
            <a:ext cx="2800767" cy="523220"/>
          </a:xfrm>
          <a:prstGeom prst="rect">
            <a:avLst/>
          </a:prstGeom>
        </p:spPr>
        <p:txBody>
          <a:bodyPr wrap="none">
            <a:spAutoFit/>
          </a:bodyPr>
          <a:lstStyle/>
          <a:p>
            <a:pPr marL="457200" indent="-457200">
              <a:buFont typeface="Wingdings" panose="05000000000000000000" pitchFamily="2" charset="2"/>
              <a:buChar char="Ø"/>
            </a:pPr>
            <a:r>
              <a:rPr lang="zh-CN" altLang="en-US" sz="2800" b="1" dirty="0">
                <a:ea typeface="微软雅黑" pitchFamily="34" charset="-122"/>
              </a:rPr>
              <a:t>直方图均衡化</a:t>
            </a:r>
            <a:endParaRPr lang="zh-CN" altLang="en-US" sz="2800" b="1" dirty="0"/>
          </a:p>
        </p:txBody>
      </p:sp>
      <p:graphicFrame>
        <p:nvGraphicFramePr>
          <p:cNvPr id="14" name="Group 2"/>
          <p:cNvGraphicFramePr>
            <a:graphicFrameLocks noGrp="1"/>
          </p:cNvGraphicFramePr>
          <p:nvPr>
            <p:extLst>
              <p:ext uri="{D42A27DB-BD31-4B8C-83A1-F6EECF244321}">
                <p14:modId xmlns:p14="http://schemas.microsoft.com/office/powerpoint/2010/main" val="1183608456"/>
              </p:ext>
            </p:extLst>
          </p:nvPr>
        </p:nvGraphicFramePr>
        <p:xfrm>
          <a:off x="1259632" y="3273646"/>
          <a:ext cx="2362200" cy="2387602"/>
        </p:xfrm>
        <a:graphic>
          <a:graphicData uri="http://schemas.openxmlformats.org/drawingml/2006/table">
            <a:tbl>
              <a:tblPr/>
              <a:tblGrid>
                <a:gridCol w="473075">
                  <a:extLst>
                    <a:ext uri="{9D8B030D-6E8A-4147-A177-3AD203B41FA5}">
                      <a16:colId xmlns:a16="http://schemas.microsoft.com/office/drawing/2014/main" val="20000"/>
                    </a:ext>
                  </a:extLst>
                </a:gridCol>
                <a:gridCol w="471488">
                  <a:extLst>
                    <a:ext uri="{9D8B030D-6E8A-4147-A177-3AD203B41FA5}">
                      <a16:colId xmlns:a16="http://schemas.microsoft.com/office/drawing/2014/main" val="20001"/>
                    </a:ext>
                  </a:extLst>
                </a:gridCol>
                <a:gridCol w="473075">
                  <a:extLst>
                    <a:ext uri="{9D8B030D-6E8A-4147-A177-3AD203B41FA5}">
                      <a16:colId xmlns:a16="http://schemas.microsoft.com/office/drawing/2014/main" val="20002"/>
                    </a:ext>
                  </a:extLst>
                </a:gridCol>
                <a:gridCol w="471487">
                  <a:extLst>
                    <a:ext uri="{9D8B030D-6E8A-4147-A177-3AD203B41FA5}">
                      <a16:colId xmlns:a16="http://schemas.microsoft.com/office/drawing/2014/main" val="20003"/>
                    </a:ext>
                  </a:extLst>
                </a:gridCol>
                <a:gridCol w="473075">
                  <a:extLst>
                    <a:ext uri="{9D8B030D-6E8A-4147-A177-3AD203B41FA5}">
                      <a16:colId xmlns:a16="http://schemas.microsoft.com/office/drawing/2014/main" val="20004"/>
                    </a:ext>
                  </a:extLst>
                </a:gridCol>
              </a:tblGrid>
              <a:tr h="487363">
                <a:tc>
                  <a:txBody>
                    <a:bodyPr/>
                    <a:lstStyle/>
                    <a:p>
                      <a:pPr marL="0" marR="0" lvl="0" indent="0" algn="l" defTabSz="914400" rtl="0" eaLnBrk="1" fontAlgn="base" latinLnBrk="0" hangingPunct="1">
                        <a:lnSpc>
                          <a:spcPct val="100000"/>
                        </a:lnSpc>
                        <a:spcBef>
                          <a:spcPct val="20000"/>
                        </a:spcBef>
                        <a:spcAft>
                          <a:spcPct val="0"/>
                        </a:spcAft>
                        <a:buClr>
                          <a:schemeClr val="tx2"/>
                        </a:buClr>
                        <a:buSzPct val="90000"/>
                        <a:buFont typeface="Symbol" pitchFamily="18" charset="2"/>
                        <a:buNone/>
                        <a:tabLst/>
                      </a:pPr>
                      <a:r>
                        <a:rPr kumimoji="1" lang="en-US" altLang="zh-CN" sz="2400" b="1" i="0" u="none" strike="noStrike" cap="none" normalizeH="0" baseline="0">
                          <a:ln>
                            <a:noFill/>
                          </a:ln>
                          <a:solidFill>
                            <a:schemeClr val="tx1"/>
                          </a:solidFill>
                          <a:effectLst/>
                          <a:latin typeface="华文中宋" pitchFamily="2" charset="-122"/>
                          <a:ea typeface="华文中宋" pitchFamily="2" charset="-122"/>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90000"/>
                        <a:buFont typeface="Symbol" pitchFamily="18" charset="2"/>
                        <a:buNone/>
                        <a:tabLst/>
                      </a:pPr>
                      <a:r>
                        <a:rPr kumimoji="1" lang="en-US" altLang="zh-CN" sz="2400" b="1" i="0" u="none" strike="noStrike" cap="none" normalizeH="0" baseline="0">
                          <a:ln>
                            <a:noFill/>
                          </a:ln>
                          <a:solidFill>
                            <a:schemeClr val="tx1"/>
                          </a:solidFill>
                          <a:effectLst/>
                          <a:latin typeface="华文中宋" pitchFamily="2" charset="-122"/>
                          <a:ea typeface="华文中宋" pitchFamily="2" charset="-122"/>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90000"/>
                        <a:buFont typeface="Symbol" pitchFamily="18" charset="2"/>
                        <a:buNone/>
                        <a:tabLst/>
                      </a:pPr>
                      <a:r>
                        <a:rPr kumimoji="1" lang="en-US" altLang="zh-CN" sz="2400" b="1" i="0" u="none" strike="noStrike" cap="none" normalizeH="0" baseline="0">
                          <a:ln>
                            <a:noFill/>
                          </a:ln>
                          <a:solidFill>
                            <a:schemeClr val="tx1"/>
                          </a:solidFill>
                          <a:effectLst/>
                          <a:latin typeface="华文中宋" pitchFamily="2" charset="-122"/>
                          <a:ea typeface="华文中宋" pitchFamily="2" charset="-122"/>
                        </a:rPr>
                        <a:t>9</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90000"/>
                        <a:buFont typeface="Symbol" pitchFamily="18" charset="2"/>
                        <a:buNone/>
                        <a:tabLst/>
                      </a:pPr>
                      <a:r>
                        <a:rPr kumimoji="1" lang="en-US" altLang="zh-CN" sz="2400" b="1" i="0" u="none" strike="noStrike" cap="none" normalizeH="0" baseline="0">
                          <a:ln>
                            <a:noFill/>
                          </a:ln>
                          <a:solidFill>
                            <a:schemeClr val="tx1"/>
                          </a:solidFill>
                          <a:effectLst/>
                          <a:latin typeface="华文中宋" pitchFamily="2" charset="-122"/>
                          <a:ea typeface="华文中宋" pitchFamily="2" charset="-122"/>
                        </a:rPr>
                        <a:t>9</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90000"/>
                        <a:buFont typeface="Symbol" pitchFamily="18" charset="2"/>
                        <a:buNone/>
                        <a:tabLst/>
                      </a:pPr>
                      <a:r>
                        <a:rPr kumimoji="1" lang="en-US" altLang="zh-CN" sz="2400" b="1" i="0" u="none" strike="noStrike" cap="none" normalizeH="0" baseline="0">
                          <a:ln>
                            <a:noFill/>
                          </a:ln>
                          <a:solidFill>
                            <a:schemeClr val="tx1"/>
                          </a:solidFill>
                          <a:effectLst/>
                          <a:latin typeface="华文中宋" pitchFamily="2" charset="-122"/>
                          <a:ea typeface="华文中宋" pitchFamily="2" charset="-122"/>
                        </a:rPr>
                        <a:t>8</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74663">
                <a:tc>
                  <a:txBody>
                    <a:bodyPr/>
                    <a:lstStyle/>
                    <a:p>
                      <a:pPr marL="0" marR="0" lvl="0" indent="0" algn="l" defTabSz="914400" rtl="0" eaLnBrk="1" fontAlgn="base" latinLnBrk="0" hangingPunct="1">
                        <a:lnSpc>
                          <a:spcPct val="100000"/>
                        </a:lnSpc>
                        <a:spcBef>
                          <a:spcPct val="20000"/>
                        </a:spcBef>
                        <a:spcAft>
                          <a:spcPct val="0"/>
                        </a:spcAft>
                        <a:buClr>
                          <a:schemeClr val="tx2"/>
                        </a:buClr>
                        <a:buSzPct val="90000"/>
                        <a:buFont typeface="Symbol" pitchFamily="18" charset="2"/>
                        <a:buNone/>
                        <a:tabLst/>
                      </a:pPr>
                      <a:r>
                        <a:rPr kumimoji="1" lang="en-US" altLang="zh-CN" sz="2400" b="1" i="0" u="none" strike="noStrike" cap="none" normalizeH="0" baseline="0">
                          <a:ln>
                            <a:noFill/>
                          </a:ln>
                          <a:solidFill>
                            <a:schemeClr val="tx1"/>
                          </a:solidFill>
                          <a:effectLst/>
                          <a:latin typeface="华文中宋" pitchFamily="2" charset="-122"/>
                          <a:ea typeface="华文中宋" pitchFamily="2" charset="-122"/>
                        </a:rPr>
                        <a:t>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90000"/>
                        <a:buFont typeface="Symbol" pitchFamily="18" charset="2"/>
                        <a:buNone/>
                        <a:tabLst/>
                      </a:pPr>
                      <a:r>
                        <a:rPr kumimoji="1" lang="en-US" altLang="zh-CN" sz="2400" b="1" i="0" u="none" strike="noStrike" cap="none" normalizeH="0" baseline="0">
                          <a:ln>
                            <a:noFill/>
                          </a:ln>
                          <a:solidFill>
                            <a:schemeClr val="tx1"/>
                          </a:solidFill>
                          <a:effectLst/>
                          <a:latin typeface="华文中宋" pitchFamily="2" charset="-122"/>
                          <a:ea typeface="华文中宋"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90000"/>
                        <a:buFont typeface="Symbol" pitchFamily="18" charset="2"/>
                        <a:buNone/>
                        <a:tabLst/>
                      </a:pPr>
                      <a:r>
                        <a:rPr kumimoji="1" lang="en-US" altLang="zh-CN" sz="2400" b="1" i="0" u="none" strike="noStrike" cap="none" normalizeH="0" baseline="0">
                          <a:ln>
                            <a:noFill/>
                          </a:ln>
                          <a:solidFill>
                            <a:schemeClr val="tx1"/>
                          </a:solidFill>
                          <a:effectLst/>
                          <a:latin typeface="华文中宋" pitchFamily="2" charset="-122"/>
                          <a:ea typeface="华文中宋" pitchFamily="2" charset="-122"/>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90000"/>
                        <a:buFont typeface="Symbol" pitchFamily="18" charset="2"/>
                        <a:buNone/>
                        <a:tabLst/>
                      </a:pPr>
                      <a:r>
                        <a:rPr kumimoji="1" lang="en-US" altLang="zh-CN" sz="2400" b="1" i="0" u="none" strike="noStrike" cap="none" normalizeH="0" baseline="0">
                          <a:ln>
                            <a:noFill/>
                          </a:ln>
                          <a:solidFill>
                            <a:schemeClr val="tx1"/>
                          </a:solidFill>
                          <a:effectLst/>
                          <a:latin typeface="华文中宋" pitchFamily="2" charset="-122"/>
                          <a:ea typeface="华文中宋" pitchFamily="2" charset="-122"/>
                        </a:rPr>
                        <a:t>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90000"/>
                        <a:buFont typeface="Symbol" pitchFamily="18" charset="2"/>
                        <a:buNone/>
                        <a:tabLst/>
                      </a:pPr>
                      <a:r>
                        <a:rPr kumimoji="1" lang="en-US" altLang="zh-CN" sz="2400" b="1" i="0" u="none" strike="noStrike" cap="none" normalizeH="0" baseline="0">
                          <a:ln>
                            <a:noFill/>
                          </a:ln>
                          <a:solidFill>
                            <a:schemeClr val="tx1"/>
                          </a:solidFill>
                          <a:effectLst/>
                          <a:latin typeface="华文中宋" pitchFamily="2" charset="-122"/>
                          <a:ea typeface="华文中宋" pitchFamily="2" charset="-122"/>
                        </a:rPr>
                        <a:t>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76250">
                <a:tc>
                  <a:txBody>
                    <a:bodyPr/>
                    <a:lstStyle/>
                    <a:p>
                      <a:pPr marL="0" marR="0" lvl="0" indent="0" algn="l" defTabSz="914400" rtl="0" eaLnBrk="1" fontAlgn="base" latinLnBrk="0" hangingPunct="1">
                        <a:lnSpc>
                          <a:spcPct val="100000"/>
                        </a:lnSpc>
                        <a:spcBef>
                          <a:spcPct val="20000"/>
                        </a:spcBef>
                        <a:spcAft>
                          <a:spcPct val="0"/>
                        </a:spcAft>
                        <a:buClr>
                          <a:schemeClr val="tx2"/>
                        </a:buClr>
                        <a:buSzPct val="90000"/>
                        <a:buFont typeface="Symbol" pitchFamily="18" charset="2"/>
                        <a:buNone/>
                        <a:tabLst/>
                      </a:pPr>
                      <a:r>
                        <a:rPr kumimoji="1" lang="en-US" altLang="zh-CN" sz="2400" b="1" i="0" u="none" strike="noStrike" cap="none" normalizeH="0" baseline="0">
                          <a:ln>
                            <a:noFill/>
                          </a:ln>
                          <a:solidFill>
                            <a:schemeClr val="tx1"/>
                          </a:solidFill>
                          <a:effectLst/>
                          <a:latin typeface="华文中宋" pitchFamily="2" charset="-122"/>
                          <a:ea typeface="华文中宋" pitchFamily="2" charset="-122"/>
                        </a:rPr>
                        <a:t>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90000"/>
                        <a:buFont typeface="Symbol" pitchFamily="18" charset="2"/>
                        <a:buNone/>
                        <a:tabLst/>
                      </a:pPr>
                      <a:r>
                        <a:rPr kumimoji="1" lang="en-US" altLang="zh-CN" sz="2400" b="1" i="0" u="none" strike="noStrike" cap="none" normalizeH="0" baseline="0">
                          <a:ln>
                            <a:noFill/>
                          </a:ln>
                          <a:solidFill>
                            <a:schemeClr val="tx1"/>
                          </a:solidFill>
                          <a:effectLst/>
                          <a:latin typeface="华文中宋" pitchFamily="2" charset="-122"/>
                          <a:ea typeface="华文中宋" pitchFamily="2" charset="-122"/>
                        </a:rPr>
                        <a:t>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90000"/>
                        <a:buFont typeface="Symbol" pitchFamily="18" charset="2"/>
                        <a:buNone/>
                        <a:tabLst/>
                      </a:pPr>
                      <a:r>
                        <a:rPr kumimoji="1" lang="en-US" altLang="zh-CN" sz="2400" b="1" i="0" u="none" strike="noStrike" cap="none" normalizeH="0" baseline="0">
                          <a:ln>
                            <a:noFill/>
                          </a:ln>
                          <a:solidFill>
                            <a:schemeClr val="tx1"/>
                          </a:solidFill>
                          <a:effectLst/>
                          <a:latin typeface="华文中宋" pitchFamily="2" charset="-122"/>
                          <a:ea typeface="华文中宋"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90000"/>
                        <a:buFont typeface="Symbol" pitchFamily="18" charset="2"/>
                        <a:buNone/>
                        <a:tabLst/>
                      </a:pPr>
                      <a:r>
                        <a:rPr kumimoji="1" lang="en-US" altLang="zh-CN" sz="2400" b="1" i="0" u="none" strike="noStrike" cap="none" normalizeH="0" baseline="0">
                          <a:ln>
                            <a:noFill/>
                          </a:ln>
                          <a:solidFill>
                            <a:schemeClr val="tx1"/>
                          </a:solidFill>
                          <a:effectLst/>
                          <a:latin typeface="华文中宋" pitchFamily="2" charset="-122"/>
                          <a:ea typeface="华文中宋" pitchFamily="2" charset="-122"/>
                        </a:rPr>
                        <a:t>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90000"/>
                        <a:buFont typeface="Symbol" pitchFamily="18" charset="2"/>
                        <a:buNone/>
                        <a:tabLst/>
                      </a:pPr>
                      <a:r>
                        <a:rPr kumimoji="1" lang="en-US" altLang="zh-CN" sz="2400" b="1" i="0" u="none" strike="noStrike" cap="none" normalizeH="0" baseline="0">
                          <a:ln>
                            <a:noFill/>
                          </a:ln>
                          <a:solidFill>
                            <a:schemeClr val="tx1"/>
                          </a:solidFill>
                          <a:effectLst/>
                          <a:latin typeface="华文中宋" pitchFamily="2" charset="-122"/>
                          <a:ea typeface="华文中宋" pitchFamily="2" charset="-122"/>
                        </a:rPr>
                        <a:t>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74663">
                <a:tc>
                  <a:txBody>
                    <a:bodyPr/>
                    <a:lstStyle/>
                    <a:p>
                      <a:pPr marL="0" marR="0" lvl="0" indent="0" algn="l" defTabSz="914400" rtl="0" eaLnBrk="1" fontAlgn="base" latinLnBrk="0" hangingPunct="1">
                        <a:lnSpc>
                          <a:spcPct val="100000"/>
                        </a:lnSpc>
                        <a:spcBef>
                          <a:spcPct val="20000"/>
                        </a:spcBef>
                        <a:spcAft>
                          <a:spcPct val="0"/>
                        </a:spcAft>
                        <a:buClr>
                          <a:schemeClr val="tx2"/>
                        </a:buClr>
                        <a:buSzPct val="90000"/>
                        <a:buFont typeface="Symbol" pitchFamily="18" charset="2"/>
                        <a:buNone/>
                        <a:tabLst/>
                      </a:pPr>
                      <a:r>
                        <a:rPr kumimoji="1" lang="en-US" altLang="zh-CN" sz="2400" b="1" i="0" u="none" strike="noStrike" cap="none" normalizeH="0" baseline="0">
                          <a:ln>
                            <a:noFill/>
                          </a:ln>
                          <a:solidFill>
                            <a:schemeClr val="tx1"/>
                          </a:solidFill>
                          <a:effectLst/>
                          <a:latin typeface="华文中宋" pitchFamily="2" charset="-122"/>
                          <a:ea typeface="华文中宋" pitchFamily="2" charset="-122"/>
                        </a:rPr>
                        <a:t>6</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90000"/>
                        <a:buFont typeface="Symbol" pitchFamily="18" charset="2"/>
                        <a:buNone/>
                        <a:tabLst/>
                      </a:pPr>
                      <a:r>
                        <a:rPr kumimoji="1" lang="en-US" altLang="zh-CN" sz="2400" b="1" i="0" u="none" strike="noStrike" cap="none" normalizeH="0" baseline="0">
                          <a:ln>
                            <a:noFill/>
                          </a:ln>
                          <a:solidFill>
                            <a:schemeClr val="tx1"/>
                          </a:solidFill>
                          <a:effectLst/>
                          <a:latin typeface="华文中宋" pitchFamily="2" charset="-122"/>
                          <a:ea typeface="华文中宋" pitchFamily="2" charset="-122"/>
                        </a:rPr>
                        <a:t>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90000"/>
                        <a:buFont typeface="Symbol" pitchFamily="18" charset="2"/>
                        <a:buNone/>
                        <a:tabLst/>
                      </a:pPr>
                      <a:r>
                        <a:rPr kumimoji="1" lang="en-US" altLang="zh-CN" sz="2400" b="1" i="0" u="none" strike="noStrike" cap="none" normalizeH="0" baseline="0">
                          <a:ln>
                            <a:noFill/>
                          </a:ln>
                          <a:solidFill>
                            <a:schemeClr val="tx1"/>
                          </a:solidFill>
                          <a:effectLst/>
                          <a:latin typeface="华文中宋" pitchFamily="2" charset="-122"/>
                          <a:ea typeface="华文中宋" pitchFamily="2" charset="-122"/>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90000"/>
                        <a:buFont typeface="Symbol" pitchFamily="18" charset="2"/>
                        <a:buNone/>
                        <a:tabLst/>
                      </a:pPr>
                      <a:r>
                        <a:rPr kumimoji="1" lang="en-US" altLang="zh-CN" sz="2400" b="1" i="0" u="none" strike="noStrike" cap="none" normalizeH="0" baseline="0">
                          <a:ln>
                            <a:noFill/>
                          </a:ln>
                          <a:solidFill>
                            <a:schemeClr val="tx1"/>
                          </a:solidFill>
                          <a:effectLst/>
                          <a:latin typeface="华文中宋" pitchFamily="2" charset="-122"/>
                          <a:ea typeface="华文中宋"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90000"/>
                        <a:buFont typeface="Symbol" pitchFamily="18" charset="2"/>
                        <a:buNone/>
                        <a:tabLst/>
                      </a:pPr>
                      <a:r>
                        <a:rPr kumimoji="1" lang="en-US" altLang="zh-CN" sz="2400" b="1" i="0" u="none" strike="noStrike" cap="none" normalizeH="0" baseline="0">
                          <a:ln>
                            <a:noFill/>
                          </a:ln>
                          <a:solidFill>
                            <a:schemeClr val="tx1"/>
                          </a:solidFill>
                          <a:effectLst/>
                          <a:latin typeface="华文中宋" pitchFamily="2" charset="-122"/>
                          <a:ea typeface="华文中宋" pitchFamily="2" charset="-122"/>
                        </a:rPr>
                        <a:t>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74663">
                <a:tc>
                  <a:txBody>
                    <a:bodyPr/>
                    <a:lstStyle/>
                    <a:p>
                      <a:pPr marL="0" marR="0" lvl="0" indent="0" algn="l" defTabSz="914400" rtl="0" eaLnBrk="1" fontAlgn="base" latinLnBrk="0" hangingPunct="1">
                        <a:lnSpc>
                          <a:spcPct val="100000"/>
                        </a:lnSpc>
                        <a:spcBef>
                          <a:spcPct val="20000"/>
                        </a:spcBef>
                        <a:spcAft>
                          <a:spcPct val="0"/>
                        </a:spcAft>
                        <a:buClr>
                          <a:schemeClr val="tx2"/>
                        </a:buClr>
                        <a:buSzPct val="90000"/>
                        <a:buFont typeface="Symbol" pitchFamily="18" charset="2"/>
                        <a:buNone/>
                        <a:tabLst/>
                      </a:pPr>
                      <a:r>
                        <a:rPr kumimoji="1" lang="en-US" altLang="zh-CN" sz="2400" b="1" i="0" u="none" strike="noStrike" cap="none" normalizeH="0" baseline="0">
                          <a:ln>
                            <a:noFill/>
                          </a:ln>
                          <a:solidFill>
                            <a:schemeClr val="tx1"/>
                          </a:solidFill>
                          <a:effectLst/>
                          <a:latin typeface="华文中宋" pitchFamily="2" charset="-122"/>
                          <a:ea typeface="华文中宋" pitchFamily="2" charset="-122"/>
                        </a:rPr>
                        <a:t>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90000"/>
                        <a:buFont typeface="Symbol" pitchFamily="18" charset="2"/>
                        <a:buNone/>
                        <a:tabLst/>
                      </a:pPr>
                      <a:r>
                        <a:rPr kumimoji="1" lang="en-US" altLang="zh-CN" sz="2400" b="1" i="0" u="none" strike="noStrike" cap="none" normalizeH="0" baseline="0">
                          <a:ln>
                            <a:noFill/>
                          </a:ln>
                          <a:solidFill>
                            <a:schemeClr val="tx1"/>
                          </a:solidFill>
                          <a:effectLst/>
                          <a:latin typeface="华文中宋" pitchFamily="2" charset="-122"/>
                          <a:ea typeface="华文中宋" pitchFamily="2" charset="-122"/>
                        </a:rPr>
                        <a:t>9</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90000"/>
                        <a:buFont typeface="Symbol" pitchFamily="18" charset="2"/>
                        <a:buNone/>
                        <a:tabLst/>
                      </a:pPr>
                      <a:r>
                        <a:rPr kumimoji="1" lang="en-US" altLang="zh-CN" sz="2400" b="1" i="0" u="none" strike="noStrike" cap="none" normalizeH="0" baseline="0">
                          <a:ln>
                            <a:noFill/>
                          </a:ln>
                          <a:solidFill>
                            <a:schemeClr val="tx1"/>
                          </a:solidFill>
                          <a:effectLst/>
                          <a:latin typeface="华文中宋" pitchFamily="2" charset="-122"/>
                          <a:ea typeface="华文中宋" pitchFamily="2" charset="-122"/>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90000"/>
                        <a:buFont typeface="Symbol" pitchFamily="18" charset="2"/>
                        <a:buNone/>
                        <a:tabLst/>
                      </a:pPr>
                      <a:r>
                        <a:rPr kumimoji="1" lang="en-US" altLang="zh-CN" sz="2400" b="1" i="0" u="none" strike="noStrike" cap="none" normalizeH="0" baseline="0">
                          <a:ln>
                            <a:noFill/>
                          </a:ln>
                          <a:solidFill>
                            <a:schemeClr val="tx1"/>
                          </a:solidFill>
                          <a:effectLst/>
                          <a:latin typeface="华文中宋" pitchFamily="2" charset="-122"/>
                          <a:ea typeface="华文中宋" pitchFamily="2" charset="-122"/>
                        </a:rPr>
                        <a:t>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90000"/>
                        <a:buFont typeface="Symbol" pitchFamily="18" charset="2"/>
                        <a:buNone/>
                        <a:tabLst/>
                      </a:pPr>
                      <a:r>
                        <a:rPr kumimoji="1" lang="en-US" altLang="zh-CN" sz="2400" b="1" i="0" u="none" strike="noStrike" cap="none" normalizeH="0" baseline="0">
                          <a:ln>
                            <a:noFill/>
                          </a:ln>
                          <a:solidFill>
                            <a:schemeClr val="tx1"/>
                          </a:solidFill>
                          <a:effectLst/>
                          <a:latin typeface="华文中宋" pitchFamily="2" charset="-122"/>
                          <a:ea typeface="华文中宋" pitchFamily="2" charset="-122"/>
                        </a:rPr>
                        <a:t>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15" name="AutoShape 40"/>
          <p:cNvSpPr>
            <a:spLocks noChangeArrowheads="1"/>
          </p:cNvSpPr>
          <p:nvPr/>
        </p:nvSpPr>
        <p:spPr bwMode="auto">
          <a:xfrm>
            <a:off x="4126657" y="4059459"/>
            <a:ext cx="1211263" cy="809625"/>
          </a:xfrm>
          <a:prstGeom prst="rightArrow">
            <a:avLst>
              <a:gd name="adj1" fmla="val 50000"/>
              <a:gd name="adj2" fmla="val 37402"/>
            </a:avLst>
          </a:prstGeom>
          <a:solidFill>
            <a:srgbClr val="FF00FF">
              <a:alpha val="50195"/>
            </a:srgb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90000"/>
              <a:buFont typeface="Symbol" panose="05050102010706020507" pitchFamily="18" charset="2"/>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 typeface="Symbol" panose="05050102010706020507" pitchFamily="18" charset="2"/>
              <a:buNone/>
            </a:pPr>
            <a:endParaRPr lang="zh-CN" altLang="en-US" sz="2400">
              <a:latin typeface="华文新魏" panose="02010800040101010101" pitchFamily="2" charset="-122"/>
              <a:ea typeface="华文新魏" panose="02010800040101010101" pitchFamily="2" charset="-122"/>
            </a:endParaRPr>
          </a:p>
        </p:txBody>
      </p:sp>
      <p:sp>
        <p:nvSpPr>
          <p:cNvPr id="16" name="Text Box 41"/>
          <p:cNvSpPr txBox="1">
            <a:spLocks noChangeArrowheads="1"/>
          </p:cNvSpPr>
          <p:nvPr/>
        </p:nvSpPr>
        <p:spPr bwMode="auto">
          <a:xfrm>
            <a:off x="1358875" y="6104260"/>
            <a:ext cx="2133600" cy="519113"/>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SzPct val="90000"/>
              <a:buFont typeface="Symbol" panose="05050102010706020507" pitchFamily="18" charset="2"/>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en-US" altLang="zh-CN" sz="2800" dirty="0">
                <a:solidFill>
                  <a:schemeClr val="tx2"/>
                </a:solidFill>
                <a:latin typeface="华文中宋" panose="02010600040101010101" pitchFamily="2" charset="-122"/>
                <a:ea typeface="华文中宋" panose="02010600040101010101" pitchFamily="2" charset="-122"/>
              </a:rPr>
              <a:t>  </a:t>
            </a:r>
            <a:r>
              <a:rPr lang="en-US" altLang="zh-CN" sz="2800" b="1" dirty="0">
                <a:solidFill>
                  <a:srgbClr val="FF0000"/>
                </a:solidFill>
                <a:latin typeface="华文中宋" panose="02010600040101010101" pitchFamily="2" charset="-122"/>
                <a:ea typeface="华文中宋" panose="02010600040101010101" pitchFamily="2" charset="-122"/>
              </a:rPr>
              <a:t>R </a:t>
            </a:r>
            <a:r>
              <a:rPr lang="zh-CN" altLang="en-US" sz="2800" b="1" dirty="0">
                <a:solidFill>
                  <a:srgbClr val="FF0000"/>
                </a:solidFill>
                <a:latin typeface="华文中宋" panose="02010600040101010101" pitchFamily="2" charset="-122"/>
                <a:ea typeface="华文中宋" panose="02010600040101010101" pitchFamily="2" charset="-122"/>
              </a:rPr>
              <a:t>原图像</a:t>
            </a:r>
          </a:p>
        </p:txBody>
      </p:sp>
      <p:sp>
        <p:nvSpPr>
          <p:cNvPr id="17" name="Text Box 42"/>
          <p:cNvSpPr txBox="1">
            <a:spLocks noChangeArrowheads="1"/>
          </p:cNvSpPr>
          <p:nvPr/>
        </p:nvSpPr>
        <p:spPr bwMode="auto">
          <a:xfrm>
            <a:off x="5497488" y="6104260"/>
            <a:ext cx="2819400" cy="519113"/>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SzPct val="90000"/>
              <a:buFont typeface="Symbol" panose="05050102010706020507" pitchFamily="18" charset="2"/>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en-US" altLang="zh-CN" sz="2800">
                <a:solidFill>
                  <a:srgbClr val="FF0000"/>
                </a:solidFill>
                <a:latin typeface="华文中宋" panose="02010600040101010101" pitchFamily="2" charset="-122"/>
                <a:ea typeface="华文中宋" panose="02010600040101010101" pitchFamily="2" charset="-122"/>
              </a:rPr>
              <a:t>     </a:t>
            </a:r>
            <a:r>
              <a:rPr lang="en-US" altLang="zh-CN" sz="2800" b="1">
                <a:solidFill>
                  <a:srgbClr val="FF0000"/>
                </a:solidFill>
                <a:latin typeface="华文中宋" panose="02010600040101010101" pitchFamily="2" charset="-122"/>
                <a:ea typeface="华文中宋" panose="02010600040101010101" pitchFamily="2" charset="-122"/>
              </a:rPr>
              <a:t>P </a:t>
            </a:r>
            <a:r>
              <a:rPr lang="zh-CN" altLang="en-US" sz="2800" b="1">
                <a:solidFill>
                  <a:srgbClr val="FF0000"/>
                </a:solidFill>
                <a:latin typeface="华文中宋" panose="02010600040101010101" pitchFamily="2" charset="-122"/>
                <a:ea typeface="华文中宋" panose="02010600040101010101" pitchFamily="2" charset="-122"/>
              </a:rPr>
              <a:t>新图像</a:t>
            </a:r>
          </a:p>
        </p:txBody>
      </p:sp>
      <p:graphicFrame>
        <p:nvGraphicFramePr>
          <p:cNvPr id="18" name="Group 120"/>
          <p:cNvGraphicFramePr>
            <a:graphicFrameLocks noGrp="1"/>
          </p:cNvGraphicFramePr>
          <p:nvPr>
            <p:ph/>
            <p:extLst>
              <p:ext uri="{D42A27DB-BD31-4B8C-83A1-F6EECF244321}">
                <p14:modId xmlns:p14="http://schemas.microsoft.com/office/powerpoint/2010/main" val="3849085807"/>
              </p:ext>
            </p:extLst>
          </p:nvPr>
        </p:nvGraphicFramePr>
        <p:xfrm>
          <a:off x="5742732" y="3356196"/>
          <a:ext cx="2416175" cy="2286000"/>
        </p:xfrm>
        <a:graphic>
          <a:graphicData uri="http://schemas.openxmlformats.org/drawingml/2006/table">
            <a:tbl>
              <a:tblPr/>
              <a:tblGrid>
                <a:gridCol w="484188">
                  <a:extLst>
                    <a:ext uri="{9D8B030D-6E8A-4147-A177-3AD203B41FA5}">
                      <a16:colId xmlns:a16="http://schemas.microsoft.com/office/drawing/2014/main" val="20000"/>
                    </a:ext>
                  </a:extLst>
                </a:gridCol>
                <a:gridCol w="482600">
                  <a:extLst>
                    <a:ext uri="{9D8B030D-6E8A-4147-A177-3AD203B41FA5}">
                      <a16:colId xmlns:a16="http://schemas.microsoft.com/office/drawing/2014/main" val="20001"/>
                    </a:ext>
                  </a:extLst>
                </a:gridCol>
                <a:gridCol w="482600">
                  <a:extLst>
                    <a:ext uri="{9D8B030D-6E8A-4147-A177-3AD203B41FA5}">
                      <a16:colId xmlns:a16="http://schemas.microsoft.com/office/drawing/2014/main" val="20002"/>
                    </a:ext>
                  </a:extLst>
                </a:gridCol>
                <a:gridCol w="482600">
                  <a:extLst>
                    <a:ext uri="{9D8B030D-6E8A-4147-A177-3AD203B41FA5}">
                      <a16:colId xmlns:a16="http://schemas.microsoft.com/office/drawing/2014/main" val="20003"/>
                    </a:ext>
                  </a:extLst>
                </a:gridCol>
                <a:gridCol w="484187">
                  <a:extLst>
                    <a:ext uri="{9D8B030D-6E8A-4147-A177-3AD203B41FA5}">
                      <a16:colId xmlns:a16="http://schemas.microsoft.com/office/drawing/2014/main" val="20004"/>
                    </a:ext>
                  </a:extLst>
                </a:gridCol>
              </a:tblGrid>
              <a:tr h="298450">
                <a:tc>
                  <a:txBody>
                    <a:bodyPr/>
                    <a:lstStyle/>
                    <a:p>
                      <a:pPr marL="0" marR="0" lvl="0" indent="0" algn="l" defTabSz="914400" rtl="0" eaLnBrk="1" fontAlgn="base" latinLnBrk="0" hangingPunct="1">
                        <a:lnSpc>
                          <a:spcPct val="100000"/>
                        </a:lnSpc>
                        <a:spcBef>
                          <a:spcPct val="20000"/>
                        </a:spcBef>
                        <a:spcAft>
                          <a:spcPct val="0"/>
                        </a:spcAft>
                        <a:buClr>
                          <a:schemeClr val="tx2"/>
                        </a:buClr>
                        <a:buSzPct val="90000"/>
                        <a:buFont typeface="Symbol" pitchFamily="18" charset="2"/>
                        <a:buNone/>
                        <a:tabLst/>
                      </a:pPr>
                      <a:r>
                        <a:rPr kumimoji="1" lang="en-US" altLang="zh-CN" sz="2400" b="1" i="0" u="none" strike="noStrike" cap="none" normalizeH="0" baseline="0">
                          <a:ln>
                            <a:noFill/>
                          </a:ln>
                          <a:solidFill>
                            <a:schemeClr val="tx1"/>
                          </a:solidFill>
                          <a:effectLst/>
                          <a:latin typeface="华文中宋" pitchFamily="2" charset="-122"/>
                          <a:ea typeface="华文中宋" pitchFamily="2" charset="-122"/>
                        </a:rPr>
                        <a:t>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90000"/>
                        <a:buFont typeface="Symbol" pitchFamily="18" charset="2"/>
                        <a:buNone/>
                        <a:tabLst/>
                      </a:pPr>
                      <a:r>
                        <a:rPr kumimoji="1" lang="en-US" altLang="zh-CN" sz="2400" b="1" i="0" u="none" strike="noStrike" cap="none" normalizeH="0" baseline="0">
                          <a:ln>
                            <a:noFill/>
                          </a:ln>
                          <a:solidFill>
                            <a:schemeClr val="tx1"/>
                          </a:solidFill>
                          <a:effectLst/>
                          <a:latin typeface="华文中宋" pitchFamily="2" charset="-122"/>
                          <a:ea typeface="华文中宋" pitchFamily="2" charset="-122"/>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90000"/>
                        <a:buFont typeface="Symbol" pitchFamily="18" charset="2"/>
                        <a:buNone/>
                        <a:tabLst/>
                      </a:pPr>
                      <a:r>
                        <a:rPr kumimoji="1" lang="en-US" altLang="zh-CN" sz="2400" b="1" i="0" u="none" strike="noStrike" cap="none" normalizeH="0" baseline="0">
                          <a:ln>
                            <a:noFill/>
                          </a:ln>
                          <a:solidFill>
                            <a:schemeClr val="tx1"/>
                          </a:solidFill>
                          <a:effectLst/>
                          <a:latin typeface="华文中宋" pitchFamily="2" charset="-122"/>
                          <a:ea typeface="华文中宋" pitchFamily="2" charset="-122"/>
                        </a:rPr>
                        <a:t>9</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90000"/>
                        <a:buFont typeface="Symbol" pitchFamily="18" charset="2"/>
                        <a:buNone/>
                        <a:tabLst/>
                      </a:pPr>
                      <a:r>
                        <a:rPr kumimoji="1" lang="en-US" altLang="zh-CN" sz="2400" b="1" i="0" u="none" strike="noStrike" cap="none" normalizeH="0" baseline="0">
                          <a:ln>
                            <a:noFill/>
                          </a:ln>
                          <a:solidFill>
                            <a:schemeClr val="tx1"/>
                          </a:solidFill>
                          <a:effectLst/>
                          <a:latin typeface="华文中宋" pitchFamily="2" charset="-122"/>
                          <a:ea typeface="华文中宋" pitchFamily="2" charset="-122"/>
                        </a:rPr>
                        <a:t>9</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90000"/>
                        <a:buFont typeface="Symbol" pitchFamily="18" charset="2"/>
                        <a:buNone/>
                        <a:tabLst/>
                      </a:pPr>
                      <a:r>
                        <a:rPr kumimoji="1" lang="en-US" altLang="zh-CN" sz="2400" b="1" i="0" u="none" strike="noStrike" cap="none" normalizeH="0" baseline="0">
                          <a:ln>
                            <a:noFill/>
                          </a:ln>
                          <a:solidFill>
                            <a:schemeClr val="tx1"/>
                          </a:solidFill>
                          <a:effectLst/>
                          <a:latin typeface="华文中宋" pitchFamily="2" charset="-122"/>
                          <a:ea typeface="华文中宋" pitchFamily="2" charset="-122"/>
                        </a:rPr>
                        <a:t>8</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34963">
                <a:tc>
                  <a:txBody>
                    <a:bodyPr/>
                    <a:lstStyle/>
                    <a:p>
                      <a:pPr marL="0" marR="0" lvl="0" indent="0" algn="l" defTabSz="914400" rtl="0" eaLnBrk="1" fontAlgn="base" latinLnBrk="0" hangingPunct="1">
                        <a:lnSpc>
                          <a:spcPct val="100000"/>
                        </a:lnSpc>
                        <a:spcBef>
                          <a:spcPct val="20000"/>
                        </a:spcBef>
                        <a:spcAft>
                          <a:spcPct val="0"/>
                        </a:spcAft>
                        <a:buClr>
                          <a:schemeClr val="tx2"/>
                        </a:buClr>
                        <a:buSzPct val="90000"/>
                        <a:buFont typeface="Symbol" pitchFamily="18" charset="2"/>
                        <a:buNone/>
                        <a:tabLst/>
                      </a:pPr>
                      <a:r>
                        <a:rPr kumimoji="1" lang="en-US" altLang="zh-CN" sz="2400" b="1" i="0" u="none" strike="noStrike" cap="none" normalizeH="0" baseline="0">
                          <a:ln>
                            <a:noFill/>
                          </a:ln>
                          <a:solidFill>
                            <a:schemeClr val="tx1"/>
                          </a:solidFill>
                          <a:effectLst/>
                          <a:latin typeface="华文中宋" pitchFamily="2" charset="-122"/>
                          <a:ea typeface="华文中宋" pitchFamily="2" charset="-122"/>
                        </a:rPr>
                        <a:t>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90000"/>
                        <a:buFont typeface="Symbol" pitchFamily="18" charset="2"/>
                        <a:buNone/>
                        <a:tabLst/>
                      </a:pPr>
                      <a:r>
                        <a:rPr kumimoji="1" lang="en-US" altLang="zh-CN" sz="2400" b="1" i="0" u="none" strike="noStrike" cap="none" normalizeH="0" baseline="0">
                          <a:ln>
                            <a:noFill/>
                          </a:ln>
                          <a:solidFill>
                            <a:schemeClr val="tx1"/>
                          </a:solidFill>
                          <a:effectLst/>
                          <a:latin typeface="华文中宋" pitchFamily="2" charset="-122"/>
                          <a:ea typeface="华文中宋" pitchFamily="2" charset="-122"/>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90000"/>
                        <a:buFont typeface="Symbol" pitchFamily="18" charset="2"/>
                        <a:buNone/>
                        <a:tabLst/>
                      </a:pPr>
                      <a:r>
                        <a:rPr kumimoji="1" lang="en-US" altLang="zh-CN" sz="2400" b="1" i="0" u="none" strike="noStrike" cap="none" normalizeH="0" baseline="0">
                          <a:ln>
                            <a:noFill/>
                          </a:ln>
                          <a:solidFill>
                            <a:schemeClr val="tx1"/>
                          </a:solidFill>
                          <a:effectLst/>
                          <a:latin typeface="华文中宋" pitchFamily="2" charset="-122"/>
                          <a:ea typeface="华文中宋" pitchFamily="2" charset="-122"/>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90000"/>
                        <a:buFont typeface="Symbol" pitchFamily="18" charset="2"/>
                        <a:buNone/>
                        <a:tabLst/>
                      </a:pPr>
                      <a:r>
                        <a:rPr kumimoji="1" lang="en-US" altLang="zh-CN" sz="2400" b="1" i="0" u="none" strike="noStrike" cap="none" normalizeH="0" baseline="0">
                          <a:ln>
                            <a:noFill/>
                          </a:ln>
                          <a:solidFill>
                            <a:schemeClr val="tx1"/>
                          </a:solidFill>
                          <a:effectLst/>
                          <a:latin typeface="华文中宋" pitchFamily="2" charset="-122"/>
                          <a:ea typeface="华文中宋" pitchFamily="2" charset="-122"/>
                        </a:rPr>
                        <a:t>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90000"/>
                        <a:buFont typeface="Symbol" pitchFamily="18" charset="2"/>
                        <a:buNone/>
                        <a:tabLst/>
                      </a:pPr>
                      <a:r>
                        <a:rPr kumimoji="1" lang="en-US" altLang="zh-CN" sz="2400" b="1" i="0" u="none" strike="noStrike" cap="none" normalizeH="0" baseline="0">
                          <a:ln>
                            <a:noFill/>
                          </a:ln>
                          <a:solidFill>
                            <a:schemeClr val="tx1"/>
                          </a:solidFill>
                          <a:effectLst/>
                          <a:latin typeface="华文中宋" pitchFamily="2" charset="-122"/>
                          <a:ea typeface="华文中宋" pitchFamily="2" charset="-122"/>
                        </a:rPr>
                        <a:t>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34963">
                <a:tc>
                  <a:txBody>
                    <a:bodyPr/>
                    <a:lstStyle/>
                    <a:p>
                      <a:pPr marL="0" marR="0" lvl="0" indent="0" algn="l" defTabSz="914400" rtl="0" eaLnBrk="1" fontAlgn="base" latinLnBrk="0" hangingPunct="1">
                        <a:lnSpc>
                          <a:spcPct val="100000"/>
                        </a:lnSpc>
                        <a:spcBef>
                          <a:spcPct val="20000"/>
                        </a:spcBef>
                        <a:spcAft>
                          <a:spcPct val="0"/>
                        </a:spcAft>
                        <a:buClr>
                          <a:schemeClr val="tx2"/>
                        </a:buClr>
                        <a:buSzPct val="90000"/>
                        <a:buFont typeface="Symbol" pitchFamily="18" charset="2"/>
                        <a:buNone/>
                        <a:tabLst/>
                      </a:pPr>
                      <a:r>
                        <a:rPr kumimoji="1" lang="en-US" altLang="zh-CN" sz="2400" b="1" i="0" u="none" strike="noStrike" cap="none" normalizeH="0" baseline="0">
                          <a:ln>
                            <a:noFill/>
                          </a:ln>
                          <a:solidFill>
                            <a:schemeClr val="tx1"/>
                          </a:solidFill>
                          <a:effectLst/>
                          <a:latin typeface="华文中宋" pitchFamily="2" charset="-122"/>
                          <a:ea typeface="华文中宋" pitchFamily="2" charset="-122"/>
                        </a:rPr>
                        <a:t>5</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90000"/>
                        <a:buFont typeface="Symbol" pitchFamily="18" charset="2"/>
                        <a:buNone/>
                        <a:tabLst/>
                      </a:pPr>
                      <a:r>
                        <a:rPr kumimoji="1" lang="en-US" altLang="zh-CN" sz="2400" b="1" i="0" u="none" strike="noStrike" cap="none" normalizeH="0" baseline="0">
                          <a:ln>
                            <a:noFill/>
                          </a:ln>
                          <a:solidFill>
                            <a:schemeClr val="tx1"/>
                          </a:solidFill>
                          <a:effectLst/>
                          <a:latin typeface="华文中宋" pitchFamily="2" charset="-122"/>
                          <a:ea typeface="华文中宋" pitchFamily="2" charset="-122"/>
                        </a:rPr>
                        <a:t>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90000"/>
                        <a:buFont typeface="Symbol" pitchFamily="18" charset="2"/>
                        <a:buNone/>
                        <a:tabLst/>
                      </a:pPr>
                      <a:r>
                        <a:rPr kumimoji="1" lang="en-US" altLang="zh-CN" sz="2400" b="1" i="0" u="none" strike="noStrike" cap="none" normalizeH="0" baseline="0">
                          <a:ln>
                            <a:noFill/>
                          </a:ln>
                          <a:solidFill>
                            <a:schemeClr val="tx1"/>
                          </a:solidFill>
                          <a:effectLst/>
                          <a:latin typeface="华文中宋" pitchFamily="2" charset="-122"/>
                          <a:ea typeface="华文中宋"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90000"/>
                        <a:buFont typeface="Symbol" pitchFamily="18" charset="2"/>
                        <a:buNone/>
                        <a:tabLst/>
                      </a:pPr>
                      <a:r>
                        <a:rPr kumimoji="1" lang="en-US" altLang="zh-CN" sz="2400" b="1" i="0" u="none" strike="noStrike" cap="none" normalizeH="0" baseline="0">
                          <a:ln>
                            <a:noFill/>
                          </a:ln>
                          <a:solidFill>
                            <a:schemeClr val="tx1"/>
                          </a:solidFill>
                          <a:effectLst/>
                          <a:latin typeface="华文中宋" pitchFamily="2" charset="-122"/>
                          <a:ea typeface="华文中宋" pitchFamily="2" charset="-122"/>
                        </a:rPr>
                        <a:t>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90000"/>
                        <a:buFont typeface="Symbol" pitchFamily="18" charset="2"/>
                        <a:buNone/>
                        <a:tabLst/>
                      </a:pPr>
                      <a:r>
                        <a:rPr kumimoji="1" lang="en-US" altLang="zh-CN" sz="2400" b="1" i="0" u="none" strike="noStrike" cap="none" normalizeH="0" baseline="0">
                          <a:ln>
                            <a:noFill/>
                          </a:ln>
                          <a:solidFill>
                            <a:schemeClr val="tx1"/>
                          </a:solidFill>
                          <a:effectLst/>
                          <a:latin typeface="华文中宋" pitchFamily="2" charset="-122"/>
                          <a:ea typeface="华文中宋" pitchFamily="2" charset="-122"/>
                        </a:rPr>
                        <a:t>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34963">
                <a:tc>
                  <a:txBody>
                    <a:bodyPr/>
                    <a:lstStyle/>
                    <a:p>
                      <a:pPr marL="0" marR="0" lvl="0" indent="0" algn="l" defTabSz="914400" rtl="0" eaLnBrk="1" fontAlgn="base" latinLnBrk="0" hangingPunct="1">
                        <a:lnSpc>
                          <a:spcPct val="100000"/>
                        </a:lnSpc>
                        <a:spcBef>
                          <a:spcPct val="20000"/>
                        </a:spcBef>
                        <a:spcAft>
                          <a:spcPct val="0"/>
                        </a:spcAft>
                        <a:buClr>
                          <a:schemeClr val="tx2"/>
                        </a:buClr>
                        <a:buSzPct val="90000"/>
                        <a:buFont typeface="Symbol" pitchFamily="18" charset="2"/>
                        <a:buNone/>
                        <a:tabLst/>
                      </a:pPr>
                      <a:r>
                        <a:rPr kumimoji="1" lang="en-US" altLang="zh-CN" sz="2400" b="1" i="0" u="none" strike="noStrike" cap="none" normalizeH="0" baseline="0">
                          <a:ln>
                            <a:noFill/>
                          </a:ln>
                          <a:solidFill>
                            <a:schemeClr val="tx1"/>
                          </a:solidFill>
                          <a:effectLst/>
                          <a:latin typeface="华文中宋" pitchFamily="2" charset="-122"/>
                          <a:ea typeface="华文中宋" pitchFamily="2" charset="-122"/>
                        </a:rPr>
                        <a:t>7</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90000"/>
                        <a:buFont typeface="Symbol" pitchFamily="18" charset="2"/>
                        <a:buNone/>
                        <a:tabLst/>
                      </a:pPr>
                      <a:r>
                        <a:rPr kumimoji="1" lang="en-US" altLang="zh-CN" sz="2400" b="1" i="0" u="none" strike="noStrike" cap="none" normalizeH="0" baseline="0">
                          <a:ln>
                            <a:noFill/>
                          </a:ln>
                          <a:solidFill>
                            <a:schemeClr val="tx1"/>
                          </a:solidFill>
                          <a:effectLst/>
                          <a:latin typeface="华文中宋" pitchFamily="2" charset="-122"/>
                          <a:ea typeface="华文中宋" pitchFamily="2" charset="-122"/>
                        </a:rPr>
                        <a:t>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90000"/>
                        <a:buFont typeface="Symbol" pitchFamily="18" charset="2"/>
                        <a:buNone/>
                        <a:tabLst/>
                      </a:pPr>
                      <a:r>
                        <a:rPr kumimoji="1" lang="en-US" altLang="zh-CN" sz="2400" b="1" i="0" u="none" strike="noStrike" cap="none" normalizeH="0" baseline="0">
                          <a:ln>
                            <a:noFill/>
                          </a:ln>
                          <a:solidFill>
                            <a:schemeClr val="tx1"/>
                          </a:solidFill>
                          <a:effectLst/>
                          <a:latin typeface="华文中宋" pitchFamily="2" charset="-122"/>
                          <a:ea typeface="华文中宋" pitchFamily="2" charset="-122"/>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90000"/>
                        <a:buFont typeface="Symbol" pitchFamily="18" charset="2"/>
                        <a:buNone/>
                        <a:tabLst/>
                      </a:pPr>
                      <a:r>
                        <a:rPr kumimoji="1" lang="en-US" altLang="zh-CN" sz="2400" b="1" i="0" u="none" strike="noStrike" cap="none" normalizeH="0" baseline="0">
                          <a:ln>
                            <a:noFill/>
                          </a:ln>
                          <a:solidFill>
                            <a:schemeClr val="tx1"/>
                          </a:solidFill>
                          <a:effectLst/>
                          <a:latin typeface="华文中宋" pitchFamily="2" charset="-122"/>
                          <a:ea typeface="华文中宋"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90000"/>
                        <a:buFont typeface="Symbol" pitchFamily="18" charset="2"/>
                        <a:buNone/>
                        <a:tabLst/>
                      </a:pPr>
                      <a:r>
                        <a:rPr kumimoji="1" lang="en-US" altLang="zh-CN" sz="2400" b="1" i="0" u="none" strike="noStrike" cap="none" normalizeH="0" baseline="0">
                          <a:ln>
                            <a:noFill/>
                          </a:ln>
                          <a:solidFill>
                            <a:schemeClr val="tx1"/>
                          </a:solidFill>
                          <a:effectLst/>
                          <a:latin typeface="华文中宋" pitchFamily="2" charset="-122"/>
                          <a:ea typeface="华文中宋" pitchFamily="2" charset="-122"/>
                        </a:rPr>
                        <a:t>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34963">
                <a:tc>
                  <a:txBody>
                    <a:bodyPr/>
                    <a:lstStyle/>
                    <a:p>
                      <a:pPr marL="0" marR="0" lvl="0" indent="0" algn="l" defTabSz="914400" rtl="0" eaLnBrk="1" fontAlgn="base" latinLnBrk="0" hangingPunct="1">
                        <a:lnSpc>
                          <a:spcPct val="100000"/>
                        </a:lnSpc>
                        <a:spcBef>
                          <a:spcPct val="20000"/>
                        </a:spcBef>
                        <a:spcAft>
                          <a:spcPct val="0"/>
                        </a:spcAft>
                        <a:buClr>
                          <a:schemeClr val="tx2"/>
                        </a:buClr>
                        <a:buSzPct val="90000"/>
                        <a:buFont typeface="Symbol" pitchFamily="18" charset="2"/>
                        <a:buNone/>
                        <a:tabLst/>
                      </a:pPr>
                      <a:r>
                        <a:rPr kumimoji="1" lang="en-US" altLang="zh-CN" sz="2400" b="1" i="0" u="none" strike="noStrike" cap="none" normalizeH="0" baseline="0">
                          <a:ln>
                            <a:noFill/>
                          </a:ln>
                          <a:solidFill>
                            <a:schemeClr val="tx1"/>
                          </a:solidFill>
                          <a:effectLst/>
                          <a:latin typeface="华文中宋" pitchFamily="2" charset="-122"/>
                          <a:ea typeface="华文中宋" pitchFamily="2" charset="-122"/>
                        </a:rPr>
                        <a:t>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90000"/>
                        <a:buFont typeface="Symbol" pitchFamily="18" charset="2"/>
                        <a:buNone/>
                        <a:tabLst/>
                      </a:pPr>
                      <a:r>
                        <a:rPr kumimoji="1" lang="en-US" altLang="zh-CN" sz="2400" b="1" i="0" u="none" strike="noStrike" cap="none" normalizeH="0" baseline="0">
                          <a:ln>
                            <a:noFill/>
                          </a:ln>
                          <a:solidFill>
                            <a:schemeClr val="tx1"/>
                          </a:solidFill>
                          <a:effectLst/>
                          <a:latin typeface="华文中宋" pitchFamily="2" charset="-122"/>
                          <a:ea typeface="华文中宋" pitchFamily="2" charset="-122"/>
                        </a:rPr>
                        <a:t>9</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90000"/>
                        <a:buFont typeface="Symbol" pitchFamily="18" charset="2"/>
                        <a:buNone/>
                        <a:tabLst/>
                      </a:pPr>
                      <a:r>
                        <a:rPr kumimoji="1" lang="en-US" altLang="zh-CN" sz="2400" b="1" i="0" u="none" strike="noStrike" cap="none" normalizeH="0" baseline="0">
                          <a:ln>
                            <a:noFill/>
                          </a:ln>
                          <a:solidFill>
                            <a:schemeClr val="tx1"/>
                          </a:solidFill>
                          <a:effectLst/>
                          <a:latin typeface="华文中宋" pitchFamily="2" charset="-122"/>
                          <a:ea typeface="华文中宋" pitchFamily="2" charset="-122"/>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90000"/>
                        <a:buFont typeface="Symbol" pitchFamily="18" charset="2"/>
                        <a:buNone/>
                        <a:tabLst/>
                      </a:pPr>
                      <a:r>
                        <a:rPr kumimoji="1" lang="en-US" altLang="zh-CN" sz="2400" b="1" i="0" u="none" strike="noStrike" cap="none" normalizeH="0" baseline="0">
                          <a:ln>
                            <a:noFill/>
                          </a:ln>
                          <a:solidFill>
                            <a:schemeClr val="tx1"/>
                          </a:solidFill>
                          <a:effectLst/>
                          <a:latin typeface="华文中宋" pitchFamily="2" charset="-122"/>
                          <a:ea typeface="华文中宋" pitchFamily="2" charset="-122"/>
                        </a:rPr>
                        <a:t>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90000"/>
                        <a:buFont typeface="Symbol" pitchFamily="18" charset="2"/>
                        <a:buNone/>
                        <a:tabLst/>
                      </a:pPr>
                      <a:r>
                        <a:rPr kumimoji="1" lang="en-US" altLang="zh-CN" sz="2400" b="1" i="0" u="none" strike="noStrike" cap="none" normalizeH="0" baseline="0">
                          <a:ln>
                            <a:noFill/>
                          </a:ln>
                          <a:solidFill>
                            <a:schemeClr val="tx1"/>
                          </a:solidFill>
                          <a:effectLst/>
                          <a:latin typeface="华文中宋" pitchFamily="2" charset="-122"/>
                          <a:ea typeface="华文中宋" pitchFamily="2" charset="-122"/>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19" name="Text Box 118"/>
          <p:cNvSpPr txBox="1">
            <a:spLocks noChangeArrowheads="1"/>
          </p:cNvSpPr>
          <p:nvPr/>
        </p:nvSpPr>
        <p:spPr bwMode="auto">
          <a:xfrm>
            <a:off x="1619672" y="1819672"/>
            <a:ext cx="59055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SzPct val="90000"/>
              <a:buFont typeface="Symbol" panose="05050102010706020507" pitchFamily="18" charset="2"/>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kumimoji="0" lang="zh-CN" altLang="en-US" sz="2400" b="1" dirty="0">
                <a:latin typeface="微软雅黑" panose="020B0503020204020204" pitchFamily="34" charset="-122"/>
                <a:ea typeface="微软雅黑" panose="020B0503020204020204" pitchFamily="34" charset="-122"/>
              </a:rPr>
              <a:t>原图  </a:t>
            </a:r>
            <a:r>
              <a:rPr kumimoji="0" lang="en-US" altLang="zh-CN" sz="2400" b="1" dirty="0">
                <a:latin typeface="微软雅黑" panose="020B0503020204020204" pitchFamily="34" charset="-122"/>
                <a:ea typeface="微软雅黑" panose="020B0503020204020204" pitchFamily="34" charset="-122"/>
              </a:rPr>
              <a:t>[ 0,  1,  2,  3,  4 , 5 , 6,  7,  8,  9  ]</a:t>
            </a:r>
          </a:p>
        </p:txBody>
      </p:sp>
      <p:sp>
        <p:nvSpPr>
          <p:cNvPr id="20" name="Text Box 119"/>
          <p:cNvSpPr txBox="1">
            <a:spLocks noChangeArrowheads="1"/>
          </p:cNvSpPr>
          <p:nvPr/>
        </p:nvSpPr>
        <p:spPr bwMode="auto">
          <a:xfrm>
            <a:off x="1619672" y="2334033"/>
            <a:ext cx="59055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SzPct val="90000"/>
              <a:buFont typeface="Symbol" panose="05050102010706020507" pitchFamily="18" charset="2"/>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kumimoji="0" lang="zh-CN" altLang="en-US" sz="2400" b="1" dirty="0">
                <a:solidFill>
                  <a:srgbClr val="033BED"/>
                </a:solidFill>
                <a:latin typeface="微软雅黑" panose="020B0503020204020204" pitchFamily="34" charset="-122"/>
                <a:ea typeface="微软雅黑" panose="020B0503020204020204" pitchFamily="34" charset="-122"/>
              </a:rPr>
              <a:t>新图  </a:t>
            </a:r>
            <a:r>
              <a:rPr kumimoji="0" lang="en-US" altLang="zh-CN" sz="2400" b="1" dirty="0">
                <a:solidFill>
                  <a:srgbClr val="033BED"/>
                </a:solidFill>
                <a:latin typeface="微软雅黑" panose="020B0503020204020204" pitchFamily="34" charset="-122"/>
                <a:ea typeface="微软雅黑" panose="020B0503020204020204" pitchFamily="34" charset="-122"/>
              </a:rPr>
              <a:t>[ 1,  2,  3,  5,  5,  5,  7,  7,  8,  9  ]</a:t>
            </a:r>
          </a:p>
        </p:txBody>
      </p:sp>
    </p:spTree>
    <p:extLst>
      <p:ext uri="{BB962C8B-B14F-4D97-AF65-F5344CB8AC3E}">
        <p14:creationId xmlns:p14="http://schemas.microsoft.com/office/powerpoint/2010/main" val="4156826802"/>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323850" y="188913"/>
            <a:ext cx="7704534" cy="836612"/>
          </a:xfrm>
        </p:spPr>
        <p:txBody>
          <a:bodyPr/>
          <a:lstStyle/>
          <a:p>
            <a:pPr eaLnBrk="1" hangingPunct="1"/>
            <a:r>
              <a:rPr lang="zh-CN" altLang="en-US" sz="4400" dirty="0">
                <a:ea typeface="微软雅黑" pitchFamily="34" charset="-122"/>
              </a:rPr>
              <a:t>空域变换增强</a:t>
            </a:r>
            <a:r>
              <a:rPr lang="en-US" altLang="zh-CN" sz="4400" dirty="0">
                <a:ea typeface="微软雅黑" pitchFamily="34" charset="-122"/>
              </a:rPr>
              <a:t>—</a:t>
            </a:r>
            <a:r>
              <a:rPr lang="zh-CN" altLang="en-US" sz="3500" dirty="0">
                <a:ea typeface="微软雅黑" pitchFamily="34" charset="-122"/>
              </a:rPr>
              <a:t>直方图处理</a:t>
            </a:r>
          </a:p>
        </p:txBody>
      </p:sp>
      <p:sp>
        <p:nvSpPr>
          <p:cNvPr id="2" name="矩形 1"/>
          <p:cNvSpPr/>
          <p:nvPr/>
        </p:nvSpPr>
        <p:spPr>
          <a:xfrm>
            <a:off x="323850" y="1196752"/>
            <a:ext cx="2800767" cy="523220"/>
          </a:xfrm>
          <a:prstGeom prst="rect">
            <a:avLst/>
          </a:prstGeom>
        </p:spPr>
        <p:txBody>
          <a:bodyPr wrap="none">
            <a:spAutoFit/>
          </a:bodyPr>
          <a:lstStyle/>
          <a:p>
            <a:pPr marL="457200" indent="-457200">
              <a:buFont typeface="Wingdings" panose="05000000000000000000" pitchFamily="2" charset="2"/>
              <a:buChar char="Ø"/>
            </a:pPr>
            <a:r>
              <a:rPr lang="zh-CN" altLang="en-US" sz="2800" b="1" dirty="0">
                <a:ea typeface="微软雅黑" pitchFamily="34" charset="-122"/>
              </a:rPr>
              <a:t>直方图均衡化</a:t>
            </a:r>
            <a:endParaRPr lang="zh-CN" altLang="en-US" sz="2800" b="1" dirty="0"/>
          </a:p>
        </p:txBody>
      </p:sp>
      <p:sp>
        <p:nvSpPr>
          <p:cNvPr id="3" name="标题 2"/>
          <p:cNvSpPr>
            <a:spLocks noGrp="1"/>
          </p:cNvSpPr>
          <p:nvPr>
            <p:ph type="title"/>
          </p:nvPr>
        </p:nvSpPr>
        <p:spPr/>
        <p:txBody>
          <a:bodyPr/>
          <a:lstStyle/>
          <a:p>
            <a:r>
              <a:rPr lang="en-US" altLang="zh-CN" dirty="0"/>
              <a:t> </a:t>
            </a:r>
            <a:endParaRPr lang="zh-CN" altLang="en-US" dirty="0"/>
          </a:p>
        </p:txBody>
      </p:sp>
      <p:graphicFrame>
        <p:nvGraphicFramePr>
          <p:cNvPr id="12" name="Group 78"/>
          <p:cNvGraphicFramePr>
            <a:graphicFrameLocks noGrp="1"/>
          </p:cNvGraphicFramePr>
          <p:nvPr>
            <p:extLst>
              <p:ext uri="{D42A27DB-BD31-4B8C-83A1-F6EECF244321}">
                <p14:modId xmlns:p14="http://schemas.microsoft.com/office/powerpoint/2010/main" val="1891507876"/>
              </p:ext>
            </p:extLst>
          </p:nvPr>
        </p:nvGraphicFramePr>
        <p:xfrm>
          <a:off x="2771800" y="1988840"/>
          <a:ext cx="862013" cy="4103690"/>
        </p:xfrm>
        <a:graphic>
          <a:graphicData uri="http://schemas.openxmlformats.org/drawingml/2006/table">
            <a:tbl>
              <a:tblPr/>
              <a:tblGrid>
                <a:gridCol w="431800">
                  <a:extLst>
                    <a:ext uri="{9D8B030D-6E8A-4147-A177-3AD203B41FA5}">
                      <a16:colId xmlns:a16="http://schemas.microsoft.com/office/drawing/2014/main" val="20000"/>
                    </a:ext>
                  </a:extLst>
                </a:gridCol>
                <a:gridCol w="430213">
                  <a:extLst>
                    <a:ext uri="{9D8B030D-6E8A-4147-A177-3AD203B41FA5}">
                      <a16:colId xmlns:a16="http://schemas.microsoft.com/office/drawing/2014/main" val="20001"/>
                    </a:ext>
                  </a:extLst>
                </a:gridCol>
              </a:tblGrid>
              <a:tr h="409575">
                <a:tc>
                  <a:txBody>
                    <a:bodyPr/>
                    <a:lstStyle/>
                    <a:p>
                      <a:pPr marL="0" marR="0" lvl="0" indent="0" algn="l" defTabSz="914400" rtl="0" eaLnBrk="1" fontAlgn="base" latinLnBrk="0" hangingPunct="1">
                        <a:lnSpc>
                          <a:spcPct val="100000"/>
                        </a:lnSpc>
                        <a:spcBef>
                          <a:spcPct val="20000"/>
                        </a:spcBef>
                        <a:spcAft>
                          <a:spcPct val="0"/>
                        </a:spcAft>
                        <a:buClr>
                          <a:schemeClr val="tx2"/>
                        </a:buClr>
                        <a:buSzPct val="90000"/>
                        <a:buFont typeface="Symbol" pitchFamily="18" charset="2"/>
                        <a:buNone/>
                        <a:tabLst/>
                      </a:pPr>
                      <a:r>
                        <a:rPr kumimoji="1" lang="en-US" altLang="zh-CN" sz="2000" b="1" i="0" u="none" strike="noStrike" cap="none" normalizeH="0" baseline="0">
                          <a:ln>
                            <a:noFill/>
                          </a:ln>
                          <a:solidFill>
                            <a:schemeClr val="hlink"/>
                          </a:solidFill>
                          <a:effectLst/>
                          <a:latin typeface="华文中宋" pitchFamily="2" charset="-122"/>
                          <a:ea typeface="华文中宋" pitchFamily="2" charset="-122"/>
                        </a:rPr>
                        <a:t>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90000"/>
                        <a:buFont typeface="Symbol" pitchFamily="18" charset="2"/>
                        <a:buNone/>
                        <a:tabLst/>
                      </a:pPr>
                      <a:r>
                        <a:rPr kumimoji="1" lang="en-US" altLang="zh-CN" sz="2000" b="1" i="0" u="none" strike="noStrike" cap="none" normalizeH="0" baseline="0">
                          <a:ln>
                            <a:noFill/>
                          </a:ln>
                          <a:solidFill>
                            <a:schemeClr val="tx1"/>
                          </a:solidFill>
                          <a:effectLst/>
                          <a:latin typeface="华文中宋" pitchFamily="2" charset="-122"/>
                          <a:ea typeface="华文中宋" pitchFamily="2" charset="-122"/>
                        </a:rPr>
                        <a:t>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09575">
                <a:tc>
                  <a:txBody>
                    <a:bodyPr/>
                    <a:lstStyle/>
                    <a:p>
                      <a:pPr marL="0" marR="0" lvl="0" indent="0" algn="l" defTabSz="914400" rtl="0" eaLnBrk="1" fontAlgn="base" latinLnBrk="0" hangingPunct="1">
                        <a:lnSpc>
                          <a:spcPct val="100000"/>
                        </a:lnSpc>
                        <a:spcBef>
                          <a:spcPct val="20000"/>
                        </a:spcBef>
                        <a:spcAft>
                          <a:spcPct val="0"/>
                        </a:spcAft>
                        <a:buClr>
                          <a:schemeClr val="tx2"/>
                        </a:buClr>
                        <a:buSzPct val="90000"/>
                        <a:buFont typeface="Symbol" pitchFamily="18" charset="2"/>
                        <a:buNone/>
                        <a:tabLst/>
                      </a:pPr>
                      <a:r>
                        <a:rPr kumimoji="1" lang="en-US" altLang="zh-CN" sz="2000" b="1" i="0" u="none" strike="noStrike" cap="none" normalizeH="0" baseline="0">
                          <a:ln>
                            <a:noFill/>
                          </a:ln>
                          <a:solidFill>
                            <a:schemeClr val="hlink"/>
                          </a:solidFill>
                          <a:effectLst/>
                          <a:latin typeface="华文中宋" pitchFamily="2" charset="-122"/>
                          <a:ea typeface="华文中宋" pitchFamily="2" charset="-122"/>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90000"/>
                        <a:buFont typeface="Symbol" pitchFamily="18" charset="2"/>
                        <a:buNone/>
                        <a:tabLst/>
                      </a:pPr>
                      <a:r>
                        <a:rPr kumimoji="1" lang="en-US" altLang="zh-CN" sz="2000" b="1" i="0" u="none" strike="noStrike" cap="none" normalizeH="0" baseline="0">
                          <a:ln>
                            <a:noFill/>
                          </a:ln>
                          <a:solidFill>
                            <a:schemeClr val="tx1"/>
                          </a:solidFill>
                          <a:effectLst/>
                          <a:latin typeface="华文中宋" pitchFamily="2" charset="-122"/>
                          <a:ea typeface="华文中宋" pitchFamily="2" charset="-122"/>
                        </a:rPr>
                        <a:t>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11163">
                <a:tc>
                  <a:txBody>
                    <a:bodyPr/>
                    <a:lstStyle/>
                    <a:p>
                      <a:pPr marL="0" marR="0" lvl="0" indent="0" algn="l" defTabSz="914400" rtl="0" eaLnBrk="1" fontAlgn="base" latinLnBrk="0" hangingPunct="1">
                        <a:lnSpc>
                          <a:spcPct val="100000"/>
                        </a:lnSpc>
                        <a:spcBef>
                          <a:spcPct val="20000"/>
                        </a:spcBef>
                        <a:spcAft>
                          <a:spcPct val="0"/>
                        </a:spcAft>
                        <a:buClr>
                          <a:schemeClr val="tx2"/>
                        </a:buClr>
                        <a:buSzPct val="90000"/>
                        <a:buFont typeface="Symbol" pitchFamily="18" charset="2"/>
                        <a:buNone/>
                        <a:tabLst/>
                      </a:pPr>
                      <a:r>
                        <a:rPr kumimoji="1" lang="en-US" altLang="zh-CN" sz="2000" b="1" i="0" u="none" strike="noStrike" cap="none" normalizeH="0" baseline="0">
                          <a:ln>
                            <a:noFill/>
                          </a:ln>
                          <a:solidFill>
                            <a:schemeClr val="hlink"/>
                          </a:solidFill>
                          <a:effectLst/>
                          <a:latin typeface="华文中宋" pitchFamily="2" charset="-122"/>
                          <a:ea typeface="华文中宋" pitchFamily="2" charset="-122"/>
                        </a:rPr>
                        <a:t>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90000"/>
                        <a:buFont typeface="Symbol" pitchFamily="18" charset="2"/>
                        <a:buNone/>
                        <a:tabLst/>
                      </a:pPr>
                      <a:r>
                        <a:rPr kumimoji="1" lang="en-US" altLang="zh-CN" sz="2000" b="1" i="0" u="none" strike="noStrike" cap="none" normalizeH="0" baseline="0">
                          <a:ln>
                            <a:noFill/>
                          </a:ln>
                          <a:solidFill>
                            <a:schemeClr val="tx1"/>
                          </a:solidFill>
                          <a:effectLst/>
                          <a:latin typeface="华文中宋" pitchFamily="2" charset="-122"/>
                          <a:ea typeface="华文中宋" pitchFamily="2" charset="-122"/>
                        </a:rPr>
                        <a:t>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09575">
                <a:tc>
                  <a:txBody>
                    <a:bodyPr/>
                    <a:lstStyle/>
                    <a:p>
                      <a:pPr marL="0" marR="0" lvl="0" indent="0" algn="l" defTabSz="914400" rtl="0" eaLnBrk="1" fontAlgn="base" latinLnBrk="0" hangingPunct="1">
                        <a:lnSpc>
                          <a:spcPct val="100000"/>
                        </a:lnSpc>
                        <a:spcBef>
                          <a:spcPct val="20000"/>
                        </a:spcBef>
                        <a:spcAft>
                          <a:spcPct val="0"/>
                        </a:spcAft>
                        <a:buClr>
                          <a:schemeClr val="tx2"/>
                        </a:buClr>
                        <a:buSzPct val="90000"/>
                        <a:buFont typeface="Symbol" pitchFamily="18" charset="2"/>
                        <a:buNone/>
                        <a:tabLst/>
                      </a:pPr>
                      <a:r>
                        <a:rPr kumimoji="1" lang="en-US" altLang="zh-CN" sz="2000" b="1" i="0" u="none" strike="noStrike" cap="none" normalizeH="0" baseline="0">
                          <a:ln>
                            <a:noFill/>
                          </a:ln>
                          <a:solidFill>
                            <a:schemeClr val="hlink"/>
                          </a:solidFill>
                          <a:effectLst/>
                          <a:latin typeface="华文中宋" pitchFamily="2" charset="-122"/>
                          <a:ea typeface="华文中宋" pitchFamily="2" charset="-122"/>
                        </a:rPr>
                        <a:t>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90000"/>
                        <a:buFont typeface="Symbol" pitchFamily="18" charset="2"/>
                        <a:buNone/>
                        <a:tabLst/>
                      </a:pPr>
                      <a:r>
                        <a:rPr kumimoji="1" lang="en-US" altLang="zh-CN" sz="2000" b="1" i="0" u="none" strike="noStrike" cap="none" normalizeH="0" baseline="0">
                          <a:ln>
                            <a:noFill/>
                          </a:ln>
                          <a:solidFill>
                            <a:schemeClr val="tx1"/>
                          </a:solidFill>
                          <a:effectLst/>
                          <a:latin typeface="华文中宋" pitchFamily="2" charset="-122"/>
                          <a:ea typeface="华文中宋" pitchFamily="2" charset="-122"/>
                        </a:rPr>
                        <a:t>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11163">
                <a:tc>
                  <a:txBody>
                    <a:bodyPr/>
                    <a:lstStyle/>
                    <a:p>
                      <a:pPr marL="0" marR="0" lvl="0" indent="0" algn="l" defTabSz="914400" rtl="0" eaLnBrk="1" fontAlgn="base" latinLnBrk="0" hangingPunct="1">
                        <a:lnSpc>
                          <a:spcPct val="100000"/>
                        </a:lnSpc>
                        <a:spcBef>
                          <a:spcPct val="20000"/>
                        </a:spcBef>
                        <a:spcAft>
                          <a:spcPct val="0"/>
                        </a:spcAft>
                        <a:buClr>
                          <a:schemeClr val="tx2"/>
                        </a:buClr>
                        <a:buSzPct val="90000"/>
                        <a:buFont typeface="Symbol" pitchFamily="18" charset="2"/>
                        <a:buNone/>
                        <a:tabLst/>
                      </a:pPr>
                      <a:r>
                        <a:rPr kumimoji="1" lang="en-US" altLang="zh-CN" sz="2000" b="1" i="0" u="none" strike="noStrike" cap="none" normalizeH="0" baseline="0">
                          <a:ln>
                            <a:noFill/>
                          </a:ln>
                          <a:solidFill>
                            <a:schemeClr val="hlink"/>
                          </a:solidFill>
                          <a:effectLst/>
                          <a:latin typeface="华文中宋" pitchFamily="2" charset="-122"/>
                          <a:ea typeface="华文中宋" pitchFamily="2" charset="-122"/>
                        </a:rPr>
                        <a:t>4</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90000"/>
                        <a:buFont typeface="Symbol" pitchFamily="18" charset="2"/>
                        <a:buNone/>
                        <a:tabLst/>
                      </a:pPr>
                      <a:r>
                        <a:rPr kumimoji="1" lang="en-US" altLang="zh-CN" sz="2000" b="1" i="0" u="none" strike="noStrike" cap="none" normalizeH="0" baseline="0">
                          <a:ln>
                            <a:noFill/>
                          </a:ln>
                          <a:solidFill>
                            <a:schemeClr val="tx1"/>
                          </a:solidFill>
                          <a:effectLst/>
                          <a:latin typeface="华文中宋" pitchFamily="2" charset="-122"/>
                          <a:ea typeface="华文中宋" pitchFamily="2" charset="-122"/>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11163">
                <a:tc>
                  <a:txBody>
                    <a:bodyPr/>
                    <a:lstStyle/>
                    <a:p>
                      <a:pPr marL="0" marR="0" lvl="0" indent="0" algn="l" defTabSz="914400" rtl="0" eaLnBrk="1" fontAlgn="base" latinLnBrk="0" hangingPunct="1">
                        <a:lnSpc>
                          <a:spcPct val="100000"/>
                        </a:lnSpc>
                        <a:spcBef>
                          <a:spcPct val="20000"/>
                        </a:spcBef>
                        <a:spcAft>
                          <a:spcPct val="0"/>
                        </a:spcAft>
                        <a:buClr>
                          <a:schemeClr val="tx2"/>
                        </a:buClr>
                        <a:buSzPct val="90000"/>
                        <a:buFont typeface="Symbol" pitchFamily="18" charset="2"/>
                        <a:buNone/>
                        <a:tabLst/>
                      </a:pPr>
                      <a:r>
                        <a:rPr kumimoji="1" lang="en-US" altLang="zh-CN" sz="2000" b="1" i="0" u="none" strike="noStrike" cap="none" normalizeH="0" baseline="0">
                          <a:ln>
                            <a:noFill/>
                          </a:ln>
                          <a:solidFill>
                            <a:schemeClr val="hlink"/>
                          </a:solidFill>
                          <a:effectLst/>
                          <a:latin typeface="华文中宋" pitchFamily="2" charset="-122"/>
                          <a:ea typeface="华文中宋" pitchFamily="2" charset="-122"/>
                        </a:rPr>
                        <a:t>5</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90000"/>
                        <a:buFont typeface="Symbol" pitchFamily="18" charset="2"/>
                        <a:buNone/>
                        <a:tabLst/>
                      </a:pPr>
                      <a:r>
                        <a:rPr kumimoji="1" lang="en-US" altLang="zh-CN" sz="2000" b="1" i="0" u="none" strike="noStrike" cap="none" normalizeH="0" baseline="0">
                          <a:ln>
                            <a:noFill/>
                          </a:ln>
                          <a:solidFill>
                            <a:schemeClr val="tx1"/>
                          </a:solidFill>
                          <a:effectLst/>
                          <a:latin typeface="华文中宋" pitchFamily="2" charset="-122"/>
                          <a:ea typeface="华文中宋" pitchFamily="2" charset="-122"/>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409575">
                <a:tc>
                  <a:txBody>
                    <a:bodyPr/>
                    <a:lstStyle/>
                    <a:p>
                      <a:pPr marL="0" marR="0" lvl="0" indent="0" algn="l" defTabSz="914400" rtl="0" eaLnBrk="1" fontAlgn="base" latinLnBrk="0" hangingPunct="1">
                        <a:lnSpc>
                          <a:spcPct val="100000"/>
                        </a:lnSpc>
                        <a:spcBef>
                          <a:spcPct val="20000"/>
                        </a:spcBef>
                        <a:spcAft>
                          <a:spcPct val="0"/>
                        </a:spcAft>
                        <a:buClr>
                          <a:schemeClr val="tx2"/>
                        </a:buClr>
                        <a:buSzPct val="90000"/>
                        <a:buFont typeface="Symbol" pitchFamily="18" charset="2"/>
                        <a:buNone/>
                        <a:tabLst/>
                      </a:pPr>
                      <a:r>
                        <a:rPr kumimoji="1" lang="en-US" altLang="zh-CN" sz="2000" b="1" i="0" u="none" strike="noStrike" cap="none" normalizeH="0" baseline="0">
                          <a:ln>
                            <a:noFill/>
                          </a:ln>
                          <a:solidFill>
                            <a:schemeClr val="hlink"/>
                          </a:solidFill>
                          <a:effectLst/>
                          <a:latin typeface="华文中宋" pitchFamily="2" charset="-122"/>
                          <a:ea typeface="华文中宋" pitchFamily="2" charset="-122"/>
                        </a:rPr>
                        <a:t>6</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90000"/>
                        <a:buFont typeface="Symbol" pitchFamily="18" charset="2"/>
                        <a:buNone/>
                        <a:tabLst/>
                      </a:pPr>
                      <a:r>
                        <a:rPr kumimoji="1" lang="en-US" altLang="zh-CN" sz="2000" b="1" i="0" u="none" strike="noStrike" cap="none" normalizeH="0" baseline="0">
                          <a:ln>
                            <a:noFill/>
                          </a:ln>
                          <a:solidFill>
                            <a:schemeClr val="tx1"/>
                          </a:solidFill>
                          <a:effectLst/>
                          <a:latin typeface="华文中宋" pitchFamily="2" charset="-122"/>
                          <a:ea typeface="华文中宋" pitchFamily="2" charset="-122"/>
                        </a:rPr>
                        <a:t>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411163">
                <a:tc>
                  <a:txBody>
                    <a:bodyPr/>
                    <a:lstStyle/>
                    <a:p>
                      <a:pPr marL="0" marR="0" lvl="0" indent="0" algn="l" defTabSz="914400" rtl="0" eaLnBrk="1" fontAlgn="base" latinLnBrk="0" hangingPunct="1">
                        <a:lnSpc>
                          <a:spcPct val="100000"/>
                        </a:lnSpc>
                        <a:spcBef>
                          <a:spcPct val="20000"/>
                        </a:spcBef>
                        <a:spcAft>
                          <a:spcPct val="0"/>
                        </a:spcAft>
                        <a:buClr>
                          <a:schemeClr val="tx2"/>
                        </a:buClr>
                        <a:buSzPct val="90000"/>
                        <a:buFont typeface="Symbol" pitchFamily="18" charset="2"/>
                        <a:buNone/>
                        <a:tabLst/>
                      </a:pPr>
                      <a:r>
                        <a:rPr kumimoji="1" lang="en-US" altLang="zh-CN" sz="2000" b="1" i="0" u="none" strike="noStrike" cap="none" normalizeH="0" baseline="0">
                          <a:ln>
                            <a:noFill/>
                          </a:ln>
                          <a:solidFill>
                            <a:schemeClr val="hlink"/>
                          </a:solidFill>
                          <a:effectLst/>
                          <a:latin typeface="华文中宋" pitchFamily="2" charset="-122"/>
                          <a:ea typeface="华文中宋" pitchFamily="2" charset="-122"/>
                        </a:rPr>
                        <a:t>7</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90000"/>
                        <a:buFont typeface="Symbol" pitchFamily="18" charset="2"/>
                        <a:buNone/>
                        <a:tabLst/>
                      </a:pPr>
                      <a:r>
                        <a:rPr kumimoji="1" lang="en-US" altLang="zh-CN" sz="2000" b="1" i="0" u="none" strike="noStrike" cap="none" normalizeH="0" baseline="0">
                          <a:ln>
                            <a:noFill/>
                          </a:ln>
                          <a:solidFill>
                            <a:schemeClr val="tx1"/>
                          </a:solidFill>
                          <a:effectLst/>
                          <a:latin typeface="华文中宋" pitchFamily="2" charset="-122"/>
                          <a:ea typeface="华文中宋" pitchFamily="2" charset="-122"/>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409575">
                <a:tc>
                  <a:txBody>
                    <a:bodyPr/>
                    <a:lstStyle/>
                    <a:p>
                      <a:pPr marL="0" marR="0" lvl="0" indent="0" algn="l" defTabSz="914400" rtl="0" eaLnBrk="1" fontAlgn="base" latinLnBrk="0" hangingPunct="1">
                        <a:lnSpc>
                          <a:spcPct val="100000"/>
                        </a:lnSpc>
                        <a:spcBef>
                          <a:spcPct val="20000"/>
                        </a:spcBef>
                        <a:spcAft>
                          <a:spcPct val="0"/>
                        </a:spcAft>
                        <a:buClr>
                          <a:schemeClr val="tx2"/>
                        </a:buClr>
                        <a:buSzPct val="90000"/>
                        <a:buFont typeface="Symbol" pitchFamily="18" charset="2"/>
                        <a:buNone/>
                        <a:tabLst/>
                      </a:pPr>
                      <a:r>
                        <a:rPr kumimoji="1" lang="en-US" altLang="zh-CN" sz="2000" b="1" i="0" u="none" strike="noStrike" cap="none" normalizeH="0" baseline="0">
                          <a:ln>
                            <a:noFill/>
                          </a:ln>
                          <a:solidFill>
                            <a:schemeClr val="hlink"/>
                          </a:solidFill>
                          <a:effectLst/>
                          <a:latin typeface="华文中宋" pitchFamily="2" charset="-122"/>
                          <a:ea typeface="华文中宋" pitchFamily="2" charset="-122"/>
                        </a:rPr>
                        <a:t>8</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90000"/>
                        <a:buFont typeface="Symbol" pitchFamily="18" charset="2"/>
                        <a:buNone/>
                        <a:tabLst/>
                      </a:pPr>
                      <a:r>
                        <a:rPr kumimoji="1" lang="en-US" altLang="zh-CN" sz="2000" b="1" i="0" u="none" strike="noStrike" cap="none" normalizeH="0" baseline="0">
                          <a:ln>
                            <a:noFill/>
                          </a:ln>
                          <a:solidFill>
                            <a:schemeClr val="tx1"/>
                          </a:solidFill>
                          <a:effectLst/>
                          <a:latin typeface="华文中宋" pitchFamily="2" charset="-122"/>
                          <a:ea typeface="华文中宋" pitchFamily="2" charset="-122"/>
                        </a:rPr>
                        <a:t>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411163">
                <a:tc>
                  <a:txBody>
                    <a:bodyPr/>
                    <a:lstStyle/>
                    <a:p>
                      <a:pPr marL="0" marR="0" lvl="0" indent="0" algn="l" defTabSz="914400" rtl="0" eaLnBrk="1" fontAlgn="base" latinLnBrk="0" hangingPunct="1">
                        <a:lnSpc>
                          <a:spcPct val="100000"/>
                        </a:lnSpc>
                        <a:spcBef>
                          <a:spcPct val="20000"/>
                        </a:spcBef>
                        <a:spcAft>
                          <a:spcPct val="0"/>
                        </a:spcAft>
                        <a:buClr>
                          <a:schemeClr val="tx2"/>
                        </a:buClr>
                        <a:buSzPct val="90000"/>
                        <a:buFont typeface="Symbol" pitchFamily="18" charset="2"/>
                        <a:buNone/>
                        <a:tabLst/>
                      </a:pPr>
                      <a:r>
                        <a:rPr kumimoji="1" lang="en-US" altLang="zh-CN" sz="2000" b="1" i="0" u="none" strike="noStrike" cap="none" normalizeH="0" baseline="0">
                          <a:ln>
                            <a:noFill/>
                          </a:ln>
                          <a:solidFill>
                            <a:schemeClr val="hlink"/>
                          </a:solidFill>
                          <a:effectLst/>
                          <a:latin typeface="华文中宋" pitchFamily="2" charset="-122"/>
                          <a:ea typeface="华文中宋" pitchFamily="2" charset="-122"/>
                        </a:rPr>
                        <a:t>9</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90000"/>
                        <a:buFont typeface="Symbol" pitchFamily="18" charset="2"/>
                        <a:buNone/>
                        <a:tabLst/>
                      </a:pPr>
                      <a:r>
                        <a:rPr kumimoji="1" lang="en-US" altLang="zh-CN" sz="2000" b="1" i="0" u="none" strike="noStrike" cap="none" normalizeH="0" baseline="0">
                          <a:ln>
                            <a:noFill/>
                          </a:ln>
                          <a:solidFill>
                            <a:schemeClr val="tx1"/>
                          </a:solidFill>
                          <a:effectLst/>
                          <a:latin typeface="华文中宋" pitchFamily="2" charset="-122"/>
                          <a:ea typeface="华文中宋" pitchFamily="2" charset="-122"/>
                        </a:rPr>
                        <a:t>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bl>
          </a:graphicData>
        </a:graphic>
      </p:graphicFrame>
      <p:graphicFrame>
        <p:nvGraphicFramePr>
          <p:cNvPr id="13" name="Group 117"/>
          <p:cNvGraphicFramePr>
            <a:graphicFrameLocks noGrp="1"/>
          </p:cNvGraphicFramePr>
          <p:nvPr>
            <p:ph/>
            <p:extLst>
              <p:ext uri="{D42A27DB-BD31-4B8C-83A1-F6EECF244321}">
                <p14:modId xmlns:p14="http://schemas.microsoft.com/office/powerpoint/2010/main" val="899362768"/>
              </p:ext>
            </p:extLst>
          </p:nvPr>
        </p:nvGraphicFramePr>
        <p:xfrm>
          <a:off x="5292750" y="2493665"/>
          <a:ext cx="935038" cy="2773554"/>
        </p:xfrm>
        <a:graphic>
          <a:graphicData uri="http://schemas.openxmlformats.org/drawingml/2006/table">
            <a:tbl>
              <a:tblPr/>
              <a:tblGrid>
                <a:gridCol w="468313">
                  <a:extLst>
                    <a:ext uri="{9D8B030D-6E8A-4147-A177-3AD203B41FA5}">
                      <a16:colId xmlns:a16="http://schemas.microsoft.com/office/drawing/2014/main" val="20000"/>
                    </a:ext>
                  </a:extLst>
                </a:gridCol>
                <a:gridCol w="466725">
                  <a:extLst>
                    <a:ext uri="{9D8B030D-6E8A-4147-A177-3AD203B41FA5}">
                      <a16:colId xmlns:a16="http://schemas.microsoft.com/office/drawing/2014/main" val="20001"/>
                    </a:ext>
                  </a:extLst>
                </a:gridCol>
              </a:tblGrid>
              <a:tr h="396195">
                <a:tc>
                  <a:txBody>
                    <a:bodyPr/>
                    <a:lstStyle/>
                    <a:p>
                      <a:pPr marL="0" marR="0" lvl="0" indent="0" algn="l" defTabSz="914400" rtl="0" eaLnBrk="1" fontAlgn="base" latinLnBrk="0" hangingPunct="1">
                        <a:lnSpc>
                          <a:spcPct val="100000"/>
                        </a:lnSpc>
                        <a:spcBef>
                          <a:spcPct val="20000"/>
                        </a:spcBef>
                        <a:spcAft>
                          <a:spcPct val="0"/>
                        </a:spcAft>
                        <a:buClr>
                          <a:schemeClr val="tx2"/>
                        </a:buClr>
                        <a:buSzPct val="90000"/>
                        <a:buFont typeface="Symbol" pitchFamily="18" charset="2"/>
                        <a:buNone/>
                        <a:tabLst/>
                      </a:pPr>
                      <a:r>
                        <a:rPr kumimoji="1" lang="en-US" altLang="zh-CN" sz="2000" b="1" i="0" u="none" strike="noStrike" cap="none" normalizeH="0" baseline="0">
                          <a:ln>
                            <a:noFill/>
                          </a:ln>
                          <a:solidFill>
                            <a:schemeClr val="hlink"/>
                          </a:solidFill>
                          <a:effectLst/>
                          <a:latin typeface="华文中宋" pitchFamily="2" charset="-122"/>
                          <a:ea typeface="华文中宋" pitchFamily="2" charset="-122"/>
                        </a:rPr>
                        <a:t>1</a:t>
                      </a:r>
                    </a:p>
                  </a:txBody>
                  <a:tcPr marT="45711" marB="4571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90000"/>
                        <a:buFont typeface="Symbol" pitchFamily="18" charset="2"/>
                        <a:buNone/>
                        <a:tabLst/>
                      </a:pPr>
                      <a:r>
                        <a:rPr kumimoji="1" lang="en-US" altLang="zh-CN" sz="2000" b="1" i="0" u="none" strike="noStrike" cap="none" normalizeH="0" baseline="0">
                          <a:ln>
                            <a:noFill/>
                          </a:ln>
                          <a:solidFill>
                            <a:schemeClr val="tx1"/>
                          </a:solidFill>
                          <a:effectLst/>
                          <a:latin typeface="华文中宋" pitchFamily="2" charset="-122"/>
                          <a:ea typeface="华文中宋" pitchFamily="2" charset="-122"/>
                        </a:rPr>
                        <a:t>3</a:t>
                      </a:r>
                    </a:p>
                  </a:txBody>
                  <a:tcPr marT="45711" marB="4571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96195">
                <a:tc>
                  <a:txBody>
                    <a:bodyPr/>
                    <a:lstStyle/>
                    <a:p>
                      <a:pPr marL="0" marR="0" lvl="0" indent="0" algn="l" defTabSz="914400" rtl="0" eaLnBrk="1" fontAlgn="base" latinLnBrk="0" hangingPunct="1">
                        <a:lnSpc>
                          <a:spcPct val="100000"/>
                        </a:lnSpc>
                        <a:spcBef>
                          <a:spcPct val="20000"/>
                        </a:spcBef>
                        <a:spcAft>
                          <a:spcPct val="0"/>
                        </a:spcAft>
                        <a:buClr>
                          <a:schemeClr val="tx2"/>
                        </a:buClr>
                        <a:buSzPct val="90000"/>
                        <a:buFont typeface="Symbol" pitchFamily="18" charset="2"/>
                        <a:buNone/>
                        <a:tabLst/>
                      </a:pPr>
                      <a:r>
                        <a:rPr kumimoji="1" lang="en-US" altLang="zh-CN" sz="2000" b="1" i="0" u="none" strike="noStrike" cap="none" normalizeH="0" baseline="0">
                          <a:ln>
                            <a:noFill/>
                          </a:ln>
                          <a:solidFill>
                            <a:schemeClr val="hlink"/>
                          </a:solidFill>
                          <a:effectLst/>
                          <a:latin typeface="华文中宋" pitchFamily="2" charset="-122"/>
                          <a:ea typeface="华文中宋" pitchFamily="2" charset="-122"/>
                        </a:rPr>
                        <a:t>2</a:t>
                      </a:r>
                    </a:p>
                  </a:txBody>
                  <a:tcPr marT="45711" marB="4571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90000"/>
                        <a:buFont typeface="Symbol" pitchFamily="18" charset="2"/>
                        <a:buNone/>
                        <a:tabLst/>
                      </a:pPr>
                      <a:r>
                        <a:rPr kumimoji="1" lang="en-US" altLang="zh-CN" sz="2000" b="1" i="0" u="none" strike="noStrike" cap="none" normalizeH="0" baseline="0">
                          <a:ln>
                            <a:noFill/>
                          </a:ln>
                          <a:solidFill>
                            <a:schemeClr val="tx1"/>
                          </a:solidFill>
                          <a:effectLst/>
                          <a:latin typeface="华文中宋" pitchFamily="2" charset="-122"/>
                          <a:ea typeface="华文中宋" pitchFamily="2" charset="-122"/>
                        </a:rPr>
                        <a:t>2</a:t>
                      </a:r>
                    </a:p>
                  </a:txBody>
                  <a:tcPr marT="45711" marB="4571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96195">
                <a:tc>
                  <a:txBody>
                    <a:bodyPr/>
                    <a:lstStyle/>
                    <a:p>
                      <a:pPr marL="0" marR="0" lvl="0" indent="0" algn="l" defTabSz="914400" rtl="0" eaLnBrk="1" fontAlgn="base" latinLnBrk="0" hangingPunct="1">
                        <a:lnSpc>
                          <a:spcPct val="100000"/>
                        </a:lnSpc>
                        <a:spcBef>
                          <a:spcPct val="20000"/>
                        </a:spcBef>
                        <a:spcAft>
                          <a:spcPct val="0"/>
                        </a:spcAft>
                        <a:buClr>
                          <a:schemeClr val="tx2"/>
                        </a:buClr>
                        <a:buSzPct val="90000"/>
                        <a:buFont typeface="Symbol" pitchFamily="18" charset="2"/>
                        <a:buNone/>
                        <a:tabLst/>
                      </a:pPr>
                      <a:r>
                        <a:rPr kumimoji="1" lang="en-US" altLang="zh-CN" sz="2000" b="1" i="0" u="none" strike="noStrike" cap="none" normalizeH="0" baseline="0">
                          <a:ln>
                            <a:noFill/>
                          </a:ln>
                          <a:solidFill>
                            <a:schemeClr val="hlink"/>
                          </a:solidFill>
                          <a:effectLst/>
                          <a:latin typeface="华文中宋" pitchFamily="2" charset="-122"/>
                          <a:ea typeface="华文中宋" pitchFamily="2" charset="-122"/>
                        </a:rPr>
                        <a:t>3</a:t>
                      </a:r>
                    </a:p>
                  </a:txBody>
                  <a:tcPr marT="45711" marB="4571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90000"/>
                        <a:buFont typeface="Symbol" pitchFamily="18" charset="2"/>
                        <a:buNone/>
                        <a:tabLst/>
                      </a:pPr>
                      <a:r>
                        <a:rPr kumimoji="1" lang="en-US" altLang="zh-CN" sz="2000" b="1" i="0" u="none" strike="noStrike" cap="none" normalizeH="0" baseline="0">
                          <a:ln>
                            <a:noFill/>
                          </a:ln>
                          <a:solidFill>
                            <a:schemeClr val="tx1"/>
                          </a:solidFill>
                          <a:effectLst/>
                          <a:latin typeface="华文中宋" pitchFamily="2" charset="-122"/>
                          <a:ea typeface="华文中宋" pitchFamily="2" charset="-122"/>
                        </a:rPr>
                        <a:t>4</a:t>
                      </a:r>
                    </a:p>
                  </a:txBody>
                  <a:tcPr marT="45711" marB="4571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96195">
                <a:tc>
                  <a:txBody>
                    <a:bodyPr/>
                    <a:lstStyle/>
                    <a:p>
                      <a:pPr marL="0" marR="0" lvl="0" indent="0" algn="l" defTabSz="914400" rtl="0" eaLnBrk="1" fontAlgn="base" latinLnBrk="0" hangingPunct="1">
                        <a:lnSpc>
                          <a:spcPct val="100000"/>
                        </a:lnSpc>
                        <a:spcBef>
                          <a:spcPct val="20000"/>
                        </a:spcBef>
                        <a:spcAft>
                          <a:spcPct val="0"/>
                        </a:spcAft>
                        <a:buClr>
                          <a:schemeClr val="tx2"/>
                        </a:buClr>
                        <a:buSzPct val="90000"/>
                        <a:buFont typeface="Symbol" pitchFamily="18" charset="2"/>
                        <a:buNone/>
                        <a:tabLst/>
                      </a:pPr>
                      <a:r>
                        <a:rPr kumimoji="1" lang="en-US" altLang="zh-CN" sz="2000" b="1" i="0" u="none" strike="noStrike" cap="none" normalizeH="0" baseline="0">
                          <a:ln>
                            <a:noFill/>
                          </a:ln>
                          <a:solidFill>
                            <a:schemeClr val="hlink"/>
                          </a:solidFill>
                          <a:effectLst/>
                          <a:latin typeface="华文中宋" pitchFamily="2" charset="-122"/>
                          <a:ea typeface="华文中宋" pitchFamily="2" charset="-122"/>
                        </a:rPr>
                        <a:t>5</a:t>
                      </a:r>
                    </a:p>
                  </a:txBody>
                  <a:tcPr marT="45711" marB="4571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90000"/>
                        <a:buFont typeface="Symbol" pitchFamily="18" charset="2"/>
                        <a:buNone/>
                        <a:tabLst/>
                      </a:pPr>
                      <a:r>
                        <a:rPr kumimoji="1" lang="en-US" altLang="zh-CN" sz="2000" b="1" i="0" u="none" strike="noStrike" cap="none" normalizeH="0" baseline="0">
                          <a:ln>
                            <a:noFill/>
                          </a:ln>
                          <a:solidFill>
                            <a:schemeClr val="tx1"/>
                          </a:solidFill>
                          <a:effectLst/>
                          <a:latin typeface="华文中宋" pitchFamily="2" charset="-122"/>
                          <a:ea typeface="华文中宋" pitchFamily="2" charset="-122"/>
                        </a:rPr>
                        <a:t>6</a:t>
                      </a:r>
                    </a:p>
                  </a:txBody>
                  <a:tcPr marT="45711" marB="4571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96195">
                <a:tc>
                  <a:txBody>
                    <a:bodyPr/>
                    <a:lstStyle/>
                    <a:p>
                      <a:pPr marL="0" marR="0" lvl="0" indent="0" algn="l" defTabSz="914400" rtl="0" eaLnBrk="1" fontAlgn="base" latinLnBrk="0" hangingPunct="1">
                        <a:lnSpc>
                          <a:spcPct val="100000"/>
                        </a:lnSpc>
                        <a:spcBef>
                          <a:spcPct val="20000"/>
                        </a:spcBef>
                        <a:spcAft>
                          <a:spcPct val="0"/>
                        </a:spcAft>
                        <a:buClr>
                          <a:schemeClr val="tx2"/>
                        </a:buClr>
                        <a:buSzPct val="90000"/>
                        <a:buFont typeface="Symbol" pitchFamily="18" charset="2"/>
                        <a:buNone/>
                        <a:tabLst/>
                      </a:pPr>
                      <a:r>
                        <a:rPr kumimoji="1" lang="en-US" altLang="zh-CN" sz="2000" b="1" i="0" u="none" strike="noStrike" cap="none" normalizeH="0" baseline="0">
                          <a:ln>
                            <a:noFill/>
                          </a:ln>
                          <a:solidFill>
                            <a:schemeClr val="hlink"/>
                          </a:solidFill>
                          <a:effectLst/>
                          <a:latin typeface="华文中宋" pitchFamily="2" charset="-122"/>
                          <a:ea typeface="华文中宋" pitchFamily="2" charset="-122"/>
                        </a:rPr>
                        <a:t>7</a:t>
                      </a:r>
                    </a:p>
                  </a:txBody>
                  <a:tcPr marT="45711" marB="4571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90000"/>
                        <a:buFont typeface="Symbol" pitchFamily="18" charset="2"/>
                        <a:buNone/>
                        <a:tabLst/>
                      </a:pPr>
                      <a:r>
                        <a:rPr kumimoji="1" lang="en-US" altLang="zh-CN" sz="2000" b="1" i="0" u="none" strike="noStrike" cap="none" normalizeH="0" baseline="0">
                          <a:ln>
                            <a:noFill/>
                          </a:ln>
                          <a:solidFill>
                            <a:schemeClr val="tx1"/>
                          </a:solidFill>
                          <a:effectLst/>
                          <a:latin typeface="华文中宋" pitchFamily="2" charset="-122"/>
                          <a:ea typeface="华文中宋" pitchFamily="2" charset="-122"/>
                        </a:rPr>
                        <a:t>5</a:t>
                      </a:r>
                    </a:p>
                  </a:txBody>
                  <a:tcPr marT="45711" marB="4571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96195">
                <a:tc>
                  <a:txBody>
                    <a:bodyPr/>
                    <a:lstStyle/>
                    <a:p>
                      <a:pPr marL="0" marR="0" lvl="0" indent="0" algn="l" defTabSz="914400" rtl="0" eaLnBrk="1" fontAlgn="base" latinLnBrk="0" hangingPunct="1">
                        <a:lnSpc>
                          <a:spcPct val="100000"/>
                        </a:lnSpc>
                        <a:spcBef>
                          <a:spcPct val="20000"/>
                        </a:spcBef>
                        <a:spcAft>
                          <a:spcPct val="0"/>
                        </a:spcAft>
                        <a:buClr>
                          <a:schemeClr val="tx2"/>
                        </a:buClr>
                        <a:buSzPct val="90000"/>
                        <a:buFont typeface="Symbol" pitchFamily="18" charset="2"/>
                        <a:buNone/>
                        <a:tabLst/>
                      </a:pPr>
                      <a:r>
                        <a:rPr kumimoji="1" lang="en-US" altLang="zh-CN" sz="2000" b="1" i="0" u="none" strike="noStrike" cap="none" normalizeH="0" baseline="0">
                          <a:ln>
                            <a:noFill/>
                          </a:ln>
                          <a:solidFill>
                            <a:schemeClr val="hlink"/>
                          </a:solidFill>
                          <a:effectLst/>
                          <a:latin typeface="华文中宋" pitchFamily="2" charset="-122"/>
                          <a:ea typeface="华文中宋" pitchFamily="2" charset="-122"/>
                        </a:rPr>
                        <a:t>8</a:t>
                      </a:r>
                    </a:p>
                  </a:txBody>
                  <a:tcPr marT="45711" marB="4571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90000"/>
                        <a:buFont typeface="Symbol" pitchFamily="18" charset="2"/>
                        <a:buNone/>
                        <a:tabLst/>
                      </a:pPr>
                      <a:r>
                        <a:rPr kumimoji="1" lang="en-US" altLang="zh-CN" sz="2000" b="1" i="0" u="none" strike="noStrike" cap="none" normalizeH="0" baseline="0">
                          <a:ln>
                            <a:noFill/>
                          </a:ln>
                          <a:solidFill>
                            <a:schemeClr val="tx1"/>
                          </a:solidFill>
                          <a:effectLst/>
                          <a:latin typeface="华文中宋" pitchFamily="2" charset="-122"/>
                          <a:ea typeface="华文中宋" pitchFamily="2" charset="-122"/>
                        </a:rPr>
                        <a:t>2</a:t>
                      </a:r>
                    </a:p>
                  </a:txBody>
                  <a:tcPr marT="45711" marB="4571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96195">
                <a:tc>
                  <a:txBody>
                    <a:bodyPr/>
                    <a:lstStyle/>
                    <a:p>
                      <a:pPr marL="0" marR="0" lvl="0" indent="0" algn="l" defTabSz="914400" rtl="0" eaLnBrk="1" fontAlgn="base" latinLnBrk="0" hangingPunct="1">
                        <a:lnSpc>
                          <a:spcPct val="100000"/>
                        </a:lnSpc>
                        <a:spcBef>
                          <a:spcPct val="20000"/>
                        </a:spcBef>
                        <a:spcAft>
                          <a:spcPct val="0"/>
                        </a:spcAft>
                        <a:buClr>
                          <a:schemeClr val="tx2"/>
                        </a:buClr>
                        <a:buSzPct val="90000"/>
                        <a:buFont typeface="Symbol" pitchFamily="18" charset="2"/>
                        <a:buNone/>
                        <a:tabLst/>
                      </a:pPr>
                      <a:r>
                        <a:rPr kumimoji="1" lang="en-US" altLang="zh-CN" sz="2000" b="1" i="0" u="none" strike="noStrike" cap="none" normalizeH="0" baseline="0">
                          <a:ln>
                            <a:noFill/>
                          </a:ln>
                          <a:solidFill>
                            <a:schemeClr val="hlink"/>
                          </a:solidFill>
                          <a:effectLst/>
                          <a:latin typeface="华文中宋" pitchFamily="2" charset="-122"/>
                          <a:ea typeface="华文中宋" pitchFamily="2" charset="-122"/>
                        </a:rPr>
                        <a:t>9</a:t>
                      </a:r>
                    </a:p>
                  </a:txBody>
                  <a:tcPr marT="45711" marB="4571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90000"/>
                        <a:buFont typeface="Symbol" pitchFamily="18" charset="2"/>
                        <a:buNone/>
                        <a:tabLst/>
                      </a:pPr>
                      <a:r>
                        <a:rPr kumimoji="1" lang="en-US" altLang="zh-CN" sz="2000" b="1" i="0" u="none" strike="noStrike" cap="none" normalizeH="0" baseline="0">
                          <a:ln>
                            <a:noFill/>
                          </a:ln>
                          <a:solidFill>
                            <a:schemeClr val="tx1"/>
                          </a:solidFill>
                          <a:effectLst/>
                          <a:latin typeface="华文中宋" pitchFamily="2" charset="-122"/>
                          <a:ea typeface="华文中宋" pitchFamily="2" charset="-122"/>
                        </a:rPr>
                        <a:t>3</a:t>
                      </a:r>
                    </a:p>
                  </a:txBody>
                  <a:tcPr marT="45711" marB="4571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bl>
          </a:graphicData>
        </a:graphic>
      </p:graphicFrame>
      <p:sp>
        <p:nvSpPr>
          <p:cNvPr id="21" name="Text Box 41"/>
          <p:cNvSpPr txBox="1">
            <a:spLocks noChangeArrowheads="1"/>
          </p:cNvSpPr>
          <p:nvPr/>
        </p:nvSpPr>
        <p:spPr bwMode="auto">
          <a:xfrm>
            <a:off x="2148549" y="6165304"/>
            <a:ext cx="2133600" cy="519113"/>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SzPct val="90000"/>
              <a:buFont typeface="Symbol" panose="05050102010706020507" pitchFamily="18" charset="2"/>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en-US" altLang="zh-CN" sz="2800" dirty="0">
                <a:solidFill>
                  <a:schemeClr val="tx2"/>
                </a:solidFill>
                <a:latin typeface="华文中宋" panose="02010600040101010101" pitchFamily="2" charset="-122"/>
                <a:ea typeface="华文中宋" panose="02010600040101010101" pitchFamily="2" charset="-122"/>
              </a:rPr>
              <a:t>  </a:t>
            </a:r>
            <a:r>
              <a:rPr lang="en-US" altLang="zh-CN" sz="2800" b="1" dirty="0">
                <a:solidFill>
                  <a:srgbClr val="FF0000"/>
                </a:solidFill>
                <a:latin typeface="华文中宋" panose="02010600040101010101" pitchFamily="2" charset="-122"/>
                <a:ea typeface="华文中宋" panose="02010600040101010101" pitchFamily="2" charset="-122"/>
              </a:rPr>
              <a:t>R </a:t>
            </a:r>
            <a:r>
              <a:rPr lang="zh-CN" altLang="en-US" sz="2800" b="1" dirty="0">
                <a:solidFill>
                  <a:srgbClr val="FF0000"/>
                </a:solidFill>
                <a:latin typeface="华文中宋" panose="02010600040101010101" pitchFamily="2" charset="-122"/>
                <a:ea typeface="华文中宋" panose="02010600040101010101" pitchFamily="2" charset="-122"/>
              </a:rPr>
              <a:t>原图像</a:t>
            </a:r>
          </a:p>
        </p:txBody>
      </p:sp>
      <p:sp>
        <p:nvSpPr>
          <p:cNvPr id="22" name="Text Box 42"/>
          <p:cNvSpPr txBox="1">
            <a:spLocks noChangeArrowheads="1"/>
          </p:cNvSpPr>
          <p:nvPr/>
        </p:nvSpPr>
        <p:spPr bwMode="auto">
          <a:xfrm>
            <a:off x="4427984" y="5373216"/>
            <a:ext cx="2819400" cy="519113"/>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SzPct val="90000"/>
              <a:buFont typeface="Symbol" panose="05050102010706020507" pitchFamily="18" charset="2"/>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en-US" altLang="zh-CN" sz="2800" dirty="0">
                <a:solidFill>
                  <a:srgbClr val="FF0000"/>
                </a:solidFill>
                <a:latin typeface="华文中宋" panose="02010600040101010101" pitchFamily="2" charset="-122"/>
                <a:ea typeface="华文中宋" panose="02010600040101010101" pitchFamily="2" charset="-122"/>
              </a:rPr>
              <a:t>     </a:t>
            </a:r>
            <a:r>
              <a:rPr lang="en-US" altLang="zh-CN" sz="2800" b="1" dirty="0">
                <a:solidFill>
                  <a:srgbClr val="FF0000"/>
                </a:solidFill>
                <a:latin typeface="华文中宋" panose="02010600040101010101" pitchFamily="2" charset="-122"/>
                <a:ea typeface="华文中宋" panose="02010600040101010101" pitchFamily="2" charset="-122"/>
              </a:rPr>
              <a:t>P </a:t>
            </a:r>
            <a:r>
              <a:rPr lang="zh-CN" altLang="en-US" sz="2800" b="1" dirty="0">
                <a:solidFill>
                  <a:srgbClr val="FF0000"/>
                </a:solidFill>
                <a:latin typeface="华文中宋" panose="02010600040101010101" pitchFamily="2" charset="-122"/>
                <a:ea typeface="华文中宋" panose="02010600040101010101" pitchFamily="2" charset="-122"/>
              </a:rPr>
              <a:t>新图像</a:t>
            </a:r>
          </a:p>
        </p:txBody>
      </p:sp>
    </p:spTree>
    <p:extLst>
      <p:ext uri="{BB962C8B-B14F-4D97-AF65-F5344CB8AC3E}">
        <p14:creationId xmlns:p14="http://schemas.microsoft.com/office/powerpoint/2010/main" val="1006398017"/>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323850" y="188913"/>
            <a:ext cx="7704534" cy="836612"/>
          </a:xfrm>
        </p:spPr>
        <p:txBody>
          <a:bodyPr/>
          <a:lstStyle/>
          <a:p>
            <a:pPr eaLnBrk="1" hangingPunct="1"/>
            <a:r>
              <a:rPr lang="zh-CN" altLang="en-US" sz="4400" dirty="0">
                <a:ea typeface="微软雅黑" pitchFamily="34" charset="-122"/>
              </a:rPr>
              <a:t>空域变换增强</a:t>
            </a:r>
            <a:r>
              <a:rPr lang="en-US" altLang="zh-CN" sz="4400" dirty="0">
                <a:ea typeface="微软雅黑" pitchFamily="34" charset="-122"/>
              </a:rPr>
              <a:t>—</a:t>
            </a:r>
            <a:r>
              <a:rPr lang="zh-CN" altLang="en-US" sz="3500" dirty="0">
                <a:ea typeface="微软雅黑" pitchFamily="34" charset="-122"/>
              </a:rPr>
              <a:t>直方图处理</a:t>
            </a:r>
          </a:p>
        </p:txBody>
      </p:sp>
      <p:sp>
        <p:nvSpPr>
          <p:cNvPr id="3" name="标题 2"/>
          <p:cNvSpPr>
            <a:spLocks noGrp="1"/>
          </p:cNvSpPr>
          <p:nvPr>
            <p:ph type="title"/>
          </p:nvPr>
        </p:nvSpPr>
        <p:spPr/>
        <p:txBody>
          <a:bodyPr/>
          <a:lstStyle/>
          <a:p>
            <a:r>
              <a:rPr lang="en-US" altLang="zh-CN" dirty="0"/>
              <a:t> </a:t>
            </a:r>
            <a:endParaRPr lang="zh-CN" altLang="en-US" dirty="0"/>
          </a:p>
        </p:txBody>
      </p:sp>
      <p:sp>
        <p:nvSpPr>
          <p:cNvPr id="4" name="标题 3"/>
          <p:cNvSpPr>
            <a:spLocks noGrp="1"/>
          </p:cNvSpPr>
          <p:nvPr>
            <p:ph type="title"/>
          </p:nvPr>
        </p:nvSpPr>
        <p:spPr/>
        <p:txBody>
          <a:bodyPr/>
          <a:lstStyle/>
          <a:p>
            <a:r>
              <a:rPr lang="en-US" altLang="zh-CN" dirty="0"/>
              <a:t> </a:t>
            </a:r>
            <a:endParaRPr lang="zh-CN" altLang="en-US" dirty="0"/>
          </a:p>
        </p:txBody>
      </p:sp>
      <p:grpSp>
        <p:nvGrpSpPr>
          <p:cNvPr id="10" name="Group 3"/>
          <p:cNvGrpSpPr>
            <a:grpSpLocks/>
          </p:cNvGrpSpPr>
          <p:nvPr/>
        </p:nvGrpSpPr>
        <p:grpSpPr bwMode="auto">
          <a:xfrm>
            <a:off x="2338611" y="1025525"/>
            <a:ext cx="4392613" cy="1751013"/>
            <a:chOff x="911" y="1026"/>
            <a:chExt cx="2767" cy="1103"/>
          </a:xfrm>
        </p:grpSpPr>
        <p:grpSp>
          <p:nvGrpSpPr>
            <p:cNvPr id="11" name="Group 4"/>
            <p:cNvGrpSpPr>
              <a:grpSpLocks/>
            </p:cNvGrpSpPr>
            <p:nvPr/>
          </p:nvGrpSpPr>
          <p:grpSpPr bwMode="auto">
            <a:xfrm>
              <a:off x="930" y="1026"/>
              <a:ext cx="2587" cy="907"/>
              <a:chOff x="929" y="1026"/>
              <a:chExt cx="2587" cy="907"/>
            </a:xfrm>
          </p:grpSpPr>
          <p:grpSp>
            <p:nvGrpSpPr>
              <p:cNvPr id="15" name="Group 5"/>
              <p:cNvGrpSpPr>
                <a:grpSpLocks/>
              </p:cNvGrpSpPr>
              <p:nvPr/>
            </p:nvGrpSpPr>
            <p:grpSpPr bwMode="auto">
              <a:xfrm>
                <a:off x="930" y="1026"/>
                <a:ext cx="2586" cy="907"/>
                <a:chOff x="1519" y="1362"/>
                <a:chExt cx="2586" cy="907"/>
              </a:xfrm>
            </p:grpSpPr>
            <p:grpSp>
              <p:nvGrpSpPr>
                <p:cNvPr id="50" name="Group 6"/>
                <p:cNvGrpSpPr>
                  <a:grpSpLocks/>
                </p:cNvGrpSpPr>
                <p:nvPr/>
              </p:nvGrpSpPr>
              <p:grpSpPr bwMode="auto">
                <a:xfrm>
                  <a:off x="1519" y="2205"/>
                  <a:ext cx="2586" cy="63"/>
                  <a:chOff x="1519" y="2006"/>
                  <a:chExt cx="2586" cy="63"/>
                </a:xfrm>
              </p:grpSpPr>
              <p:grpSp>
                <p:nvGrpSpPr>
                  <p:cNvPr id="52" name="Group 7"/>
                  <p:cNvGrpSpPr>
                    <a:grpSpLocks/>
                  </p:cNvGrpSpPr>
                  <p:nvPr/>
                </p:nvGrpSpPr>
                <p:grpSpPr bwMode="auto">
                  <a:xfrm>
                    <a:off x="1519" y="2015"/>
                    <a:ext cx="2586" cy="54"/>
                    <a:chOff x="1519" y="2015"/>
                    <a:chExt cx="2586" cy="54"/>
                  </a:xfrm>
                </p:grpSpPr>
                <p:sp>
                  <p:nvSpPr>
                    <p:cNvPr id="60" name="Line 8"/>
                    <p:cNvSpPr>
                      <a:spLocks noChangeShapeType="1"/>
                    </p:cNvSpPr>
                    <p:nvPr/>
                  </p:nvSpPr>
                  <p:spPr bwMode="auto">
                    <a:xfrm>
                      <a:off x="1519" y="2069"/>
                      <a:ext cx="2586"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1" name="Line 9"/>
                    <p:cNvSpPr>
                      <a:spLocks noChangeShapeType="1"/>
                    </p:cNvSpPr>
                    <p:nvPr/>
                  </p:nvSpPr>
                  <p:spPr bwMode="auto">
                    <a:xfrm>
                      <a:off x="1746" y="2024"/>
                      <a:ext cx="0" cy="4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2" name="Line 10"/>
                    <p:cNvSpPr>
                      <a:spLocks noChangeShapeType="1"/>
                    </p:cNvSpPr>
                    <p:nvPr/>
                  </p:nvSpPr>
                  <p:spPr bwMode="auto">
                    <a:xfrm>
                      <a:off x="1982" y="2015"/>
                      <a:ext cx="0" cy="4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53" name="Line 11"/>
                  <p:cNvSpPr>
                    <a:spLocks noChangeShapeType="1"/>
                  </p:cNvSpPr>
                  <p:nvPr/>
                </p:nvSpPr>
                <p:spPr bwMode="auto">
                  <a:xfrm>
                    <a:off x="2218" y="2015"/>
                    <a:ext cx="0" cy="4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 name="Line 12"/>
                  <p:cNvSpPr>
                    <a:spLocks noChangeShapeType="1"/>
                  </p:cNvSpPr>
                  <p:nvPr/>
                </p:nvSpPr>
                <p:spPr bwMode="auto">
                  <a:xfrm>
                    <a:off x="2463" y="2006"/>
                    <a:ext cx="0" cy="4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5" name="Line 13"/>
                  <p:cNvSpPr>
                    <a:spLocks noChangeShapeType="1"/>
                  </p:cNvSpPr>
                  <p:nvPr/>
                </p:nvSpPr>
                <p:spPr bwMode="auto">
                  <a:xfrm>
                    <a:off x="2708" y="2015"/>
                    <a:ext cx="0" cy="4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6" name="Line 14"/>
                  <p:cNvSpPr>
                    <a:spLocks noChangeShapeType="1"/>
                  </p:cNvSpPr>
                  <p:nvPr/>
                </p:nvSpPr>
                <p:spPr bwMode="auto">
                  <a:xfrm>
                    <a:off x="2962" y="2015"/>
                    <a:ext cx="0" cy="4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7" name="Line 15"/>
                  <p:cNvSpPr>
                    <a:spLocks noChangeShapeType="1"/>
                  </p:cNvSpPr>
                  <p:nvPr/>
                </p:nvSpPr>
                <p:spPr bwMode="auto">
                  <a:xfrm>
                    <a:off x="3206" y="2015"/>
                    <a:ext cx="0" cy="4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8" name="Line 16"/>
                  <p:cNvSpPr>
                    <a:spLocks noChangeShapeType="1"/>
                  </p:cNvSpPr>
                  <p:nvPr/>
                </p:nvSpPr>
                <p:spPr bwMode="auto">
                  <a:xfrm>
                    <a:off x="3434" y="2024"/>
                    <a:ext cx="0" cy="4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9" name="Line 17"/>
                  <p:cNvSpPr>
                    <a:spLocks noChangeShapeType="1"/>
                  </p:cNvSpPr>
                  <p:nvPr/>
                </p:nvSpPr>
                <p:spPr bwMode="auto">
                  <a:xfrm>
                    <a:off x="3679" y="2024"/>
                    <a:ext cx="0" cy="4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51" name="Line 18"/>
                <p:cNvSpPr>
                  <a:spLocks noChangeShapeType="1"/>
                </p:cNvSpPr>
                <p:nvPr/>
              </p:nvSpPr>
              <p:spPr bwMode="auto">
                <a:xfrm>
                  <a:off x="1519" y="1362"/>
                  <a:ext cx="0" cy="907"/>
                </a:xfrm>
                <a:prstGeom prst="line">
                  <a:avLst/>
                </a:prstGeom>
                <a:noFill/>
                <a:ln w="2857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6" name="Group 19"/>
              <p:cNvGrpSpPr>
                <a:grpSpLocks/>
              </p:cNvGrpSpPr>
              <p:nvPr/>
            </p:nvGrpSpPr>
            <p:grpSpPr bwMode="auto">
              <a:xfrm>
                <a:off x="929" y="1797"/>
                <a:ext cx="227" cy="136"/>
                <a:chOff x="929" y="1797"/>
                <a:chExt cx="227" cy="136"/>
              </a:xfrm>
            </p:grpSpPr>
            <p:sp>
              <p:nvSpPr>
                <p:cNvPr id="47" name="Rectangle 20"/>
                <p:cNvSpPr>
                  <a:spLocks noChangeArrowheads="1"/>
                </p:cNvSpPr>
                <p:nvPr/>
              </p:nvSpPr>
              <p:spPr bwMode="auto">
                <a:xfrm>
                  <a:off x="930" y="1888"/>
                  <a:ext cx="226" cy="45"/>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90000"/>
                    <a:buFont typeface="Symbol" panose="05050102010706020507" pitchFamily="18" charset="2"/>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 typeface="Symbol" panose="05050102010706020507" pitchFamily="18" charset="2"/>
                    <a:buNone/>
                  </a:pPr>
                  <a:endParaRPr lang="zh-CN" altLang="en-US" sz="2400">
                    <a:latin typeface="华文新魏" panose="02010800040101010101" pitchFamily="2" charset="-122"/>
                    <a:ea typeface="华文新魏" panose="02010800040101010101" pitchFamily="2" charset="-122"/>
                  </a:endParaRPr>
                </a:p>
              </p:txBody>
            </p:sp>
            <p:sp>
              <p:nvSpPr>
                <p:cNvPr id="48" name="Rectangle 21"/>
                <p:cNvSpPr>
                  <a:spLocks noChangeArrowheads="1"/>
                </p:cNvSpPr>
                <p:nvPr/>
              </p:nvSpPr>
              <p:spPr bwMode="auto">
                <a:xfrm>
                  <a:off x="929" y="1841"/>
                  <a:ext cx="226" cy="45"/>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90000"/>
                    <a:buFont typeface="Symbol" panose="05050102010706020507" pitchFamily="18" charset="2"/>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 typeface="Symbol" panose="05050102010706020507" pitchFamily="18" charset="2"/>
                    <a:buNone/>
                  </a:pPr>
                  <a:endParaRPr lang="zh-CN" altLang="en-US" sz="2400">
                    <a:latin typeface="华文新魏" panose="02010800040101010101" pitchFamily="2" charset="-122"/>
                    <a:ea typeface="华文新魏" panose="02010800040101010101" pitchFamily="2" charset="-122"/>
                  </a:endParaRPr>
                </a:p>
              </p:txBody>
            </p:sp>
            <p:sp>
              <p:nvSpPr>
                <p:cNvPr id="49" name="Rectangle 22"/>
                <p:cNvSpPr>
                  <a:spLocks noChangeArrowheads="1"/>
                </p:cNvSpPr>
                <p:nvPr/>
              </p:nvSpPr>
              <p:spPr bwMode="auto">
                <a:xfrm>
                  <a:off x="930" y="1797"/>
                  <a:ext cx="226" cy="45"/>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90000"/>
                    <a:buFont typeface="Symbol" panose="05050102010706020507" pitchFamily="18" charset="2"/>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 typeface="Symbol" panose="05050102010706020507" pitchFamily="18" charset="2"/>
                    <a:buNone/>
                  </a:pPr>
                  <a:endParaRPr lang="zh-CN" altLang="en-US" sz="2400">
                    <a:latin typeface="华文新魏" panose="02010800040101010101" pitchFamily="2" charset="-122"/>
                    <a:ea typeface="华文新魏" panose="02010800040101010101" pitchFamily="2" charset="-122"/>
                  </a:endParaRPr>
                </a:p>
              </p:txBody>
            </p:sp>
          </p:grpSp>
          <p:grpSp>
            <p:nvGrpSpPr>
              <p:cNvPr id="17" name="Group 23"/>
              <p:cNvGrpSpPr>
                <a:grpSpLocks/>
              </p:cNvGrpSpPr>
              <p:nvPr/>
            </p:nvGrpSpPr>
            <p:grpSpPr bwMode="auto">
              <a:xfrm>
                <a:off x="1165" y="1833"/>
                <a:ext cx="226" cy="90"/>
                <a:chOff x="1837" y="4020"/>
                <a:chExt cx="226" cy="90"/>
              </a:xfrm>
            </p:grpSpPr>
            <p:sp>
              <p:nvSpPr>
                <p:cNvPr id="45" name="Rectangle 24"/>
                <p:cNvSpPr>
                  <a:spLocks noChangeArrowheads="1"/>
                </p:cNvSpPr>
                <p:nvPr/>
              </p:nvSpPr>
              <p:spPr bwMode="auto">
                <a:xfrm>
                  <a:off x="1837" y="4020"/>
                  <a:ext cx="226" cy="45"/>
                </a:xfrm>
                <a:prstGeom prst="rect">
                  <a:avLst/>
                </a:prstGeom>
                <a:solidFill>
                  <a:srgbClr val="FFA52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90000"/>
                    <a:buFont typeface="Symbol" panose="05050102010706020507" pitchFamily="18" charset="2"/>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 typeface="Symbol" panose="05050102010706020507" pitchFamily="18" charset="2"/>
                    <a:buNone/>
                  </a:pPr>
                  <a:endParaRPr lang="zh-CN" altLang="en-US" sz="2400">
                    <a:latin typeface="华文新魏" panose="02010800040101010101" pitchFamily="2" charset="-122"/>
                    <a:ea typeface="华文新魏" panose="02010800040101010101" pitchFamily="2" charset="-122"/>
                  </a:endParaRPr>
                </a:p>
              </p:txBody>
            </p:sp>
            <p:sp>
              <p:nvSpPr>
                <p:cNvPr id="46" name="Rectangle 25"/>
                <p:cNvSpPr>
                  <a:spLocks noChangeArrowheads="1"/>
                </p:cNvSpPr>
                <p:nvPr/>
              </p:nvSpPr>
              <p:spPr bwMode="auto">
                <a:xfrm>
                  <a:off x="1837" y="4065"/>
                  <a:ext cx="226" cy="45"/>
                </a:xfrm>
                <a:prstGeom prst="rect">
                  <a:avLst/>
                </a:prstGeom>
                <a:solidFill>
                  <a:srgbClr val="FFA52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90000"/>
                    <a:buFont typeface="Symbol" panose="05050102010706020507" pitchFamily="18" charset="2"/>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 typeface="Symbol" panose="05050102010706020507" pitchFamily="18" charset="2"/>
                    <a:buNone/>
                  </a:pPr>
                  <a:endParaRPr lang="zh-CN" altLang="en-US" sz="2400">
                    <a:latin typeface="华文新魏" panose="02010800040101010101" pitchFamily="2" charset="-122"/>
                    <a:ea typeface="华文新魏" panose="02010800040101010101" pitchFamily="2" charset="-122"/>
                  </a:endParaRPr>
                </a:p>
              </p:txBody>
            </p:sp>
          </p:grpSp>
          <p:grpSp>
            <p:nvGrpSpPr>
              <p:cNvPr id="18" name="Group 26"/>
              <p:cNvGrpSpPr>
                <a:grpSpLocks/>
              </p:cNvGrpSpPr>
              <p:nvPr/>
            </p:nvGrpSpPr>
            <p:grpSpPr bwMode="auto">
              <a:xfrm>
                <a:off x="2808" y="1833"/>
                <a:ext cx="226" cy="90"/>
                <a:chOff x="1837" y="4020"/>
                <a:chExt cx="226" cy="90"/>
              </a:xfrm>
            </p:grpSpPr>
            <p:sp>
              <p:nvSpPr>
                <p:cNvPr id="43" name="Rectangle 27"/>
                <p:cNvSpPr>
                  <a:spLocks noChangeArrowheads="1"/>
                </p:cNvSpPr>
                <p:nvPr/>
              </p:nvSpPr>
              <p:spPr bwMode="auto">
                <a:xfrm>
                  <a:off x="1837" y="4020"/>
                  <a:ext cx="226" cy="45"/>
                </a:xfrm>
                <a:prstGeom prst="rect">
                  <a:avLst/>
                </a:prstGeom>
                <a:solidFill>
                  <a:srgbClr val="FFA52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90000"/>
                    <a:buFont typeface="Symbol" panose="05050102010706020507" pitchFamily="18" charset="2"/>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 typeface="Symbol" panose="05050102010706020507" pitchFamily="18" charset="2"/>
                    <a:buNone/>
                  </a:pPr>
                  <a:endParaRPr lang="zh-CN" altLang="en-US" sz="2400">
                    <a:latin typeface="华文新魏" panose="02010800040101010101" pitchFamily="2" charset="-122"/>
                    <a:ea typeface="华文新魏" panose="02010800040101010101" pitchFamily="2" charset="-122"/>
                  </a:endParaRPr>
                </a:p>
              </p:txBody>
            </p:sp>
            <p:sp>
              <p:nvSpPr>
                <p:cNvPr id="44" name="Rectangle 28"/>
                <p:cNvSpPr>
                  <a:spLocks noChangeArrowheads="1"/>
                </p:cNvSpPr>
                <p:nvPr/>
              </p:nvSpPr>
              <p:spPr bwMode="auto">
                <a:xfrm>
                  <a:off x="1837" y="4065"/>
                  <a:ext cx="226" cy="45"/>
                </a:xfrm>
                <a:prstGeom prst="rect">
                  <a:avLst/>
                </a:prstGeom>
                <a:solidFill>
                  <a:srgbClr val="FFA52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90000"/>
                    <a:buFont typeface="Symbol" panose="05050102010706020507" pitchFamily="18" charset="2"/>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 typeface="Symbol" panose="05050102010706020507" pitchFamily="18" charset="2"/>
                    <a:buNone/>
                  </a:pPr>
                  <a:endParaRPr lang="zh-CN" altLang="en-US" sz="2400">
                    <a:latin typeface="华文新魏" panose="02010800040101010101" pitchFamily="2" charset="-122"/>
                    <a:ea typeface="华文新魏" panose="02010800040101010101" pitchFamily="2" charset="-122"/>
                  </a:endParaRPr>
                </a:p>
              </p:txBody>
            </p:sp>
          </p:grpSp>
          <p:grpSp>
            <p:nvGrpSpPr>
              <p:cNvPr id="19" name="Group 29"/>
              <p:cNvGrpSpPr>
                <a:grpSpLocks/>
              </p:cNvGrpSpPr>
              <p:nvPr/>
            </p:nvGrpSpPr>
            <p:grpSpPr bwMode="auto">
              <a:xfrm>
                <a:off x="3035" y="1788"/>
                <a:ext cx="227" cy="136"/>
                <a:chOff x="929" y="1797"/>
                <a:chExt cx="227" cy="136"/>
              </a:xfrm>
            </p:grpSpPr>
            <p:sp>
              <p:nvSpPr>
                <p:cNvPr id="40" name="Rectangle 30"/>
                <p:cNvSpPr>
                  <a:spLocks noChangeArrowheads="1"/>
                </p:cNvSpPr>
                <p:nvPr/>
              </p:nvSpPr>
              <p:spPr bwMode="auto">
                <a:xfrm>
                  <a:off x="930" y="1888"/>
                  <a:ext cx="226" cy="45"/>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90000"/>
                    <a:buFont typeface="Symbol" panose="05050102010706020507" pitchFamily="18" charset="2"/>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 typeface="Symbol" panose="05050102010706020507" pitchFamily="18" charset="2"/>
                    <a:buNone/>
                  </a:pPr>
                  <a:endParaRPr lang="zh-CN" altLang="en-US" sz="2400">
                    <a:latin typeface="华文新魏" panose="02010800040101010101" pitchFamily="2" charset="-122"/>
                    <a:ea typeface="华文新魏" panose="02010800040101010101" pitchFamily="2" charset="-122"/>
                  </a:endParaRPr>
                </a:p>
              </p:txBody>
            </p:sp>
            <p:sp>
              <p:nvSpPr>
                <p:cNvPr id="41" name="Rectangle 31"/>
                <p:cNvSpPr>
                  <a:spLocks noChangeArrowheads="1"/>
                </p:cNvSpPr>
                <p:nvPr/>
              </p:nvSpPr>
              <p:spPr bwMode="auto">
                <a:xfrm>
                  <a:off x="929" y="1841"/>
                  <a:ext cx="226" cy="45"/>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90000"/>
                    <a:buFont typeface="Symbol" panose="05050102010706020507" pitchFamily="18" charset="2"/>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 typeface="Symbol" panose="05050102010706020507" pitchFamily="18" charset="2"/>
                    <a:buNone/>
                  </a:pPr>
                  <a:endParaRPr lang="zh-CN" altLang="en-US" sz="2400">
                    <a:latin typeface="华文新魏" panose="02010800040101010101" pitchFamily="2" charset="-122"/>
                    <a:ea typeface="华文新魏" panose="02010800040101010101" pitchFamily="2" charset="-122"/>
                  </a:endParaRPr>
                </a:p>
              </p:txBody>
            </p:sp>
            <p:sp>
              <p:nvSpPr>
                <p:cNvPr id="42" name="Rectangle 32"/>
                <p:cNvSpPr>
                  <a:spLocks noChangeArrowheads="1"/>
                </p:cNvSpPr>
                <p:nvPr/>
              </p:nvSpPr>
              <p:spPr bwMode="auto">
                <a:xfrm>
                  <a:off x="930" y="1797"/>
                  <a:ext cx="226" cy="45"/>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90000"/>
                    <a:buFont typeface="Symbol" panose="05050102010706020507" pitchFamily="18" charset="2"/>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 typeface="Symbol" panose="05050102010706020507" pitchFamily="18" charset="2"/>
                    <a:buNone/>
                  </a:pPr>
                  <a:endParaRPr lang="zh-CN" altLang="en-US" sz="2400">
                    <a:latin typeface="华文新魏" panose="02010800040101010101" pitchFamily="2" charset="-122"/>
                    <a:ea typeface="华文新魏" panose="02010800040101010101" pitchFamily="2" charset="-122"/>
                  </a:endParaRPr>
                </a:p>
              </p:txBody>
            </p:sp>
          </p:grpSp>
          <p:sp>
            <p:nvSpPr>
              <p:cNvPr id="20" name="Rectangle 33"/>
              <p:cNvSpPr>
                <a:spLocks noChangeArrowheads="1"/>
              </p:cNvSpPr>
              <p:nvPr/>
            </p:nvSpPr>
            <p:spPr bwMode="auto">
              <a:xfrm>
                <a:off x="1873" y="1888"/>
                <a:ext cx="226" cy="45"/>
              </a:xfrm>
              <a:prstGeom prst="rect">
                <a:avLst/>
              </a:prstGeom>
              <a:solidFill>
                <a:srgbClr val="FF33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90000"/>
                  <a:buFont typeface="Symbol" panose="05050102010706020507" pitchFamily="18" charset="2"/>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 typeface="Symbol" panose="05050102010706020507" pitchFamily="18" charset="2"/>
                  <a:buNone/>
                </a:pPr>
                <a:endParaRPr lang="zh-CN" altLang="en-US" sz="2400">
                  <a:latin typeface="华文新魏" panose="02010800040101010101" pitchFamily="2" charset="-122"/>
                  <a:ea typeface="华文新魏" panose="02010800040101010101" pitchFamily="2" charset="-122"/>
                </a:endParaRPr>
              </a:p>
            </p:txBody>
          </p:sp>
          <p:grpSp>
            <p:nvGrpSpPr>
              <p:cNvPr id="23" name="Group 34"/>
              <p:cNvGrpSpPr>
                <a:grpSpLocks/>
              </p:cNvGrpSpPr>
              <p:nvPr/>
            </p:nvGrpSpPr>
            <p:grpSpPr bwMode="auto">
              <a:xfrm>
                <a:off x="1401" y="1743"/>
                <a:ext cx="226" cy="181"/>
                <a:chOff x="748" y="3838"/>
                <a:chExt cx="226" cy="181"/>
              </a:xfrm>
            </p:grpSpPr>
            <p:sp>
              <p:nvSpPr>
                <p:cNvPr id="36" name="Rectangle 35"/>
                <p:cNvSpPr>
                  <a:spLocks noChangeArrowheads="1"/>
                </p:cNvSpPr>
                <p:nvPr/>
              </p:nvSpPr>
              <p:spPr bwMode="auto">
                <a:xfrm>
                  <a:off x="748" y="3884"/>
                  <a:ext cx="226" cy="45"/>
                </a:xfrm>
                <a:prstGeom prst="rect">
                  <a:avLst/>
                </a:prstGeom>
                <a:solidFill>
                  <a:srgbClr val="33CC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90000"/>
                    <a:buFont typeface="Symbol" panose="05050102010706020507" pitchFamily="18" charset="2"/>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 typeface="Symbol" panose="05050102010706020507" pitchFamily="18" charset="2"/>
                    <a:buNone/>
                  </a:pPr>
                  <a:endParaRPr lang="zh-CN" altLang="en-US" sz="2400">
                    <a:latin typeface="华文新魏" panose="02010800040101010101" pitchFamily="2" charset="-122"/>
                    <a:ea typeface="华文新魏" panose="02010800040101010101" pitchFamily="2" charset="-122"/>
                  </a:endParaRPr>
                </a:p>
              </p:txBody>
            </p:sp>
            <p:sp>
              <p:nvSpPr>
                <p:cNvPr id="37" name="Rectangle 36"/>
                <p:cNvSpPr>
                  <a:spLocks noChangeArrowheads="1"/>
                </p:cNvSpPr>
                <p:nvPr/>
              </p:nvSpPr>
              <p:spPr bwMode="auto">
                <a:xfrm>
                  <a:off x="748" y="3838"/>
                  <a:ext cx="226" cy="45"/>
                </a:xfrm>
                <a:prstGeom prst="rect">
                  <a:avLst/>
                </a:prstGeom>
                <a:solidFill>
                  <a:srgbClr val="33CC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90000"/>
                    <a:buFont typeface="Symbol" panose="05050102010706020507" pitchFamily="18" charset="2"/>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 typeface="Symbol" panose="05050102010706020507" pitchFamily="18" charset="2"/>
                    <a:buNone/>
                  </a:pPr>
                  <a:endParaRPr lang="zh-CN" altLang="en-US" sz="2400">
                    <a:latin typeface="华文新魏" panose="02010800040101010101" pitchFamily="2" charset="-122"/>
                    <a:ea typeface="华文新魏" panose="02010800040101010101" pitchFamily="2" charset="-122"/>
                  </a:endParaRPr>
                </a:p>
              </p:txBody>
            </p:sp>
            <p:sp>
              <p:nvSpPr>
                <p:cNvPr id="38" name="Rectangle 37"/>
                <p:cNvSpPr>
                  <a:spLocks noChangeArrowheads="1"/>
                </p:cNvSpPr>
                <p:nvPr/>
              </p:nvSpPr>
              <p:spPr bwMode="auto">
                <a:xfrm>
                  <a:off x="748" y="3929"/>
                  <a:ext cx="226" cy="45"/>
                </a:xfrm>
                <a:prstGeom prst="rect">
                  <a:avLst/>
                </a:prstGeom>
                <a:solidFill>
                  <a:srgbClr val="33CC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90000"/>
                    <a:buFont typeface="Symbol" panose="05050102010706020507" pitchFamily="18" charset="2"/>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 typeface="Symbol" panose="05050102010706020507" pitchFamily="18" charset="2"/>
                    <a:buNone/>
                  </a:pPr>
                  <a:endParaRPr lang="zh-CN" altLang="en-US" sz="2400">
                    <a:latin typeface="华文新魏" panose="02010800040101010101" pitchFamily="2" charset="-122"/>
                    <a:ea typeface="华文新魏" panose="02010800040101010101" pitchFamily="2" charset="-122"/>
                  </a:endParaRPr>
                </a:p>
              </p:txBody>
            </p:sp>
            <p:sp>
              <p:nvSpPr>
                <p:cNvPr id="39" name="Rectangle 38"/>
                <p:cNvSpPr>
                  <a:spLocks noChangeArrowheads="1"/>
                </p:cNvSpPr>
                <p:nvPr/>
              </p:nvSpPr>
              <p:spPr bwMode="auto">
                <a:xfrm>
                  <a:off x="748" y="3974"/>
                  <a:ext cx="226" cy="45"/>
                </a:xfrm>
                <a:prstGeom prst="rect">
                  <a:avLst/>
                </a:prstGeom>
                <a:solidFill>
                  <a:srgbClr val="33CC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90000"/>
                    <a:buFont typeface="Symbol" panose="05050102010706020507" pitchFamily="18" charset="2"/>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 typeface="Symbol" panose="05050102010706020507" pitchFamily="18" charset="2"/>
                    <a:buNone/>
                  </a:pPr>
                  <a:endParaRPr lang="zh-CN" altLang="en-US" sz="2400">
                    <a:latin typeface="华文新魏" panose="02010800040101010101" pitchFamily="2" charset="-122"/>
                    <a:ea typeface="华文新魏" panose="02010800040101010101" pitchFamily="2" charset="-122"/>
                  </a:endParaRPr>
                </a:p>
              </p:txBody>
            </p:sp>
          </p:grpSp>
          <p:grpSp>
            <p:nvGrpSpPr>
              <p:cNvPr id="24" name="Group 39"/>
              <p:cNvGrpSpPr>
                <a:grpSpLocks/>
              </p:cNvGrpSpPr>
              <p:nvPr/>
            </p:nvGrpSpPr>
            <p:grpSpPr bwMode="auto">
              <a:xfrm>
                <a:off x="1636" y="1744"/>
                <a:ext cx="226" cy="181"/>
                <a:chOff x="748" y="3838"/>
                <a:chExt cx="226" cy="181"/>
              </a:xfrm>
            </p:grpSpPr>
            <p:sp>
              <p:nvSpPr>
                <p:cNvPr id="32" name="Rectangle 40"/>
                <p:cNvSpPr>
                  <a:spLocks noChangeArrowheads="1"/>
                </p:cNvSpPr>
                <p:nvPr/>
              </p:nvSpPr>
              <p:spPr bwMode="auto">
                <a:xfrm>
                  <a:off x="748" y="3884"/>
                  <a:ext cx="226" cy="45"/>
                </a:xfrm>
                <a:prstGeom prst="rect">
                  <a:avLst/>
                </a:prstGeom>
                <a:solidFill>
                  <a:srgbClr val="33CC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90000"/>
                    <a:buFont typeface="Symbol" panose="05050102010706020507" pitchFamily="18" charset="2"/>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 typeface="Symbol" panose="05050102010706020507" pitchFamily="18" charset="2"/>
                    <a:buNone/>
                  </a:pPr>
                  <a:endParaRPr lang="zh-CN" altLang="en-US" sz="2400">
                    <a:latin typeface="华文新魏" panose="02010800040101010101" pitchFamily="2" charset="-122"/>
                    <a:ea typeface="华文新魏" panose="02010800040101010101" pitchFamily="2" charset="-122"/>
                  </a:endParaRPr>
                </a:p>
              </p:txBody>
            </p:sp>
            <p:sp>
              <p:nvSpPr>
                <p:cNvPr id="33" name="Rectangle 41"/>
                <p:cNvSpPr>
                  <a:spLocks noChangeArrowheads="1"/>
                </p:cNvSpPr>
                <p:nvPr/>
              </p:nvSpPr>
              <p:spPr bwMode="auto">
                <a:xfrm>
                  <a:off x="748" y="3838"/>
                  <a:ext cx="226" cy="45"/>
                </a:xfrm>
                <a:prstGeom prst="rect">
                  <a:avLst/>
                </a:prstGeom>
                <a:solidFill>
                  <a:srgbClr val="33CC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90000"/>
                    <a:buFont typeface="Symbol" panose="05050102010706020507" pitchFamily="18" charset="2"/>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 typeface="Symbol" panose="05050102010706020507" pitchFamily="18" charset="2"/>
                    <a:buNone/>
                  </a:pPr>
                  <a:endParaRPr lang="zh-CN" altLang="en-US" sz="2400">
                    <a:latin typeface="华文新魏" panose="02010800040101010101" pitchFamily="2" charset="-122"/>
                    <a:ea typeface="华文新魏" panose="02010800040101010101" pitchFamily="2" charset="-122"/>
                  </a:endParaRPr>
                </a:p>
              </p:txBody>
            </p:sp>
            <p:sp>
              <p:nvSpPr>
                <p:cNvPr id="34" name="Rectangle 42"/>
                <p:cNvSpPr>
                  <a:spLocks noChangeArrowheads="1"/>
                </p:cNvSpPr>
                <p:nvPr/>
              </p:nvSpPr>
              <p:spPr bwMode="auto">
                <a:xfrm>
                  <a:off x="748" y="3929"/>
                  <a:ext cx="226" cy="45"/>
                </a:xfrm>
                <a:prstGeom prst="rect">
                  <a:avLst/>
                </a:prstGeom>
                <a:solidFill>
                  <a:srgbClr val="33CC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90000"/>
                    <a:buFont typeface="Symbol" panose="05050102010706020507" pitchFamily="18" charset="2"/>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 typeface="Symbol" panose="05050102010706020507" pitchFamily="18" charset="2"/>
                    <a:buNone/>
                  </a:pPr>
                  <a:endParaRPr lang="zh-CN" altLang="en-US" sz="2400">
                    <a:latin typeface="华文新魏" panose="02010800040101010101" pitchFamily="2" charset="-122"/>
                    <a:ea typeface="华文新魏" panose="02010800040101010101" pitchFamily="2" charset="-122"/>
                  </a:endParaRPr>
                </a:p>
              </p:txBody>
            </p:sp>
            <p:sp>
              <p:nvSpPr>
                <p:cNvPr id="35" name="Rectangle 43"/>
                <p:cNvSpPr>
                  <a:spLocks noChangeArrowheads="1"/>
                </p:cNvSpPr>
                <p:nvPr/>
              </p:nvSpPr>
              <p:spPr bwMode="auto">
                <a:xfrm>
                  <a:off x="748" y="3974"/>
                  <a:ext cx="226" cy="45"/>
                </a:xfrm>
                <a:prstGeom prst="rect">
                  <a:avLst/>
                </a:prstGeom>
                <a:solidFill>
                  <a:srgbClr val="33CC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90000"/>
                    <a:buFont typeface="Symbol" panose="05050102010706020507" pitchFamily="18" charset="2"/>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 typeface="Symbol" panose="05050102010706020507" pitchFamily="18" charset="2"/>
                    <a:buNone/>
                  </a:pPr>
                  <a:endParaRPr lang="zh-CN" altLang="en-US" sz="2400">
                    <a:latin typeface="华文新魏" panose="02010800040101010101" pitchFamily="2" charset="-122"/>
                    <a:ea typeface="华文新魏" panose="02010800040101010101" pitchFamily="2" charset="-122"/>
                  </a:endParaRPr>
                </a:p>
              </p:txBody>
            </p:sp>
          </p:grpSp>
          <p:grpSp>
            <p:nvGrpSpPr>
              <p:cNvPr id="25" name="Group 44"/>
              <p:cNvGrpSpPr>
                <a:grpSpLocks/>
              </p:cNvGrpSpPr>
              <p:nvPr/>
            </p:nvGrpSpPr>
            <p:grpSpPr bwMode="auto">
              <a:xfrm>
                <a:off x="2345" y="1743"/>
                <a:ext cx="226" cy="181"/>
                <a:chOff x="748" y="3838"/>
                <a:chExt cx="226" cy="181"/>
              </a:xfrm>
            </p:grpSpPr>
            <p:sp>
              <p:nvSpPr>
                <p:cNvPr id="28" name="Rectangle 45"/>
                <p:cNvSpPr>
                  <a:spLocks noChangeArrowheads="1"/>
                </p:cNvSpPr>
                <p:nvPr/>
              </p:nvSpPr>
              <p:spPr bwMode="auto">
                <a:xfrm>
                  <a:off x="748" y="3884"/>
                  <a:ext cx="226" cy="45"/>
                </a:xfrm>
                <a:prstGeom prst="rect">
                  <a:avLst/>
                </a:prstGeom>
                <a:solidFill>
                  <a:srgbClr val="33CC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90000"/>
                    <a:buFont typeface="Symbol" panose="05050102010706020507" pitchFamily="18" charset="2"/>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 typeface="Symbol" panose="05050102010706020507" pitchFamily="18" charset="2"/>
                    <a:buNone/>
                  </a:pPr>
                  <a:endParaRPr lang="zh-CN" altLang="en-US" sz="2400">
                    <a:latin typeface="华文新魏" panose="02010800040101010101" pitchFamily="2" charset="-122"/>
                    <a:ea typeface="华文新魏" panose="02010800040101010101" pitchFamily="2" charset="-122"/>
                  </a:endParaRPr>
                </a:p>
              </p:txBody>
            </p:sp>
            <p:sp>
              <p:nvSpPr>
                <p:cNvPr id="29" name="Rectangle 46"/>
                <p:cNvSpPr>
                  <a:spLocks noChangeArrowheads="1"/>
                </p:cNvSpPr>
                <p:nvPr/>
              </p:nvSpPr>
              <p:spPr bwMode="auto">
                <a:xfrm>
                  <a:off x="748" y="3838"/>
                  <a:ext cx="226" cy="45"/>
                </a:xfrm>
                <a:prstGeom prst="rect">
                  <a:avLst/>
                </a:prstGeom>
                <a:solidFill>
                  <a:srgbClr val="33CC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90000"/>
                    <a:buFont typeface="Symbol" panose="05050102010706020507" pitchFamily="18" charset="2"/>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 typeface="Symbol" panose="05050102010706020507" pitchFamily="18" charset="2"/>
                    <a:buNone/>
                  </a:pPr>
                  <a:endParaRPr lang="zh-CN" altLang="en-US" sz="2400">
                    <a:latin typeface="华文新魏" panose="02010800040101010101" pitchFamily="2" charset="-122"/>
                    <a:ea typeface="华文新魏" panose="02010800040101010101" pitchFamily="2" charset="-122"/>
                  </a:endParaRPr>
                </a:p>
              </p:txBody>
            </p:sp>
            <p:sp>
              <p:nvSpPr>
                <p:cNvPr id="30" name="Rectangle 47"/>
                <p:cNvSpPr>
                  <a:spLocks noChangeArrowheads="1"/>
                </p:cNvSpPr>
                <p:nvPr/>
              </p:nvSpPr>
              <p:spPr bwMode="auto">
                <a:xfrm>
                  <a:off x="748" y="3929"/>
                  <a:ext cx="226" cy="45"/>
                </a:xfrm>
                <a:prstGeom prst="rect">
                  <a:avLst/>
                </a:prstGeom>
                <a:solidFill>
                  <a:srgbClr val="33CC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90000"/>
                    <a:buFont typeface="Symbol" panose="05050102010706020507" pitchFamily="18" charset="2"/>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 typeface="Symbol" panose="05050102010706020507" pitchFamily="18" charset="2"/>
                    <a:buNone/>
                  </a:pPr>
                  <a:endParaRPr lang="zh-CN" altLang="en-US" sz="2400">
                    <a:latin typeface="华文新魏" panose="02010800040101010101" pitchFamily="2" charset="-122"/>
                    <a:ea typeface="华文新魏" panose="02010800040101010101" pitchFamily="2" charset="-122"/>
                  </a:endParaRPr>
                </a:p>
              </p:txBody>
            </p:sp>
            <p:sp>
              <p:nvSpPr>
                <p:cNvPr id="31" name="Rectangle 48"/>
                <p:cNvSpPr>
                  <a:spLocks noChangeArrowheads="1"/>
                </p:cNvSpPr>
                <p:nvPr/>
              </p:nvSpPr>
              <p:spPr bwMode="auto">
                <a:xfrm>
                  <a:off x="748" y="3974"/>
                  <a:ext cx="226" cy="45"/>
                </a:xfrm>
                <a:prstGeom prst="rect">
                  <a:avLst/>
                </a:prstGeom>
                <a:solidFill>
                  <a:srgbClr val="33CC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90000"/>
                    <a:buFont typeface="Symbol" panose="05050102010706020507" pitchFamily="18" charset="2"/>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 typeface="Symbol" panose="05050102010706020507" pitchFamily="18" charset="2"/>
                    <a:buNone/>
                  </a:pPr>
                  <a:endParaRPr lang="zh-CN" altLang="en-US" sz="2400">
                    <a:latin typeface="华文新魏" panose="02010800040101010101" pitchFamily="2" charset="-122"/>
                    <a:ea typeface="华文新魏" panose="02010800040101010101" pitchFamily="2" charset="-122"/>
                  </a:endParaRPr>
                </a:p>
              </p:txBody>
            </p:sp>
          </p:grpSp>
          <p:sp>
            <p:nvSpPr>
              <p:cNvPr id="26" name="Rectangle 49"/>
              <p:cNvSpPr>
                <a:spLocks noChangeArrowheads="1"/>
              </p:cNvSpPr>
              <p:nvPr/>
            </p:nvSpPr>
            <p:spPr bwMode="auto">
              <a:xfrm>
                <a:off x="2109" y="1888"/>
                <a:ext cx="226" cy="45"/>
              </a:xfrm>
              <a:prstGeom prst="rect">
                <a:avLst/>
              </a:prstGeom>
              <a:solidFill>
                <a:srgbClr val="FF33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90000"/>
                  <a:buFont typeface="Symbol" panose="05050102010706020507" pitchFamily="18" charset="2"/>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 typeface="Symbol" panose="05050102010706020507" pitchFamily="18" charset="2"/>
                  <a:buNone/>
                </a:pPr>
                <a:endParaRPr lang="zh-CN" altLang="en-US" sz="2400">
                  <a:latin typeface="华文新魏" panose="02010800040101010101" pitchFamily="2" charset="-122"/>
                  <a:ea typeface="华文新魏" panose="02010800040101010101" pitchFamily="2" charset="-122"/>
                </a:endParaRPr>
              </a:p>
            </p:txBody>
          </p:sp>
          <p:sp>
            <p:nvSpPr>
              <p:cNvPr id="27" name="Rectangle 50"/>
              <p:cNvSpPr>
                <a:spLocks noChangeArrowheads="1"/>
              </p:cNvSpPr>
              <p:nvPr/>
            </p:nvSpPr>
            <p:spPr bwMode="auto">
              <a:xfrm>
                <a:off x="2580" y="1879"/>
                <a:ext cx="226" cy="45"/>
              </a:xfrm>
              <a:prstGeom prst="rect">
                <a:avLst/>
              </a:prstGeom>
              <a:solidFill>
                <a:srgbClr val="FF33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90000"/>
                  <a:buFont typeface="Symbol" panose="05050102010706020507" pitchFamily="18" charset="2"/>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 typeface="Symbol" panose="05050102010706020507" pitchFamily="18" charset="2"/>
                  <a:buNone/>
                </a:pPr>
                <a:endParaRPr lang="zh-CN" altLang="en-US" sz="2400">
                  <a:latin typeface="华文新魏" panose="02010800040101010101" pitchFamily="2" charset="-122"/>
                  <a:ea typeface="华文新魏" panose="02010800040101010101" pitchFamily="2" charset="-122"/>
                </a:endParaRPr>
              </a:p>
            </p:txBody>
          </p:sp>
        </p:grpSp>
        <p:sp>
          <p:nvSpPr>
            <p:cNvPr id="14" name="Text Box 51"/>
            <p:cNvSpPr txBox="1">
              <a:spLocks noChangeArrowheads="1"/>
            </p:cNvSpPr>
            <p:nvPr/>
          </p:nvSpPr>
          <p:spPr bwMode="auto">
            <a:xfrm>
              <a:off x="911" y="1898"/>
              <a:ext cx="2767"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SzPct val="90000"/>
                <a:buFont typeface="Symbol" panose="05050102010706020507" pitchFamily="18" charset="2"/>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kumimoji="0" lang="en-US" altLang="zh-CN" sz="1800"/>
                <a:t> </a:t>
              </a:r>
              <a:r>
                <a:rPr kumimoji="0" lang="en-US" altLang="zh-CN" sz="1400" b="1">
                  <a:latin typeface="黑体" panose="02010609060101010101" pitchFamily="49" charset="-122"/>
                  <a:ea typeface="黑体" panose="02010609060101010101" pitchFamily="49" charset="-122"/>
                </a:rPr>
                <a:t>0   1   2   3    4   5   6   7   8    9</a:t>
              </a:r>
            </a:p>
          </p:txBody>
        </p:sp>
      </p:grpSp>
      <p:grpSp>
        <p:nvGrpSpPr>
          <p:cNvPr id="63" name="Group 52"/>
          <p:cNvGrpSpPr>
            <a:grpSpLocks/>
          </p:cNvGrpSpPr>
          <p:nvPr/>
        </p:nvGrpSpPr>
        <p:grpSpPr bwMode="auto">
          <a:xfrm>
            <a:off x="2338611" y="3114675"/>
            <a:ext cx="4392613" cy="1749425"/>
            <a:chOff x="1238" y="2024"/>
            <a:chExt cx="2767" cy="1102"/>
          </a:xfrm>
        </p:grpSpPr>
        <p:sp>
          <p:nvSpPr>
            <p:cNvPr id="64" name="Text Box 53"/>
            <p:cNvSpPr txBox="1">
              <a:spLocks noChangeArrowheads="1"/>
            </p:cNvSpPr>
            <p:nvPr/>
          </p:nvSpPr>
          <p:spPr bwMode="auto">
            <a:xfrm>
              <a:off x="1238" y="2895"/>
              <a:ext cx="2767"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SzPct val="90000"/>
                <a:buFont typeface="Symbol" panose="05050102010706020507" pitchFamily="18" charset="2"/>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kumimoji="0" lang="en-US" altLang="zh-CN" sz="1800"/>
                <a:t> </a:t>
              </a:r>
              <a:r>
                <a:rPr kumimoji="0" lang="en-US" altLang="zh-CN" sz="1400" b="1">
                  <a:latin typeface="黑体" panose="02010609060101010101" pitchFamily="49" charset="-122"/>
                  <a:ea typeface="黑体" panose="02010609060101010101" pitchFamily="49" charset="-122"/>
                </a:rPr>
                <a:t>0   1   2   3    4   5   6   7    8    9</a:t>
              </a:r>
            </a:p>
          </p:txBody>
        </p:sp>
        <p:grpSp>
          <p:nvGrpSpPr>
            <p:cNvPr id="65" name="Group 54"/>
            <p:cNvGrpSpPr>
              <a:grpSpLocks/>
            </p:cNvGrpSpPr>
            <p:nvPr/>
          </p:nvGrpSpPr>
          <p:grpSpPr bwMode="auto">
            <a:xfrm>
              <a:off x="1247" y="2024"/>
              <a:ext cx="2586" cy="907"/>
              <a:chOff x="975" y="2432"/>
              <a:chExt cx="2586" cy="907"/>
            </a:xfrm>
          </p:grpSpPr>
          <p:grpSp>
            <p:nvGrpSpPr>
              <p:cNvPr id="66" name="Group 55"/>
              <p:cNvGrpSpPr>
                <a:grpSpLocks/>
              </p:cNvGrpSpPr>
              <p:nvPr/>
            </p:nvGrpSpPr>
            <p:grpSpPr bwMode="auto">
              <a:xfrm>
                <a:off x="975" y="2432"/>
                <a:ext cx="2586" cy="907"/>
                <a:chOff x="1519" y="1362"/>
                <a:chExt cx="2586" cy="907"/>
              </a:xfrm>
            </p:grpSpPr>
            <p:grpSp>
              <p:nvGrpSpPr>
                <p:cNvPr id="102" name="Group 56"/>
                <p:cNvGrpSpPr>
                  <a:grpSpLocks/>
                </p:cNvGrpSpPr>
                <p:nvPr/>
              </p:nvGrpSpPr>
              <p:grpSpPr bwMode="auto">
                <a:xfrm>
                  <a:off x="1519" y="2205"/>
                  <a:ext cx="2586" cy="63"/>
                  <a:chOff x="1519" y="2006"/>
                  <a:chExt cx="2586" cy="63"/>
                </a:xfrm>
              </p:grpSpPr>
              <p:grpSp>
                <p:nvGrpSpPr>
                  <p:cNvPr id="104" name="Group 57"/>
                  <p:cNvGrpSpPr>
                    <a:grpSpLocks/>
                  </p:cNvGrpSpPr>
                  <p:nvPr/>
                </p:nvGrpSpPr>
                <p:grpSpPr bwMode="auto">
                  <a:xfrm>
                    <a:off x="1519" y="2015"/>
                    <a:ext cx="2586" cy="54"/>
                    <a:chOff x="1519" y="2015"/>
                    <a:chExt cx="2586" cy="54"/>
                  </a:xfrm>
                </p:grpSpPr>
                <p:sp>
                  <p:nvSpPr>
                    <p:cNvPr id="112" name="Line 58"/>
                    <p:cNvSpPr>
                      <a:spLocks noChangeShapeType="1"/>
                    </p:cNvSpPr>
                    <p:nvPr/>
                  </p:nvSpPr>
                  <p:spPr bwMode="auto">
                    <a:xfrm>
                      <a:off x="1519" y="2069"/>
                      <a:ext cx="2586"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3" name="Line 59"/>
                    <p:cNvSpPr>
                      <a:spLocks noChangeShapeType="1"/>
                    </p:cNvSpPr>
                    <p:nvPr/>
                  </p:nvSpPr>
                  <p:spPr bwMode="auto">
                    <a:xfrm>
                      <a:off x="1746" y="2024"/>
                      <a:ext cx="0" cy="4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 name="Line 60"/>
                    <p:cNvSpPr>
                      <a:spLocks noChangeShapeType="1"/>
                    </p:cNvSpPr>
                    <p:nvPr/>
                  </p:nvSpPr>
                  <p:spPr bwMode="auto">
                    <a:xfrm>
                      <a:off x="1982" y="2015"/>
                      <a:ext cx="0" cy="4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05" name="Line 61"/>
                  <p:cNvSpPr>
                    <a:spLocks noChangeShapeType="1"/>
                  </p:cNvSpPr>
                  <p:nvPr/>
                </p:nvSpPr>
                <p:spPr bwMode="auto">
                  <a:xfrm>
                    <a:off x="2218" y="2015"/>
                    <a:ext cx="0" cy="4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6" name="Line 62"/>
                  <p:cNvSpPr>
                    <a:spLocks noChangeShapeType="1"/>
                  </p:cNvSpPr>
                  <p:nvPr/>
                </p:nvSpPr>
                <p:spPr bwMode="auto">
                  <a:xfrm>
                    <a:off x="2463" y="2006"/>
                    <a:ext cx="0" cy="4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7" name="Line 63"/>
                  <p:cNvSpPr>
                    <a:spLocks noChangeShapeType="1"/>
                  </p:cNvSpPr>
                  <p:nvPr/>
                </p:nvSpPr>
                <p:spPr bwMode="auto">
                  <a:xfrm>
                    <a:off x="2708" y="2015"/>
                    <a:ext cx="0" cy="4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8" name="Line 64"/>
                  <p:cNvSpPr>
                    <a:spLocks noChangeShapeType="1"/>
                  </p:cNvSpPr>
                  <p:nvPr/>
                </p:nvSpPr>
                <p:spPr bwMode="auto">
                  <a:xfrm>
                    <a:off x="2962" y="2015"/>
                    <a:ext cx="0" cy="4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9" name="Line 65"/>
                  <p:cNvSpPr>
                    <a:spLocks noChangeShapeType="1"/>
                  </p:cNvSpPr>
                  <p:nvPr/>
                </p:nvSpPr>
                <p:spPr bwMode="auto">
                  <a:xfrm>
                    <a:off x="3206" y="2015"/>
                    <a:ext cx="0" cy="4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0" name="Line 66"/>
                  <p:cNvSpPr>
                    <a:spLocks noChangeShapeType="1"/>
                  </p:cNvSpPr>
                  <p:nvPr/>
                </p:nvSpPr>
                <p:spPr bwMode="auto">
                  <a:xfrm>
                    <a:off x="3434" y="2024"/>
                    <a:ext cx="0" cy="4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1" name="Line 67"/>
                  <p:cNvSpPr>
                    <a:spLocks noChangeShapeType="1"/>
                  </p:cNvSpPr>
                  <p:nvPr/>
                </p:nvSpPr>
                <p:spPr bwMode="auto">
                  <a:xfrm>
                    <a:off x="3679" y="2024"/>
                    <a:ext cx="0" cy="4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03" name="Line 68"/>
                <p:cNvSpPr>
                  <a:spLocks noChangeShapeType="1"/>
                </p:cNvSpPr>
                <p:nvPr/>
              </p:nvSpPr>
              <p:spPr bwMode="auto">
                <a:xfrm>
                  <a:off x="1519" y="1362"/>
                  <a:ext cx="0" cy="907"/>
                </a:xfrm>
                <a:prstGeom prst="line">
                  <a:avLst/>
                </a:prstGeom>
                <a:noFill/>
                <a:ln w="2857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67" name="Group 69"/>
              <p:cNvGrpSpPr>
                <a:grpSpLocks/>
              </p:cNvGrpSpPr>
              <p:nvPr/>
            </p:nvGrpSpPr>
            <p:grpSpPr bwMode="auto">
              <a:xfrm>
                <a:off x="975" y="3203"/>
                <a:ext cx="227" cy="136"/>
                <a:chOff x="929" y="1797"/>
                <a:chExt cx="227" cy="136"/>
              </a:xfrm>
            </p:grpSpPr>
            <p:sp>
              <p:nvSpPr>
                <p:cNvPr id="99" name="Rectangle 70"/>
                <p:cNvSpPr>
                  <a:spLocks noChangeArrowheads="1"/>
                </p:cNvSpPr>
                <p:nvPr/>
              </p:nvSpPr>
              <p:spPr bwMode="auto">
                <a:xfrm>
                  <a:off x="930" y="1888"/>
                  <a:ext cx="226" cy="45"/>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90000"/>
                    <a:buFont typeface="Symbol" panose="05050102010706020507" pitchFamily="18" charset="2"/>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 typeface="Symbol" panose="05050102010706020507" pitchFamily="18" charset="2"/>
                    <a:buNone/>
                  </a:pPr>
                  <a:endParaRPr lang="zh-CN" altLang="en-US" sz="2400">
                    <a:latin typeface="华文新魏" panose="02010800040101010101" pitchFamily="2" charset="-122"/>
                    <a:ea typeface="华文新魏" panose="02010800040101010101" pitchFamily="2" charset="-122"/>
                  </a:endParaRPr>
                </a:p>
              </p:txBody>
            </p:sp>
            <p:sp>
              <p:nvSpPr>
                <p:cNvPr id="100" name="Rectangle 71"/>
                <p:cNvSpPr>
                  <a:spLocks noChangeArrowheads="1"/>
                </p:cNvSpPr>
                <p:nvPr/>
              </p:nvSpPr>
              <p:spPr bwMode="auto">
                <a:xfrm>
                  <a:off x="929" y="1841"/>
                  <a:ext cx="226" cy="45"/>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90000"/>
                    <a:buFont typeface="Symbol" panose="05050102010706020507" pitchFamily="18" charset="2"/>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 typeface="Symbol" panose="05050102010706020507" pitchFamily="18" charset="2"/>
                    <a:buNone/>
                  </a:pPr>
                  <a:endParaRPr lang="zh-CN" altLang="en-US" sz="2400">
                    <a:latin typeface="华文新魏" panose="02010800040101010101" pitchFamily="2" charset="-122"/>
                    <a:ea typeface="华文新魏" panose="02010800040101010101" pitchFamily="2" charset="-122"/>
                  </a:endParaRPr>
                </a:p>
              </p:txBody>
            </p:sp>
            <p:sp>
              <p:nvSpPr>
                <p:cNvPr id="101" name="Rectangle 72"/>
                <p:cNvSpPr>
                  <a:spLocks noChangeArrowheads="1"/>
                </p:cNvSpPr>
                <p:nvPr/>
              </p:nvSpPr>
              <p:spPr bwMode="auto">
                <a:xfrm>
                  <a:off x="930" y="1797"/>
                  <a:ext cx="226" cy="45"/>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90000"/>
                    <a:buFont typeface="Symbol" panose="05050102010706020507" pitchFamily="18" charset="2"/>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 typeface="Symbol" panose="05050102010706020507" pitchFamily="18" charset="2"/>
                    <a:buNone/>
                  </a:pPr>
                  <a:endParaRPr lang="zh-CN" altLang="en-US" sz="2400">
                    <a:latin typeface="华文新魏" panose="02010800040101010101" pitchFamily="2" charset="-122"/>
                    <a:ea typeface="华文新魏" panose="02010800040101010101" pitchFamily="2" charset="-122"/>
                  </a:endParaRPr>
                </a:p>
              </p:txBody>
            </p:sp>
          </p:grpSp>
          <p:grpSp>
            <p:nvGrpSpPr>
              <p:cNvPr id="68" name="Group 73"/>
              <p:cNvGrpSpPr>
                <a:grpSpLocks/>
              </p:cNvGrpSpPr>
              <p:nvPr/>
            </p:nvGrpSpPr>
            <p:grpSpPr bwMode="auto">
              <a:xfrm>
                <a:off x="1447" y="3240"/>
                <a:ext cx="226" cy="90"/>
                <a:chOff x="1837" y="4020"/>
                <a:chExt cx="226" cy="90"/>
              </a:xfrm>
            </p:grpSpPr>
            <p:sp>
              <p:nvSpPr>
                <p:cNvPr id="97" name="Rectangle 74"/>
                <p:cNvSpPr>
                  <a:spLocks noChangeArrowheads="1"/>
                </p:cNvSpPr>
                <p:nvPr/>
              </p:nvSpPr>
              <p:spPr bwMode="auto">
                <a:xfrm>
                  <a:off x="1837" y="4020"/>
                  <a:ext cx="226" cy="45"/>
                </a:xfrm>
                <a:prstGeom prst="rect">
                  <a:avLst/>
                </a:prstGeom>
                <a:solidFill>
                  <a:srgbClr val="FFA52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90000"/>
                    <a:buFont typeface="Symbol" panose="05050102010706020507" pitchFamily="18" charset="2"/>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 typeface="Symbol" panose="05050102010706020507" pitchFamily="18" charset="2"/>
                    <a:buNone/>
                  </a:pPr>
                  <a:endParaRPr lang="zh-CN" altLang="en-US" sz="2400">
                    <a:latin typeface="华文新魏" panose="02010800040101010101" pitchFamily="2" charset="-122"/>
                    <a:ea typeface="华文新魏" panose="02010800040101010101" pitchFamily="2" charset="-122"/>
                  </a:endParaRPr>
                </a:p>
              </p:txBody>
            </p:sp>
            <p:sp>
              <p:nvSpPr>
                <p:cNvPr id="98" name="Rectangle 75"/>
                <p:cNvSpPr>
                  <a:spLocks noChangeArrowheads="1"/>
                </p:cNvSpPr>
                <p:nvPr/>
              </p:nvSpPr>
              <p:spPr bwMode="auto">
                <a:xfrm>
                  <a:off x="1837" y="4065"/>
                  <a:ext cx="226" cy="45"/>
                </a:xfrm>
                <a:prstGeom prst="rect">
                  <a:avLst/>
                </a:prstGeom>
                <a:solidFill>
                  <a:srgbClr val="FFA52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90000"/>
                    <a:buFont typeface="Symbol" panose="05050102010706020507" pitchFamily="18" charset="2"/>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 typeface="Symbol" panose="05050102010706020507" pitchFamily="18" charset="2"/>
                    <a:buNone/>
                  </a:pPr>
                  <a:endParaRPr lang="zh-CN" altLang="en-US" sz="2400">
                    <a:latin typeface="华文新魏" panose="02010800040101010101" pitchFamily="2" charset="-122"/>
                    <a:ea typeface="华文新魏" panose="02010800040101010101" pitchFamily="2" charset="-122"/>
                  </a:endParaRPr>
                </a:p>
              </p:txBody>
            </p:sp>
          </p:grpSp>
          <p:grpSp>
            <p:nvGrpSpPr>
              <p:cNvPr id="69" name="Group 76"/>
              <p:cNvGrpSpPr>
                <a:grpSpLocks/>
              </p:cNvGrpSpPr>
              <p:nvPr/>
            </p:nvGrpSpPr>
            <p:grpSpPr bwMode="auto">
              <a:xfrm>
                <a:off x="2907" y="3240"/>
                <a:ext cx="226" cy="90"/>
                <a:chOff x="1837" y="4020"/>
                <a:chExt cx="226" cy="90"/>
              </a:xfrm>
            </p:grpSpPr>
            <p:sp>
              <p:nvSpPr>
                <p:cNvPr id="95" name="Rectangle 77"/>
                <p:cNvSpPr>
                  <a:spLocks noChangeArrowheads="1"/>
                </p:cNvSpPr>
                <p:nvPr/>
              </p:nvSpPr>
              <p:spPr bwMode="auto">
                <a:xfrm>
                  <a:off x="1837" y="4020"/>
                  <a:ext cx="226" cy="45"/>
                </a:xfrm>
                <a:prstGeom prst="rect">
                  <a:avLst/>
                </a:prstGeom>
                <a:solidFill>
                  <a:srgbClr val="FFA52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90000"/>
                    <a:buFont typeface="Symbol" panose="05050102010706020507" pitchFamily="18" charset="2"/>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 typeface="Symbol" panose="05050102010706020507" pitchFamily="18" charset="2"/>
                    <a:buNone/>
                  </a:pPr>
                  <a:endParaRPr lang="zh-CN" altLang="en-US" sz="2400">
                    <a:latin typeface="华文新魏" panose="02010800040101010101" pitchFamily="2" charset="-122"/>
                    <a:ea typeface="华文新魏" panose="02010800040101010101" pitchFamily="2" charset="-122"/>
                  </a:endParaRPr>
                </a:p>
              </p:txBody>
            </p:sp>
            <p:sp>
              <p:nvSpPr>
                <p:cNvPr id="96" name="Rectangle 78"/>
                <p:cNvSpPr>
                  <a:spLocks noChangeArrowheads="1"/>
                </p:cNvSpPr>
                <p:nvPr/>
              </p:nvSpPr>
              <p:spPr bwMode="auto">
                <a:xfrm>
                  <a:off x="1837" y="4065"/>
                  <a:ext cx="226" cy="45"/>
                </a:xfrm>
                <a:prstGeom prst="rect">
                  <a:avLst/>
                </a:prstGeom>
                <a:solidFill>
                  <a:srgbClr val="FFA52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90000"/>
                    <a:buFont typeface="Symbol" panose="05050102010706020507" pitchFamily="18" charset="2"/>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 typeface="Symbol" panose="05050102010706020507" pitchFamily="18" charset="2"/>
                    <a:buNone/>
                  </a:pPr>
                  <a:endParaRPr lang="zh-CN" altLang="en-US" sz="2400">
                    <a:latin typeface="华文新魏" panose="02010800040101010101" pitchFamily="2" charset="-122"/>
                    <a:ea typeface="华文新魏" panose="02010800040101010101" pitchFamily="2" charset="-122"/>
                  </a:endParaRPr>
                </a:p>
              </p:txBody>
            </p:sp>
          </p:grpSp>
          <p:grpSp>
            <p:nvGrpSpPr>
              <p:cNvPr id="70" name="Group 79"/>
              <p:cNvGrpSpPr>
                <a:grpSpLocks/>
              </p:cNvGrpSpPr>
              <p:nvPr/>
            </p:nvGrpSpPr>
            <p:grpSpPr bwMode="auto">
              <a:xfrm>
                <a:off x="3143" y="3194"/>
                <a:ext cx="227" cy="136"/>
                <a:chOff x="929" y="1797"/>
                <a:chExt cx="227" cy="136"/>
              </a:xfrm>
            </p:grpSpPr>
            <p:sp>
              <p:nvSpPr>
                <p:cNvPr id="92" name="Rectangle 80"/>
                <p:cNvSpPr>
                  <a:spLocks noChangeArrowheads="1"/>
                </p:cNvSpPr>
                <p:nvPr/>
              </p:nvSpPr>
              <p:spPr bwMode="auto">
                <a:xfrm>
                  <a:off x="930" y="1888"/>
                  <a:ext cx="226" cy="45"/>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90000"/>
                    <a:buFont typeface="Symbol" panose="05050102010706020507" pitchFamily="18" charset="2"/>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 typeface="Symbol" panose="05050102010706020507" pitchFamily="18" charset="2"/>
                    <a:buNone/>
                  </a:pPr>
                  <a:endParaRPr lang="zh-CN" altLang="en-US" sz="2400">
                    <a:latin typeface="华文新魏" panose="02010800040101010101" pitchFamily="2" charset="-122"/>
                    <a:ea typeface="华文新魏" panose="02010800040101010101" pitchFamily="2" charset="-122"/>
                  </a:endParaRPr>
                </a:p>
              </p:txBody>
            </p:sp>
            <p:sp>
              <p:nvSpPr>
                <p:cNvPr id="93" name="Rectangle 81"/>
                <p:cNvSpPr>
                  <a:spLocks noChangeArrowheads="1"/>
                </p:cNvSpPr>
                <p:nvPr/>
              </p:nvSpPr>
              <p:spPr bwMode="auto">
                <a:xfrm>
                  <a:off x="929" y="1841"/>
                  <a:ext cx="226" cy="45"/>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90000"/>
                    <a:buFont typeface="Symbol" panose="05050102010706020507" pitchFamily="18" charset="2"/>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 typeface="Symbol" panose="05050102010706020507" pitchFamily="18" charset="2"/>
                    <a:buNone/>
                  </a:pPr>
                  <a:endParaRPr lang="zh-CN" altLang="en-US" sz="2400">
                    <a:latin typeface="华文新魏" panose="02010800040101010101" pitchFamily="2" charset="-122"/>
                    <a:ea typeface="华文新魏" panose="02010800040101010101" pitchFamily="2" charset="-122"/>
                  </a:endParaRPr>
                </a:p>
              </p:txBody>
            </p:sp>
            <p:sp>
              <p:nvSpPr>
                <p:cNvPr id="94" name="Rectangle 82"/>
                <p:cNvSpPr>
                  <a:spLocks noChangeArrowheads="1"/>
                </p:cNvSpPr>
                <p:nvPr/>
              </p:nvSpPr>
              <p:spPr bwMode="auto">
                <a:xfrm>
                  <a:off x="930" y="1797"/>
                  <a:ext cx="226" cy="45"/>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90000"/>
                    <a:buFont typeface="Symbol" panose="05050102010706020507" pitchFamily="18" charset="2"/>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 typeface="Symbol" panose="05050102010706020507" pitchFamily="18" charset="2"/>
                    <a:buNone/>
                  </a:pPr>
                  <a:endParaRPr lang="zh-CN" altLang="en-US" sz="2400">
                    <a:latin typeface="华文新魏" panose="02010800040101010101" pitchFamily="2" charset="-122"/>
                    <a:ea typeface="华文新魏" panose="02010800040101010101" pitchFamily="2" charset="-122"/>
                  </a:endParaRPr>
                </a:p>
              </p:txBody>
            </p:sp>
          </p:grpSp>
          <p:grpSp>
            <p:nvGrpSpPr>
              <p:cNvPr id="71" name="Group 83"/>
              <p:cNvGrpSpPr>
                <a:grpSpLocks/>
              </p:cNvGrpSpPr>
              <p:nvPr/>
            </p:nvGrpSpPr>
            <p:grpSpPr bwMode="auto">
              <a:xfrm>
                <a:off x="1682" y="3149"/>
                <a:ext cx="226" cy="181"/>
                <a:chOff x="748" y="3838"/>
                <a:chExt cx="226" cy="181"/>
              </a:xfrm>
            </p:grpSpPr>
            <p:sp>
              <p:nvSpPr>
                <p:cNvPr id="88" name="Rectangle 84"/>
                <p:cNvSpPr>
                  <a:spLocks noChangeArrowheads="1"/>
                </p:cNvSpPr>
                <p:nvPr/>
              </p:nvSpPr>
              <p:spPr bwMode="auto">
                <a:xfrm>
                  <a:off x="748" y="3884"/>
                  <a:ext cx="226" cy="45"/>
                </a:xfrm>
                <a:prstGeom prst="rect">
                  <a:avLst/>
                </a:prstGeom>
                <a:solidFill>
                  <a:srgbClr val="33CC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90000"/>
                    <a:buFont typeface="Symbol" panose="05050102010706020507" pitchFamily="18" charset="2"/>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 typeface="Symbol" panose="05050102010706020507" pitchFamily="18" charset="2"/>
                    <a:buNone/>
                  </a:pPr>
                  <a:endParaRPr lang="zh-CN" altLang="en-US" sz="2400">
                    <a:latin typeface="华文新魏" panose="02010800040101010101" pitchFamily="2" charset="-122"/>
                    <a:ea typeface="华文新魏" panose="02010800040101010101" pitchFamily="2" charset="-122"/>
                  </a:endParaRPr>
                </a:p>
              </p:txBody>
            </p:sp>
            <p:sp>
              <p:nvSpPr>
                <p:cNvPr id="89" name="Rectangle 85"/>
                <p:cNvSpPr>
                  <a:spLocks noChangeArrowheads="1"/>
                </p:cNvSpPr>
                <p:nvPr/>
              </p:nvSpPr>
              <p:spPr bwMode="auto">
                <a:xfrm>
                  <a:off x="748" y="3838"/>
                  <a:ext cx="226" cy="45"/>
                </a:xfrm>
                <a:prstGeom prst="rect">
                  <a:avLst/>
                </a:prstGeom>
                <a:solidFill>
                  <a:srgbClr val="33CC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90000"/>
                    <a:buFont typeface="Symbol" panose="05050102010706020507" pitchFamily="18" charset="2"/>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 typeface="Symbol" panose="05050102010706020507" pitchFamily="18" charset="2"/>
                    <a:buNone/>
                  </a:pPr>
                  <a:endParaRPr lang="zh-CN" altLang="en-US" sz="2400">
                    <a:latin typeface="华文新魏" panose="02010800040101010101" pitchFamily="2" charset="-122"/>
                    <a:ea typeface="华文新魏" panose="02010800040101010101" pitchFamily="2" charset="-122"/>
                  </a:endParaRPr>
                </a:p>
              </p:txBody>
            </p:sp>
            <p:sp>
              <p:nvSpPr>
                <p:cNvPr id="90" name="Rectangle 86"/>
                <p:cNvSpPr>
                  <a:spLocks noChangeArrowheads="1"/>
                </p:cNvSpPr>
                <p:nvPr/>
              </p:nvSpPr>
              <p:spPr bwMode="auto">
                <a:xfrm>
                  <a:off x="748" y="3929"/>
                  <a:ext cx="226" cy="45"/>
                </a:xfrm>
                <a:prstGeom prst="rect">
                  <a:avLst/>
                </a:prstGeom>
                <a:solidFill>
                  <a:srgbClr val="33CC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90000"/>
                    <a:buFont typeface="Symbol" panose="05050102010706020507" pitchFamily="18" charset="2"/>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 typeface="Symbol" panose="05050102010706020507" pitchFamily="18" charset="2"/>
                    <a:buNone/>
                  </a:pPr>
                  <a:endParaRPr lang="zh-CN" altLang="en-US" sz="2400">
                    <a:latin typeface="华文新魏" panose="02010800040101010101" pitchFamily="2" charset="-122"/>
                    <a:ea typeface="华文新魏" panose="02010800040101010101" pitchFamily="2" charset="-122"/>
                  </a:endParaRPr>
                </a:p>
              </p:txBody>
            </p:sp>
            <p:sp>
              <p:nvSpPr>
                <p:cNvPr id="91" name="Rectangle 87"/>
                <p:cNvSpPr>
                  <a:spLocks noChangeArrowheads="1"/>
                </p:cNvSpPr>
                <p:nvPr/>
              </p:nvSpPr>
              <p:spPr bwMode="auto">
                <a:xfrm>
                  <a:off x="748" y="3974"/>
                  <a:ext cx="226" cy="45"/>
                </a:xfrm>
                <a:prstGeom prst="rect">
                  <a:avLst/>
                </a:prstGeom>
                <a:solidFill>
                  <a:srgbClr val="33CC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90000"/>
                    <a:buFont typeface="Symbol" panose="05050102010706020507" pitchFamily="18" charset="2"/>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 typeface="Symbol" panose="05050102010706020507" pitchFamily="18" charset="2"/>
                    <a:buNone/>
                  </a:pPr>
                  <a:endParaRPr lang="zh-CN" altLang="en-US" sz="2400">
                    <a:latin typeface="华文新魏" panose="02010800040101010101" pitchFamily="2" charset="-122"/>
                    <a:ea typeface="华文新魏" panose="02010800040101010101" pitchFamily="2" charset="-122"/>
                  </a:endParaRPr>
                </a:p>
              </p:txBody>
            </p:sp>
          </p:grpSp>
          <p:grpSp>
            <p:nvGrpSpPr>
              <p:cNvPr id="72" name="Group 88"/>
              <p:cNvGrpSpPr>
                <a:grpSpLocks/>
              </p:cNvGrpSpPr>
              <p:nvPr/>
            </p:nvGrpSpPr>
            <p:grpSpPr bwMode="auto">
              <a:xfrm>
                <a:off x="2672" y="3103"/>
                <a:ext cx="226" cy="227"/>
                <a:chOff x="5148" y="2069"/>
                <a:chExt cx="226" cy="227"/>
              </a:xfrm>
            </p:grpSpPr>
            <p:grpSp>
              <p:nvGrpSpPr>
                <p:cNvPr id="82" name="Group 89"/>
                <p:cNvGrpSpPr>
                  <a:grpSpLocks/>
                </p:cNvGrpSpPr>
                <p:nvPr/>
              </p:nvGrpSpPr>
              <p:grpSpPr bwMode="auto">
                <a:xfrm>
                  <a:off x="5148" y="2115"/>
                  <a:ext cx="226" cy="181"/>
                  <a:chOff x="748" y="3838"/>
                  <a:chExt cx="226" cy="181"/>
                </a:xfrm>
              </p:grpSpPr>
              <p:sp>
                <p:nvSpPr>
                  <p:cNvPr id="84" name="Rectangle 90"/>
                  <p:cNvSpPr>
                    <a:spLocks noChangeArrowheads="1"/>
                  </p:cNvSpPr>
                  <p:nvPr/>
                </p:nvSpPr>
                <p:spPr bwMode="auto">
                  <a:xfrm>
                    <a:off x="748" y="3884"/>
                    <a:ext cx="226" cy="45"/>
                  </a:xfrm>
                  <a:prstGeom prst="rect">
                    <a:avLst/>
                  </a:prstGeom>
                  <a:solidFill>
                    <a:srgbClr val="E0426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90000"/>
                      <a:buFont typeface="Symbol" panose="05050102010706020507" pitchFamily="18" charset="2"/>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 typeface="Symbol" panose="05050102010706020507" pitchFamily="18" charset="2"/>
                      <a:buNone/>
                    </a:pPr>
                    <a:endParaRPr lang="zh-CN" altLang="en-US" sz="2400">
                      <a:latin typeface="华文新魏" panose="02010800040101010101" pitchFamily="2" charset="-122"/>
                      <a:ea typeface="华文新魏" panose="02010800040101010101" pitchFamily="2" charset="-122"/>
                    </a:endParaRPr>
                  </a:p>
                </p:txBody>
              </p:sp>
              <p:sp>
                <p:nvSpPr>
                  <p:cNvPr id="85" name="Rectangle 91"/>
                  <p:cNvSpPr>
                    <a:spLocks noChangeArrowheads="1"/>
                  </p:cNvSpPr>
                  <p:nvPr/>
                </p:nvSpPr>
                <p:spPr bwMode="auto">
                  <a:xfrm>
                    <a:off x="748" y="3838"/>
                    <a:ext cx="226" cy="45"/>
                  </a:xfrm>
                  <a:prstGeom prst="rect">
                    <a:avLst/>
                  </a:prstGeom>
                  <a:solidFill>
                    <a:srgbClr val="E0426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90000"/>
                      <a:buFont typeface="Symbol" panose="05050102010706020507" pitchFamily="18" charset="2"/>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 typeface="Symbol" panose="05050102010706020507" pitchFamily="18" charset="2"/>
                      <a:buNone/>
                    </a:pPr>
                    <a:endParaRPr lang="zh-CN" altLang="en-US" sz="2400">
                      <a:latin typeface="华文新魏" panose="02010800040101010101" pitchFamily="2" charset="-122"/>
                      <a:ea typeface="华文新魏" panose="02010800040101010101" pitchFamily="2" charset="-122"/>
                    </a:endParaRPr>
                  </a:p>
                </p:txBody>
              </p:sp>
              <p:sp>
                <p:nvSpPr>
                  <p:cNvPr id="86" name="Rectangle 92"/>
                  <p:cNvSpPr>
                    <a:spLocks noChangeArrowheads="1"/>
                  </p:cNvSpPr>
                  <p:nvPr/>
                </p:nvSpPr>
                <p:spPr bwMode="auto">
                  <a:xfrm>
                    <a:off x="748" y="3929"/>
                    <a:ext cx="226" cy="45"/>
                  </a:xfrm>
                  <a:prstGeom prst="rect">
                    <a:avLst/>
                  </a:prstGeom>
                  <a:solidFill>
                    <a:srgbClr val="E0426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90000"/>
                      <a:buFont typeface="Symbol" panose="05050102010706020507" pitchFamily="18" charset="2"/>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 typeface="Symbol" panose="05050102010706020507" pitchFamily="18" charset="2"/>
                      <a:buNone/>
                    </a:pPr>
                    <a:endParaRPr lang="zh-CN" altLang="en-US" sz="2400">
                      <a:latin typeface="华文新魏" panose="02010800040101010101" pitchFamily="2" charset="-122"/>
                      <a:ea typeface="华文新魏" panose="02010800040101010101" pitchFamily="2" charset="-122"/>
                    </a:endParaRPr>
                  </a:p>
                </p:txBody>
              </p:sp>
              <p:sp>
                <p:nvSpPr>
                  <p:cNvPr id="87" name="Rectangle 93"/>
                  <p:cNvSpPr>
                    <a:spLocks noChangeArrowheads="1"/>
                  </p:cNvSpPr>
                  <p:nvPr/>
                </p:nvSpPr>
                <p:spPr bwMode="auto">
                  <a:xfrm>
                    <a:off x="748" y="3974"/>
                    <a:ext cx="226" cy="45"/>
                  </a:xfrm>
                  <a:prstGeom prst="rect">
                    <a:avLst/>
                  </a:prstGeom>
                  <a:solidFill>
                    <a:srgbClr val="E0426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90000"/>
                      <a:buFont typeface="Symbol" panose="05050102010706020507" pitchFamily="18" charset="2"/>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 typeface="Symbol" panose="05050102010706020507" pitchFamily="18" charset="2"/>
                      <a:buNone/>
                    </a:pPr>
                    <a:endParaRPr lang="zh-CN" altLang="en-US" sz="2400">
                      <a:latin typeface="华文新魏" panose="02010800040101010101" pitchFamily="2" charset="-122"/>
                      <a:ea typeface="华文新魏" panose="02010800040101010101" pitchFamily="2" charset="-122"/>
                    </a:endParaRPr>
                  </a:p>
                </p:txBody>
              </p:sp>
            </p:grpSp>
            <p:sp>
              <p:nvSpPr>
                <p:cNvPr id="83" name="Rectangle 94"/>
                <p:cNvSpPr>
                  <a:spLocks noChangeArrowheads="1"/>
                </p:cNvSpPr>
                <p:nvPr/>
              </p:nvSpPr>
              <p:spPr bwMode="auto">
                <a:xfrm>
                  <a:off x="5148" y="2069"/>
                  <a:ext cx="226" cy="45"/>
                </a:xfrm>
                <a:prstGeom prst="rect">
                  <a:avLst/>
                </a:prstGeom>
                <a:solidFill>
                  <a:srgbClr val="E0426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90000"/>
                    <a:buFont typeface="Symbol" panose="05050102010706020507" pitchFamily="18" charset="2"/>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 typeface="Symbol" panose="05050102010706020507" pitchFamily="18" charset="2"/>
                    <a:buNone/>
                  </a:pPr>
                  <a:endParaRPr lang="zh-CN" altLang="en-US" sz="2400">
                    <a:latin typeface="华文新魏" panose="02010800040101010101" pitchFamily="2" charset="-122"/>
                    <a:ea typeface="华文新魏" panose="02010800040101010101" pitchFamily="2" charset="-122"/>
                  </a:endParaRPr>
                </a:p>
              </p:txBody>
            </p:sp>
          </p:grpSp>
          <p:grpSp>
            <p:nvGrpSpPr>
              <p:cNvPr id="73" name="Group 95"/>
              <p:cNvGrpSpPr>
                <a:grpSpLocks/>
              </p:cNvGrpSpPr>
              <p:nvPr/>
            </p:nvGrpSpPr>
            <p:grpSpPr bwMode="auto">
              <a:xfrm>
                <a:off x="2163" y="3058"/>
                <a:ext cx="249" cy="272"/>
                <a:chOff x="4785" y="2750"/>
                <a:chExt cx="226" cy="272"/>
              </a:xfrm>
            </p:grpSpPr>
            <p:sp>
              <p:nvSpPr>
                <p:cNvPr id="74" name="Rectangle 96"/>
                <p:cNvSpPr>
                  <a:spLocks noChangeArrowheads="1"/>
                </p:cNvSpPr>
                <p:nvPr/>
              </p:nvSpPr>
              <p:spPr bwMode="auto">
                <a:xfrm>
                  <a:off x="4785" y="2750"/>
                  <a:ext cx="226" cy="45"/>
                </a:xfrm>
                <a:prstGeom prst="rect">
                  <a:avLst/>
                </a:prstGeom>
                <a:solidFill>
                  <a:srgbClr val="008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90000"/>
                    <a:buFont typeface="Symbol" panose="05050102010706020507" pitchFamily="18" charset="2"/>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 typeface="Symbol" panose="05050102010706020507" pitchFamily="18" charset="2"/>
                    <a:buNone/>
                  </a:pPr>
                  <a:endParaRPr lang="zh-CN" altLang="en-US" sz="2400">
                    <a:latin typeface="华文新魏" panose="02010800040101010101" pitchFamily="2" charset="-122"/>
                    <a:ea typeface="华文新魏" panose="02010800040101010101" pitchFamily="2" charset="-122"/>
                  </a:endParaRPr>
                </a:p>
              </p:txBody>
            </p:sp>
            <p:grpSp>
              <p:nvGrpSpPr>
                <p:cNvPr id="75" name="Group 97"/>
                <p:cNvGrpSpPr>
                  <a:grpSpLocks/>
                </p:cNvGrpSpPr>
                <p:nvPr/>
              </p:nvGrpSpPr>
              <p:grpSpPr bwMode="auto">
                <a:xfrm>
                  <a:off x="4785" y="2795"/>
                  <a:ext cx="226" cy="227"/>
                  <a:chOff x="5148" y="2069"/>
                  <a:chExt cx="226" cy="227"/>
                </a:xfrm>
              </p:grpSpPr>
              <p:grpSp>
                <p:nvGrpSpPr>
                  <p:cNvPr id="76" name="Group 98"/>
                  <p:cNvGrpSpPr>
                    <a:grpSpLocks/>
                  </p:cNvGrpSpPr>
                  <p:nvPr/>
                </p:nvGrpSpPr>
                <p:grpSpPr bwMode="auto">
                  <a:xfrm>
                    <a:off x="5148" y="2115"/>
                    <a:ext cx="226" cy="181"/>
                    <a:chOff x="748" y="3838"/>
                    <a:chExt cx="226" cy="181"/>
                  </a:xfrm>
                </p:grpSpPr>
                <p:sp>
                  <p:nvSpPr>
                    <p:cNvPr id="78" name="Rectangle 99"/>
                    <p:cNvSpPr>
                      <a:spLocks noChangeArrowheads="1"/>
                    </p:cNvSpPr>
                    <p:nvPr/>
                  </p:nvSpPr>
                  <p:spPr bwMode="auto">
                    <a:xfrm>
                      <a:off x="748" y="3884"/>
                      <a:ext cx="226" cy="45"/>
                    </a:xfrm>
                    <a:prstGeom prst="rect">
                      <a:avLst/>
                    </a:prstGeom>
                    <a:solidFill>
                      <a:srgbClr val="008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90000"/>
                        <a:buFont typeface="Symbol" panose="05050102010706020507" pitchFamily="18" charset="2"/>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 typeface="Symbol" panose="05050102010706020507" pitchFamily="18" charset="2"/>
                        <a:buNone/>
                      </a:pPr>
                      <a:endParaRPr lang="zh-CN" altLang="en-US" sz="2400">
                        <a:latin typeface="华文新魏" panose="02010800040101010101" pitchFamily="2" charset="-122"/>
                        <a:ea typeface="华文新魏" panose="02010800040101010101" pitchFamily="2" charset="-122"/>
                      </a:endParaRPr>
                    </a:p>
                  </p:txBody>
                </p:sp>
                <p:sp>
                  <p:nvSpPr>
                    <p:cNvPr id="79" name="Rectangle 100"/>
                    <p:cNvSpPr>
                      <a:spLocks noChangeArrowheads="1"/>
                    </p:cNvSpPr>
                    <p:nvPr/>
                  </p:nvSpPr>
                  <p:spPr bwMode="auto">
                    <a:xfrm>
                      <a:off x="748" y="3838"/>
                      <a:ext cx="226" cy="45"/>
                    </a:xfrm>
                    <a:prstGeom prst="rect">
                      <a:avLst/>
                    </a:prstGeom>
                    <a:solidFill>
                      <a:srgbClr val="008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90000"/>
                        <a:buFont typeface="Symbol" panose="05050102010706020507" pitchFamily="18" charset="2"/>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 typeface="Symbol" panose="05050102010706020507" pitchFamily="18" charset="2"/>
                        <a:buNone/>
                      </a:pPr>
                      <a:endParaRPr lang="zh-CN" altLang="en-US" sz="2400">
                        <a:latin typeface="华文新魏" panose="02010800040101010101" pitchFamily="2" charset="-122"/>
                        <a:ea typeface="华文新魏" panose="02010800040101010101" pitchFamily="2" charset="-122"/>
                      </a:endParaRPr>
                    </a:p>
                  </p:txBody>
                </p:sp>
                <p:sp>
                  <p:nvSpPr>
                    <p:cNvPr id="80" name="Rectangle 101"/>
                    <p:cNvSpPr>
                      <a:spLocks noChangeArrowheads="1"/>
                    </p:cNvSpPr>
                    <p:nvPr/>
                  </p:nvSpPr>
                  <p:spPr bwMode="auto">
                    <a:xfrm>
                      <a:off x="748" y="3929"/>
                      <a:ext cx="226" cy="45"/>
                    </a:xfrm>
                    <a:prstGeom prst="rect">
                      <a:avLst/>
                    </a:prstGeom>
                    <a:solidFill>
                      <a:srgbClr val="008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90000"/>
                        <a:buFont typeface="Symbol" panose="05050102010706020507" pitchFamily="18" charset="2"/>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 typeface="Symbol" panose="05050102010706020507" pitchFamily="18" charset="2"/>
                        <a:buNone/>
                      </a:pPr>
                      <a:endParaRPr lang="zh-CN" altLang="en-US" sz="2400">
                        <a:latin typeface="华文新魏" panose="02010800040101010101" pitchFamily="2" charset="-122"/>
                        <a:ea typeface="华文新魏" panose="02010800040101010101" pitchFamily="2" charset="-122"/>
                      </a:endParaRPr>
                    </a:p>
                  </p:txBody>
                </p:sp>
                <p:sp>
                  <p:nvSpPr>
                    <p:cNvPr id="81" name="Rectangle 102"/>
                    <p:cNvSpPr>
                      <a:spLocks noChangeArrowheads="1"/>
                    </p:cNvSpPr>
                    <p:nvPr/>
                  </p:nvSpPr>
                  <p:spPr bwMode="auto">
                    <a:xfrm>
                      <a:off x="748" y="3974"/>
                      <a:ext cx="226" cy="45"/>
                    </a:xfrm>
                    <a:prstGeom prst="rect">
                      <a:avLst/>
                    </a:prstGeom>
                    <a:solidFill>
                      <a:srgbClr val="008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90000"/>
                        <a:buFont typeface="Symbol" panose="05050102010706020507" pitchFamily="18" charset="2"/>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 typeface="Symbol" panose="05050102010706020507" pitchFamily="18" charset="2"/>
                        <a:buNone/>
                      </a:pPr>
                      <a:endParaRPr lang="zh-CN" altLang="en-US" sz="2400">
                        <a:latin typeface="华文新魏" panose="02010800040101010101" pitchFamily="2" charset="-122"/>
                        <a:ea typeface="华文新魏" panose="02010800040101010101" pitchFamily="2" charset="-122"/>
                      </a:endParaRPr>
                    </a:p>
                  </p:txBody>
                </p:sp>
              </p:grpSp>
              <p:sp>
                <p:nvSpPr>
                  <p:cNvPr id="77" name="Rectangle 103"/>
                  <p:cNvSpPr>
                    <a:spLocks noChangeArrowheads="1"/>
                  </p:cNvSpPr>
                  <p:nvPr/>
                </p:nvSpPr>
                <p:spPr bwMode="auto">
                  <a:xfrm>
                    <a:off x="5148" y="2069"/>
                    <a:ext cx="226" cy="45"/>
                  </a:xfrm>
                  <a:prstGeom prst="rect">
                    <a:avLst/>
                  </a:prstGeom>
                  <a:solidFill>
                    <a:srgbClr val="008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90000"/>
                      <a:buFont typeface="Symbol" panose="05050102010706020507" pitchFamily="18" charset="2"/>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 typeface="Symbol" panose="05050102010706020507" pitchFamily="18" charset="2"/>
                      <a:buNone/>
                    </a:pPr>
                    <a:endParaRPr lang="zh-CN" altLang="en-US" sz="2400">
                      <a:latin typeface="华文新魏" panose="02010800040101010101" pitchFamily="2" charset="-122"/>
                      <a:ea typeface="华文新魏" panose="02010800040101010101" pitchFamily="2" charset="-122"/>
                    </a:endParaRPr>
                  </a:p>
                </p:txBody>
              </p:sp>
            </p:grpSp>
          </p:grpSp>
        </p:grpSp>
      </p:grpSp>
      <p:sp>
        <p:nvSpPr>
          <p:cNvPr id="115" name="Text Box 108"/>
          <p:cNvSpPr txBox="1">
            <a:spLocks noChangeArrowheads="1"/>
          </p:cNvSpPr>
          <p:nvPr/>
        </p:nvSpPr>
        <p:spPr bwMode="auto">
          <a:xfrm>
            <a:off x="1691680" y="5130800"/>
            <a:ext cx="5903913"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8100">
              <a:spcBef>
                <a:spcPct val="20000"/>
              </a:spcBef>
              <a:buClr>
                <a:schemeClr val="tx2"/>
              </a:buClr>
              <a:buSzPct val="90000"/>
              <a:buFont typeface="Symbol" panose="05050102010706020507" pitchFamily="18" charset="2"/>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Font typeface="Symbol" panose="05050102010706020507" pitchFamily="18" charset="2"/>
              <a:buNone/>
            </a:pPr>
            <a:r>
              <a:rPr lang="zh-CN" altLang="en-US" sz="2400" b="1" dirty="0">
                <a:latin typeface="微软雅黑" panose="020B0503020204020204" pitchFamily="34" charset="-122"/>
                <a:ea typeface="微软雅黑" panose="020B0503020204020204" pitchFamily="34" charset="-122"/>
              </a:rPr>
              <a:t>原图灰度值为</a:t>
            </a:r>
            <a:r>
              <a:rPr lang="en-US" altLang="zh-CN" sz="2400" b="1" dirty="0">
                <a:latin typeface="微软雅黑" panose="020B0503020204020204" pitchFamily="34" charset="-122"/>
                <a:ea typeface="微软雅黑" panose="020B0503020204020204" pitchFamily="34" charset="-122"/>
              </a:rPr>
              <a:t>4</a:t>
            </a: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5</a:t>
            </a: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7</a:t>
            </a:r>
            <a:r>
              <a:rPr lang="zh-CN" altLang="en-US" sz="2400" b="1" dirty="0">
                <a:latin typeface="微软雅黑" panose="020B0503020204020204" pitchFamily="34" charset="-122"/>
                <a:ea typeface="微软雅黑" panose="020B0503020204020204" pitchFamily="34" charset="-122"/>
              </a:rPr>
              <a:t>的像素个数为</a:t>
            </a:r>
            <a:r>
              <a:rPr lang="en-US" altLang="zh-CN" sz="2400" b="1" dirty="0">
                <a:latin typeface="微软雅黑" panose="020B0503020204020204" pitchFamily="34" charset="-122"/>
                <a:ea typeface="微软雅黑" panose="020B0503020204020204" pitchFamily="34" charset="-122"/>
              </a:rPr>
              <a:t>1</a:t>
            </a:r>
            <a:r>
              <a:rPr lang="zh-CN" altLang="en-US" sz="2400" b="1" dirty="0">
                <a:latin typeface="微软雅黑" panose="020B0503020204020204" pitchFamily="34" charset="-122"/>
                <a:ea typeface="微软雅黑" panose="020B0503020204020204" pitchFamily="34" charset="-122"/>
              </a:rPr>
              <a:t>，</a:t>
            </a:r>
          </a:p>
          <a:p>
            <a:pPr algn="just" eaLnBrk="1" hangingPunct="1">
              <a:spcBef>
                <a:spcPct val="50000"/>
              </a:spcBef>
              <a:buFont typeface="Symbol" panose="05050102010706020507" pitchFamily="18" charset="2"/>
              <a:buNone/>
            </a:pPr>
            <a:r>
              <a:rPr lang="zh-CN" altLang="en-US" sz="2400" b="1" dirty="0">
                <a:latin typeface="微软雅黑" panose="020B0503020204020204" pitchFamily="34" charset="-122"/>
                <a:ea typeface="微软雅黑" panose="020B0503020204020204" pitchFamily="34" charset="-122"/>
              </a:rPr>
              <a:t>因此在增强图中，这三个像素值点分别</a:t>
            </a:r>
          </a:p>
          <a:p>
            <a:pPr algn="just" eaLnBrk="1" hangingPunct="1">
              <a:spcBef>
                <a:spcPct val="50000"/>
              </a:spcBef>
              <a:buFont typeface="Symbol" panose="05050102010706020507" pitchFamily="18" charset="2"/>
              <a:buNone/>
            </a:pPr>
            <a:r>
              <a:rPr lang="zh-CN" altLang="en-US" sz="2400" b="1" dirty="0">
                <a:latin typeface="微软雅黑" panose="020B0503020204020204" pitchFamily="34" charset="-122"/>
                <a:ea typeface="微软雅黑" panose="020B0503020204020204" pitchFamily="34" charset="-122"/>
              </a:rPr>
              <a:t>归并到相邻的灰度值中。</a:t>
            </a:r>
          </a:p>
        </p:txBody>
      </p:sp>
    </p:spTree>
    <p:extLst>
      <p:ext uri="{BB962C8B-B14F-4D97-AF65-F5344CB8AC3E}">
        <p14:creationId xmlns:p14="http://schemas.microsoft.com/office/powerpoint/2010/main" val="2233623033"/>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323850" y="188913"/>
            <a:ext cx="7704534" cy="836612"/>
          </a:xfrm>
        </p:spPr>
        <p:txBody>
          <a:bodyPr/>
          <a:lstStyle/>
          <a:p>
            <a:pPr eaLnBrk="1" hangingPunct="1"/>
            <a:r>
              <a:rPr lang="zh-CN" altLang="en-US" sz="4400" dirty="0">
                <a:ea typeface="微软雅黑" pitchFamily="34" charset="-122"/>
              </a:rPr>
              <a:t>空域变换增强</a:t>
            </a:r>
            <a:r>
              <a:rPr lang="en-US" altLang="zh-CN" sz="4400" dirty="0">
                <a:ea typeface="微软雅黑" pitchFamily="34" charset="-122"/>
              </a:rPr>
              <a:t>—</a:t>
            </a:r>
            <a:r>
              <a:rPr lang="zh-CN" altLang="en-US" sz="3500" dirty="0">
                <a:ea typeface="微软雅黑" pitchFamily="34" charset="-122"/>
              </a:rPr>
              <a:t>直方图处理</a:t>
            </a:r>
          </a:p>
        </p:txBody>
      </p:sp>
      <p:sp>
        <p:nvSpPr>
          <p:cNvPr id="2" name="矩形 1"/>
          <p:cNvSpPr/>
          <p:nvPr/>
        </p:nvSpPr>
        <p:spPr>
          <a:xfrm>
            <a:off x="323850" y="1196752"/>
            <a:ext cx="2800767" cy="523220"/>
          </a:xfrm>
          <a:prstGeom prst="rect">
            <a:avLst/>
          </a:prstGeom>
        </p:spPr>
        <p:txBody>
          <a:bodyPr wrap="none">
            <a:spAutoFit/>
          </a:bodyPr>
          <a:lstStyle/>
          <a:p>
            <a:pPr marL="457200" indent="-457200">
              <a:buFont typeface="Wingdings" panose="05000000000000000000" pitchFamily="2" charset="2"/>
              <a:buChar char="Ø"/>
            </a:pPr>
            <a:r>
              <a:rPr lang="zh-CN" altLang="en-US" sz="2800" b="1" dirty="0">
                <a:ea typeface="微软雅黑" pitchFamily="34" charset="-122"/>
              </a:rPr>
              <a:t>直方图均衡化</a:t>
            </a:r>
            <a:endParaRPr lang="zh-CN" altLang="en-US" sz="2800" b="1" dirty="0"/>
          </a:p>
        </p:txBody>
      </p:sp>
      <p:sp>
        <p:nvSpPr>
          <p:cNvPr id="3" name="标题 2"/>
          <p:cNvSpPr>
            <a:spLocks noGrp="1"/>
          </p:cNvSpPr>
          <p:nvPr>
            <p:ph type="title"/>
          </p:nvPr>
        </p:nvSpPr>
        <p:spPr/>
        <p:txBody>
          <a:bodyPr/>
          <a:lstStyle/>
          <a:p>
            <a:r>
              <a:rPr lang="en-US" altLang="zh-CN" dirty="0"/>
              <a:t> </a:t>
            </a:r>
            <a:endParaRPr lang="zh-CN" altLang="en-US" dirty="0"/>
          </a:p>
        </p:txBody>
      </p:sp>
      <p:sp>
        <p:nvSpPr>
          <p:cNvPr id="4" name="标题 3"/>
          <p:cNvSpPr>
            <a:spLocks noGrp="1"/>
          </p:cNvSpPr>
          <p:nvPr>
            <p:ph type="title"/>
          </p:nvPr>
        </p:nvSpPr>
        <p:spPr/>
        <p:txBody>
          <a:bodyPr/>
          <a:lstStyle/>
          <a:p>
            <a:r>
              <a:rPr lang="en-US" altLang="zh-CN" dirty="0"/>
              <a:t> </a:t>
            </a:r>
            <a:endParaRPr lang="zh-CN" altLang="en-US" dirty="0"/>
          </a:p>
        </p:txBody>
      </p:sp>
      <p:sp>
        <p:nvSpPr>
          <p:cNvPr id="6" name="矩形 5"/>
          <p:cNvSpPr/>
          <p:nvPr/>
        </p:nvSpPr>
        <p:spPr>
          <a:xfrm>
            <a:off x="539552" y="2121818"/>
            <a:ext cx="8568952" cy="3539430"/>
          </a:xfrm>
          <a:prstGeom prst="rect">
            <a:avLst/>
          </a:prstGeom>
        </p:spPr>
        <p:txBody>
          <a:bodyPr wrap="square">
            <a:spAutoFit/>
          </a:bodyPr>
          <a:lstStyle/>
          <a:p>
            <a:pPr eaLnBrk="1" hangingPunct="1">
              <a:buFont typeface="Symbol" panose="05050102010706020507" pitchFamily="18" charset="2"/>
              <a:buNone/>
            </a:pPr>
            <a:r>
              <a:rPr lang="zh-CN" altLang="en-US" sz="2800" b="1" dirty="0">
                <a:latin typeface="微软雅黑" panose="020B0503020204020204" pitchFamily="34" charset="-122"/>
                <a:ea typeface="微软雅黑" panose="020B0503020204020204" pitchFamily="34" charset="-122"/>
              </a:rPr>
              <a:t>因为数字图像的直方图是近似的概率密度函数，所以用离散灰度级作变换时</a:t>
            </a:r>
            <a:r>
              <a:rPr lang="zh-CN" altLang="en-US" sz="2800" b="1" dirty="0">
                <a:solidFill>
                  <a:srgbClr val="FF0000"/>
                </a:solidFill>
                <a:latin typeface="微软雅黑" panose="020B0503020204020204" pitchFamily="34" charset="-122"/>
                <a:ea typeface="微软雅黑" panose="020B0503020204020204" pitchFamily="34" charset="-122"/>
              </a:rPr>
              <a:t>很少</a:t>
            </a:r>
            <a:r>
              <a:rPr lang="zh-CN" altLang="en-US" sz="2800" b="1" dirty="0">
                <a:latin typeface="微软雅黑" panose="020B0503020204020204" pitchFamily="34" charset="-122"/>
                <a:ea typeface="微软雅黑" panose="020B0503020204020204" pitchFamily="34" charset="-122"/>
              </a:rPr>
              <a:t>能得到完全平坦的结果。</a:t>
            </a:r>
          </a:p>
          <a:p>
            <a:pPr eaLnBrk="1" hangingPunct="1">
              <a:buFont typeface="Symbol" panose="05050102010706020507" pitchFamily="18" charset="2"/>
              <a:buNone/>
            </a:pPr>
            <a:endParaRPr lang="en-US" altLang="zh-CN" sz="2800" b="1" dirty="0">
              <a:latin typeface="微软雅黑" panose="020B0503020204020204" pitchFamily="34" charset="-122"/>
              <a:ea typeface="微软雅黑" panose="020B0503020204020204" pitchFamily="34" charset="-122"/>
            </a:endParaRPr>
          </a:p>
          <a:p>
            <a:pPr eaLnBrk="1" hangingPunct="1">
              <a:buFont typeface="Symbol" panose="05050102010706020507" pitchFamily="18" charset="2"/>
              <a:buNone/>
            </a:pPr>
            <a:r>
              <a:rPr lang="zh-CN" altLang="en-US" sz="2800" b="1" dirty="0">
                <a:latin typeface="微软雅黑" panose="020B0503020204020204" pitchFamily="34" charset="-122"/>
                <a:ea typeface="微软雅黑" panose="020B0503020204020204" pitchFamily="34" charset="-122"/>
              </a:rPr>
              <a:t>变换后的灰度级</a:t>
            </a:r>
            <a:r>
              <a:rPr lang="zh-CN" altLang="en-US" sz="2800" b="1" dirty="0">
                <a:solidFill>
                  <a:srgbClr val="FF0000"/>
                </a:solidFill>
                <a:latin typeface="微软雅黑" panose="020B0503020204020204" pitchFamily="34" charset="-122"/>
                <a:ea typeface="微软雅黑" panose="020B0503020204020204" pitchFamily="34" charset="-122"/>
              </a:rPr>
              <a:t>减少</a:t>
            </a:r>
            <a:r>
              <a:rPr lang="zh-CN" altLang="en-US" sz="2800" b="1" dirty="0">
                <a:latin typeface="微软雅黑" panose="020B0503020204020204" pitchFamily="34" charset="-122"/>
                <a:ea typeface="微软雅黑" panose="020B0503020204020204" pitchFamily="34" charset="-122"/>
              </a:rPr>
              <a:t>了。原直方图上频率较小的某些灰度级被合并到一个或几个灰度级中，即频率小的部分被压缩，频率大的部分被增强，这也是直方图均衡化的实质 </a:t>
            </a:r>
            <a:r>
              <a:rPr lang="en-US" altLang="zh-CN" sz="2800" b="1" dirty="0">
                <a:latin typeface="微软雅黑" panose="020B0503020204020204" pitchFamily="34" charset="-122"/>
                <a:ea typeface="微软雅黑" panose="020B0503020204020204" pitchFamily="34" charset="-122"/>
              </a:rPr>
              <a:t>—— </a:t>
            </a:r>
            <a:r>
              <a:rPr lang="zh-CN" altLang="en-US" sz="2800" b="1" dirty="0">
                <a:solidFill>
                  <a:srgbClr val="FF0000"/>
                </a:solidFill>
                <a:latin typeface="微软雅黑" panose="020B0503020204020204" pitchFamily="34" charset="-122"/>
                <a:ea typeface="微软雅黑" panose="020B0503020204020204" pitchFamily="34" charset="-122"/>
              </a:rPr>
              <a:t>减少图像的灰度级以换取对比度的加大</a:t>
            </a:r>
            <a:r>
              <a:rPr lang="zh-CN" altLang="en-US" sz="2800" b="1" dirty="0">
                <a:latin typeface="微软雅黑" panose="020B0503020204020204" pitchFamily="34" charset="-122"/>
                <a:ea typeface="微软雅黑" panose="020B0503020204020204" pitchFamily="34" charset="-122"/>
              </a:rPr>
              <a:t>。</a:t>
            </a:r>
          </a:p>
        </p:txBody>
      </p:sp>
    </p:spTree>
    <p:extLst>
      <p:ext uri="{BB962C8B-B14F-4D97-AF65-F5344CB8AC3E}">
        <p14:creationId xmlns:p14="http://schemas.microsoft.com/office/powerpoint/2010/main" val="834162756"/>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323850" y="188913"/>
            <a:ext cx="7704534" cy="836612"/>
          </a:xfrm>
        </p:spPr>
        <p:txBody>
          <a:bodyPr/>
          <a:lstStyle/>
          <a:p>
            <a:pPr eaLnBrk="1" hangingPunct="1"/>
            <a:r>
              <a:rPr lang="zh-CN" altLang="en-US" sz="4400" dirty="0">
                <a:ea typeface="微软雅黑" pitchFamily="34" charset="-122"/>
              </a:rPr>
              <a:t>空域变换增强</a:t>
            </a:r>
            <a:r>
              <a:rPr lang="en-US" altLang="zh-CN" sz="4400" dirty="0">
                <a:ea typeface="微软雅黑" pitchFamily="34" charset="-122"/>
              </a:rPr>
              <a:t>—</a:t>
            </a:r>
            <a:r>
              <a:rPr lang="zh-CN" altLang="en-US" sz="3500" dirty="0">
                <a:ea typeface="微软雅黑" pitchFamily="34" charset="-122"/>
              </a:rPr>
              <a:t>直方图处理</a:t>
            </a:r>
          </a:p>
        </p:txBody>
      </p:sp>
      <p:sp>
        <p:nvSpPr>
          <p:cNvPr id="2" name="矩形 1"/>
          <p:cNvSpPr/>
          <p:nvPr/>
        </p:nvSpPr>
        <p:spPr>
          <a:xfrm>
            <a:off x="323850" y="1196752"/>
            <a:ext cx="2800767" cy="523220"/>
          </a:xfrm>
          <a:prstGeom prst="rect">
            <a:avLst/>
          </a:prstGeom>
        </p:spPr>
        <p:txBody>
          <a:bodyPr wrap="none">
            <a:spAutoFit/>
          </a:bodyPr>
          <a:lstStyle/>
          <a:p>
            <a:pPr marL="457200" indent="-457200">
              <a:buFont typeface="Wingdings" panose="05000000000000000000" pitchFamily="2" charset="2"/>
              <a:buChar char="Ø"/>
            </a:pPr>
            <a:r>
              <a:rPr lang="zh-CN" altLang="en-US" sz="2800" b="1" dirty="0">
                <a:ea typeface="微软雅黑" pitchFamily="34" charset="-122"/>
              </a:rPr>
              <a:t>直方图均衡化</a:t>
            </a:r>
            <a:endParaRPr lang="zh-CN" altLang="en-US" sz="2800" b="1" dirty="0"/>
          </a:p>
        </p:txBody>
      </p:sp>
      <p:graphicFrame>
        <p:nvGraphicFramePr>
          <p:cNvPr id="6" name="Object 4"/>
          <p:cNvGraphicFramePr>
            <a:graphicFrameLocks noChangeAspect="1"/>
          </p:cNvGraphicFramePr>
          <p:nvPr>
            <p:extLst>
              <p:ext uri="{D42A27DB-BD31-4B8C-83A1-F6EECF244321}">
                <p14:modId xmlns:p14="http://schemas.microsoft.com/office/powerpoint/2010/main" val="638482526"/>
              </p:ext>
            </p:extLst>
          </p:nvPr>
        </p:nvGraphicFramePr>
        <p:xfrm>
          <a:off x="107504" y="2132856"/>
          <a:ext cx="1676400" cy="2286000"/>
        </p:xfrm>
        <a:graphic>
          <a:graphicData uri="http://schemas.openxmlformats.org/presentationml/2006/ole">
            <mc:AlternateContent xmlns:mc="http://schemas.openxmlformats.org/markup-compatibility/2006">
              <mc:Choice xmlns:v="urn:schemas-microsoft-com:vml" Requires="v">
                <p:oleObj name="位图图像" r:id="rId2" imgW="1676634" imgH="2285714" progId="Paint.Picture">
                  <p:embed/>
                </p:oleObj>
              </mc:Choice>
              <mc:Fallback>
                <p:oleObj name="位图图像" r:id="rId2" imgW="1676634" imgH="2285714" progId="Paint.Picture">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4" y="2132856"/>
                        <a:ext cx="1676400" cy="228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 name="Object 5"/>
          <p:cNvGraphicFramePr>
            <a:graphicFrameLocks noChangeAspect="1"/>
          </p:cNvGraphicFramePr>
          <p:nvPr>
            <p:extLst>
              <p:ext uri="{D42A27DB-BD31-4B8C-83A1-F6EECF244321}">
                <p14:modId xmlns:p14="http://schemas.microsoft.com/office/powerpoint/2010/main" val="3872685037"/>
              </p:ext>
            </p:extLst>
          </p:nvPr>
        </p:nvGraphicFramePr>
        <p:xfrm>
          <a:off x="2178515" y="2805138"/>
          <a:ext cx="2105453" cy="1613718"/>
        </p:xfrm>
        <a:graphic>
          <a:graphicData uri="http://schemas.openxmlformats.org/presentationml/2006/ole">
            <mc:AlternateContent xmlns:mc="http://schemas.openxmlformats.org/markup-compatibility/2006">
              <mc:Choice xmlns:v="urn:schemas-microsoft-com:vml" Requires="v">
                <p:oleObj name="位图图像" r:id="rId4" imgW="1628571" imgH="1247619" progId="Paint.Picture">
                  <p:embed/>
                </p:oleObj>
              </mc:Choice>
              <mc:Fallback>
                <p:oleObj name="位图图像" r:id="rId4" imgW="1628571" imgH="1247619" progId="Paint.Picture">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78515" y="2805138"/>
                        <a:ext cx="2105453" cy="1613718"/>
                      </a:xfrm>
                      <a:prstGeom prst="rect">
                        <a:avLst/>
                      </a:prstGeom>
                      <a:noFill/>
                      <a:ln>
                        <a:noFill/>
                      </a:ln>
                      <a:effectLst/>
                    </p:spPr>
                  </p:pic>
                </p:oleObj>
              </mc:Fallback>
            </mc:AlternateContent>
          </a:graphicData>
        </a:graphic>
      </p:graphicFrame>
      <p:graphicFrame>
        <p:nvGraphicFramePr>
          <p:cNvPr id="8" name="Object 6"/>
          <p:cNvGraphicFramePr>
            <a:graphicFrameLocks/>
          </p:cNvGraphicFramePr>
          <p:nvPr>
            <p:extLst>
              <p:ext uri="{D42A27DB-BD31-4B8C-83A1-F6EECF244321}">
                <p14:modId xmlns:p14="http://schemas.microsoft.com/office/powerpoint/2010/main" val="2234844232"/>
              </p:ext>
            </p:extLst>
          </p:nvPr>
        </p:nvGraphicFramePr>
        <p:xfrm>
          <a:off x="4788024" y="2132856"/>
          <a:ext cx="1676400" cy="2286000"/>
        </p:xfrm>
        <a:graphic>
          <a:graphicData uri="http://schemas.openxmlformats.org/presentationml/2006/ole">
            <mc:AlternateContent xmlns:mc="http://schemas.openxmlformats.org/markup-compatibility/2006">
              <mc:Choice xmlns:v="urn:schemas-microsoft-com:vml" Requires="v">
                <p:oleObj name="位图图像" r:id="rId6" imgW="1666667" imgH="2314286" progId="Paint.Picture">
                  <p:embed/>
                </p:oleObj>
              </mc:Choice>
              <mc:Fallback>
                <p:oleObj name="位图图像" r:id="rId6" imgW="1666667" imgH="2314286" progId="Paint.Picture">
                  <p:embed/>
                  <p:pic>
                    <p:nvPicPr>
                      <p:cNvPr id="0" name=""/>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88024" y="2132856"/>
                        <a:ext cx="1676400" cy="228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 name="Object 7"/>
          <p:cNvGraphicFramePr>
            <a:graphicFrameLocks/>
          </p:cNvGraphicFramePr>
          <p:nvPr>
            <p:extLst>
              <p:ext uri="{D42A27DB-BD31-4B8C-83A1-F6EECF244321}">
                <p14:modId xmlns:p14="http://schemas.microsoft.com/office/powerpoint/2010/main" val="2824503116"/>
              </p:ext>
            </p:extLst>
          </p:nvPr>
        </p:nvGraphicFramePr>
        <p:xfrm>
          <a:off x="6968480" y="2805138"/>
          <a:ext cx="2088232" cy="1613718"/>
        </p:xfrm>
        <a:graphic>
          <a:graphicData uri="http://schemas.openxmlformats.org/presentationml/2006/ole">
            <mc:AlternateContent xmlns:mc="http://schemas.openxmlformats.org/markup-compatibility/2006">
              <mc:Choice xmlns:v="urn:schemas-microsoft-com:vml" Requires="v">
                <p:oleObj name="位图图像" r:id="rId8" imgW="1838095" imgH="1066667" progId="Paint.Picture">
                  <p:embed/>
                </p:oleObj>
              </mc:Choice>
              <mc:Fallback>
                <p:oleObj name="位图图像" r:id="rId8" imgW="1838095" imgH="1066667" progId="Paint.Picture">
                  <p:embed/>
                  <p:pic>
                    <p:nvPicPr>
                      <p:cNvPr id="0" name=""/>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968480" y="2805138"/>
                        <a:ext cx="2088232" cy="1613718"/>
                      </a:xfrm>
                      <a:prstGeom prst="rect">
                        <a:avLst/>
                      </a:prstGeom>
                      <a:noFill/>
                      <a:ln>
                        <a:noFill/>
                      </a:ln>
                      <a:effectLst/>
                    </p:spPr>
                  </p:pic>
                </p:oleObj>
              </mc:Fallback>
            </mc:AlternateContent>
          </a:graphicData>
        </a:graphic>
      </p:graphicFrame>
      <p:sp>
        <p:nvSpPr>
          <p:cNvPr id="4" name="矩形 3"/>
          <p:cNvSpPr/>
          <p:nvPr/>
        </p:nvSpPr>
        <p:spPr>
          <a:xfrm>
            <a:off x="373938" y="4418856"/>
            <a:ext cx="1107996" cy="369332"/>
          </a:xfrm>
          <a:prstGeom prst="rect">
            <a:avLst/>
          </a:prstGeom>
        </p:spPr>
        <p:txBody>
          <a:bodyPr wrap="none">
            <a:spAutoFit/>
          </a:bodyPr>
          <a:lstStyle/>
          <a:p>
            <a:r>
              <a:rPr lang="zh-CN" altLang="en-US" b="1" dirty="0">
                <a:ea typeface="微软雅黑" pitchFamily="34" charset="-122"/>
              </a:rPr>
              <a:t>原始图像</a:t>
            </a:r>
            <a:endParaRPr lang="zh-CN" altLang="en-US" dirty="0"/>
          </a:p>
        </p:txBody>
      </p:sp>
      <p:sp>
        <p:nvSpPr>
          <p:cNvPr id="11" name="矩形 10"/>
          <p:cNvSpPr/>
          <p:nvPr/>
        </p:nvSpPr>
        <p:spPr>
          <a:xfrm>
            <a:off x="2561827" y="4418856"/>
            <a:ext cx="1338828" cy="369332"/>
          </a:xfrm>
          <a:prstGeom prst="rect">
            <a:avLst/>
          </a:prstGeom>
        </p:spPr>
        <p:txBody>
          <a:bodyPr wrap="none">
            <a:spAutoFit/>
          </a:bodyPr>
          <a:lstStyle/>
          <a:p>
            <a:r>
              <a:rPr lang="zh-CN" altLang="en-US" b="1" dirty="0">
                <a:ea typeface="微软雅黑" pitchFamily="34" charset="-122"/>
              </a:rPr>
              <a:t>原始直方图</a:t>
            </a:r>
            <a:endParaRPr lang="zh-CN" altLang="en-US" dirty="0"/>
          </a:p>
        </p:txBody>
      </p:sp>
      <p:sp>
        <p:nvSpPr>
          <p:cNvPr id="12" name="矩形 11"/>
          <p:cNvSpPr/>
          <p:nvPr/>
        </p:nvSpPr>
        <p:spPr>
          <a:xfrm>
            <a:off x="4894764" y="4420223"/>
            <a:ext cx="1569660" cy="369332"/>
          </a:xfrm>
          <a:prstGeom prst="rect">
            <a:avLst/>
          </a:prstGeom>
        </p:spPr>
        <p:txBody>
          <a:bodyPr wrap="none">
            <a:spAutoFit/>
          </a:bodyPr>
          <a:lstStyle/>
          <a:p>
            <a:r>
              <a:rPr lang="zh-CN" altLang="en-US" b="1" dirty="0">
                <a:ea typeface="微软雅黑" pitchFamily="34" charset="-122"/>
              </a:rPr>
              <a:t>均衡化后图像</a:t>
            </a:r>
            <a:endParaRPr lang="zh-CN" altLang="en-US" dirty="0"/>
          </a:p>
        </p:txBody>
      </p:sp>
      <p:sp>
        <p:nvSpPr>
          <p:cNvPr id="13" name="矩形 12"/>
          <p:cNvSpPr/>
          <p:nvPr/>
        </p:nvSpPr>
        <p:spPr>
          <a:xfrm>
            <a:off x="7227701" y="4421590"/>
            <a:ext cx="1569660" cy="369332"/>
          </a:xfrm>
          <a:prstGeom prst="rect">
            <a:avLst/>
          </a:prstGeom>
        </p:spPr>
        <p:txBody>
          <a:bodyPr wrap="none">
            <a:spAutoFit/>
          </a:bodyPr>
          <a:lstStyle/>
          <a:p>
            <a:r>
              <a:rPr lang="zh-CN" altLang="en-US" b="1" dirty="0">
                <a:ea typeface="微软雅黑" pitchFamily="34" charset="-122"/>
              </a:rPr>
              <a:t>均衡化直方图</a:t>
            </a:r>
            <a:endParaRPr lang="zh-CN" altLang="en-US" dirty="0"/>
          </a:p>
        </p:txBody>
      </p:sp>
      <p:sp>
        <p:nvSpPr>
          <p:cNvPr id="5" name="矩形 4"/>
          <p:cNvSpPr/>
          <p:nvPr/>
        </p:nvSpPr>
        <p:spPr>
          <a:xfrm>
            <a:off x="251520" y="5157192"/>
            <a:ext cx="8712968" cy="1200329"/>
          </a:xfrm>
          <a:prstGeom prst="rect">
            <a:avLst/>
          </a:prstGeom>
        </p:spPr>
        <p:txBody>
          <a:bodyPr wrap="square">
            <a:spAutoFit/>
          </a:bodyPr>
          <a:lstStyle/>
          <a:p>
            <a:pPr algn="just" eaLnBrk="1" hangingPunct="1">
              <a:buFont typeface="Symbol" panose="05050102010706020507" pitchFamily="18" charset="2"/>
              <a:buNone/>
            </a:pPr>
            <a:r>
              <a:rPr lang="zh-CN" altLang="en-US" sz="2400" b="1" dirty="0">
                <a:ea typeface="微软雅黑" pitchFamily="34" charset="-122"/>
              </a:rPr>
              <a:t>由于直方图均衡化</a:t>
            </a:r>
            <a:r>
              <a:rPr lang="zh-CN" altLang="en-US" sz="2400" b="1" dirty="0">
                <a:solidFill>
                  <a:srgbClr val="FF0000"/>
                </a:solidFill>
                <a:ea typeface="微软雅黑" pitchFamily="34" charset="-122"/>
              </a:rPr>
              <a:t>增加</a:t>
            </a:r>
            <a:r>
              <a:rPr lang="zh-CN" altLang="en-US" sz="2400" b="1" dirty="0">
                <a:ea typeface="微软雅黑" pitchFamily="34" charset="-122"/>
              </a:rPr>
              <a:t>了图像灰度的</a:t>
            </a:r>
            <a:r>
              <a:rPr lang="zh-CN" altLang="en-US" sz="2400" b="1" dirty="0">
                <a:solidFill>
                  <a:srgbClr val="FF0000"/>
                </a:solidFill>
                <a:ea typeface="微软雅黑" pitchFamily="34" charset="-122"/>
              </a:rPr>
              <a:t>动态范围</a:t>
            </a:r>
            <a:r>
              <a:rPr lang="zh-CN" altLang="en-US" sz="2400" b="1" dirty="0">
                <a:ea typeface="微软雅黑" pitchFamily="34" charset="-122"/>
              </a:rPr>
              <a:t>，所以也增加了图像的</a:t>
            </a:r>
            <a:r>
              <a:rPr lang="zh-CN" altLang="en-US" sz="2400" b="1" dirty="0">
                <a:solidFill>
                  <a:srgbClr val="FF0000"/>
                </a:solidFill>
                <a:ea typeface="微软雅黑" pitchFamily="34" charset="-122"/>
              </a:rPr>
              <a:t>对比度</a:t>
            </a:r>
            <a:r>
              <a:rPr lang="zh-CN" altLang="en-US" sz="2400" b="1" dirty="0">
                <a:ea typeface="微软雅黑" pitchFamily="34" charset="-122"/>
              </a:rPr>
              <a:t>，反映在图像上就是图像有较大的反差，许多细节更加清晰。</a:t>
            </a:r>
          </a:p>
        </p:txBody>
      </p:sp>
    </p:spTree>
    <p:extLst>
      <p:ext uri="{BB962C8B-B14F-4D97-AF65-F5344CB8AC3E}">
        <p14:creationId xmlns:p14="http://schemas.microsoft.com/office/powerpoint/2010/main" val="2429003227"/>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323850" y="188913"/>
            <a:ext cx="7704534" cy="836612"/>
          </a:xfrm>
        </p:spPr>
        <p:txBody>
          <a:bodyPr/>
          <a:lstStyle/>
          <a:p>
            <a:pPr eaLnBrk="1" hangingPunct="1"/>
            <a:r>
              <a:rPr lang="zh-CN" altLang="en-US" sz="4400" dirty="0">
                <a:ea typeface="微软雅黑" pitchFamily="34" charset="-122"/>
              </a:rPr>
              <a:t>空域变换增强</a:t>
            </a:r>
            <a:r>
              <a:rPr lang="en-US" altLang="zh-CN" sz="4400" dirty="0">
                <a:ea typeface="微软雅黑" pitchFamily="34" charset="-122"/>
              </a:rPr>
              <a:t>—</a:t>
            </a:r>
            <a:r>
              <a:rPr lang="zh-CN" altLang="en-US" sz="3500" dirty="0">
                <a:ea typeface="微软雅黑" pitchFamily="34" charset="-122"/>
              </a:rPr>
              <a:t>直方图处理</a:t>
            </a:r>
          </a:p>
        </p:txBody>
      </p:sp>
      <p:sp>
        <p:nvSpPr>
          <p:cNvPr id="2" name="矩形 1"/>
          <p:cNvSpPr/>
          <p:nvPr/>
        </p:nvSpPr>
        <p:spPr>
          <a:xfrm>
            <a:off x="323850" y="1196752"/>
            <a:ext cx="5314275" cy="523220"/>
          </a:xfrm>
          <a:prstGeom prst="rect">
            <a:avLst/>
          </a:prstGeom>
        </p:spPr>
        <p:txBody>
          <a:bodyPr wrap="none">
            <a:spAutoFit/>
          </a:bodyPr>
          <a:lstStyle/>
          <a:p>
            <a:pPr marL="457200" indent="-457200">
              <a:buFont typeface="Wingdings" panose="05000000000000000000" pitchFamily="2" charset="2"/>
              <a:buChar char="Ø"/>
            </a:pPr>
            <a:r>
              <a:rPr lang="zh-CN" altLang="en-US" sz="2800" b="1" dirty="0">
                <a:ea typeface="微软雅黑" pitchFamily="34" charset="-122"/>
              </a:rPr>
              <a:t>直方图规定化（直方图匹配）</a:t>
            </a:r>
            <a:endParaRPr lang="zh-CN" altLang="en-US" sz="2800" b="1" dirty="0"/>
          </a:p>
        </p:txBody>
      </p:sp>
      <p:sp>
        <p:nvSpPr>
          <p:cNvPr id="3" name="矩形 2"/>
          <p:cNvSpPr/>
          <p:nvPr/>
        </p:nvSpPr>
        <p:spPr>
          <a:xfrm>
            <a:off x="467544" y="1988840"/>
            <a:ext cx="8496944" cy="4616648"/>
          </a:xfrm>
          <a:prstGeom prst="rect">
            <a:avLst/>
          </a:prstGeom>
        </p:spPr>
        <p:txBody>
          <a:bodyPr wrap="square">
            <a:spAutoFit/>
          </a:bodyPr>
          <a:lstStyle/>
          <a:p>
            <a:pPr algn="just" eaLnBrk="1" hangingPunct="1">
              <a:lnSpc>
                <a:spcPct val="150000"/>
              </a:lnSpc>
              <a:buFont typeface="Symbol" panose="05050102010706020507" pitchFamily="18" charset="2"/>
              <a:buNone/>
            </a:pPr>
            <a:r>
              <a:rPr lang="zh-CN" altLang="en-US" sz="2800" b="1" dirty="0">
                <a:latin typeface="微软雅黑" panose="020B0503020204020204" pitchFamily="34" charset="-122"/>
                <a:ea typeface="微软雅黑" panose="020B0503020204020204" pitchFamily="34" charset="-122"/>
              </a:rPr>
              <a:t>前面介绍过，直方图均衡化可以产生近似均匀的直方图。它的优点是能自动地增强整个图像的对比度，但它的具体增强效果</a:t>
            </a:r>
            <a:r>
              <a:rPr lang="zh-CN" altLang="en-US" sz="2800" b="1" dirty="0">
                <a:solidFill>
                  <a:srgbClr val="FF0000"/>
                </a:solidFill>
                <a:latin typeface="微软雅黑" panose="020B0503020204020204" pitchFamily="34" charset="-122"/>
                <a:ea typeface="微软雅黑" panose="020B0503020204020204" pitchFamily="34" charset="-122"/>
              </a:rPr>
              <a:t>不易控制</a:t>
            </a:r>
            <a:r>
              <a:rPr lang="zh-CN" altLang="en-US" sz="2800" b="1" dirty="0">
                <a:latin typeface="微软雅黑" panose="020B0503020204020204" pitchFamily="34" charset="-122"/>
                <a:ea typeface="微软雅黑" panose="020B0503020204020204" pitchFamily="34" charset="-122"/>
              </a:rPr>
              <a:t>，处理的结果总是得到全局均衡化的直方图。实际中有时需要变换直方图使之成为某个</a:t>
            </a:r>
            <a:r>
              <a:rPr lang="zh-CN" altLang="en-US" sz="2800" b="1" dirty="0">
                <a:solidFill>
                  <a:srgbClr val="FF0000"/>
                </a:solidFill>
                <a:latin typeface="微软雅黑" panose="020B0503020204020204" pitchFamily="34" charset="-122"/>
                <a:ea typeface="微软雅黑" panose="020B0503020204020204" pitchFamily="34" charset="-122"/>
              </a:rPr>
              <a:t>特定的形状</a:t>
            </a:r>
            <a:r>
              <a:rPr lang="zh-CN" altLang="en-US" sz="2800" b="1" dirty="0">
                <a:latin typeface="微软雅黑" panose="020B0503020204020204" pitchFamily="34" charset="-122"/>
                <a:ea typeface="微软雅黑" panose="020B0503020204020204" pitchFamily="34" charset="-122"/>
              </a:rPr>
              <a:t>，从而有选择地增强某个灰度值范围内的对比度。直方图规定化方法就是针对上述思想提出来。</a:t>
            </a:r>
          </a:p>
        </p:txBody>
      </p:sp>
    </p:spTree>
    <p:extLst>
      <p:ext uri="{BB962C8B-B14F-4D97-AF65-F5344CB8AC3E}">
        <p14:creationId xmlns:p14="http://schemas.microsoft.com/office/powerpoint/2010/main" val="1617800793"/>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323850" y="188913"/>
            <a:ext cx="7704534" cy="836612"/>
          </a:xfrm>
        </p:spPr>
        <p:txBody>
          <a:bodyPr/>
          <a:lstStyle/>
          <a:p>
            <a:pPr eaLnBrk="1" hangingPunct="1"/>
            <a:r>
              <a:rPr lang="zh-CN" altLang="en-US" sz="4400" dirty="0">
                <a:ea typeface="微软雅黑" pitchFamily="34" charset="-122"/>
              </a:rPr>
              <a:t>空域变换增强</a:t>
            </a:r>
            <a:r>
              <a:rPr lang="en-US" altLang="zh-CN" sz="4400" dirty="0">
                <a:ea typeface="微软雅黑" pitchFamily="34" charset="-122"/>
              </a:rPr>
              <a:t>—</a:t>
            </a:r>
            <a:r>
              <a:rPr lang="zh-CN" altLang="en-US" sz="3500" dirty="0">
                <a:ea typeface="微软雅黑" pitchFamily="34" charset="-122"/>
              </a:rPr>
              <a:t>直方图处理</a:t>
            </a:r>
          </a:p>
        </p:txBody>
      </p:sp>
      <p:sp>
        <p:nvSpPr>
          <p:cNvPr id="2" name="矩形 1"/>
          <p:cNvSpPr/>
          <p:nvPr/>
        </p:nvSpPr>
        <p:spPr>
          <a:xfrm>
            <a:off x="323850" y="1196752"/>
            <a:ext cx="5314275" cy="523220"/>
          </a:xfrm>
          <a:prstGeom prst="rect">
            <a:avLst/>
          </a:prstGeom>
        </p:spPr>
        <p:txBody>
          <a:bodyPr wrap="none">
            <a:spAutoFit/>
          </a:bodyPr>
          <a:lstStyle/>
          <a:p>
            <a:pPr marL="457200" indent="-457200">
              <a:buFont typeface="Wingdings" panose="05000000000000000000" pitchFamily="2" charset="2"/>
              <a:buChar char="Ø"/>
            </a:pPr>
            <a:r>
              <a:rPr lang="zh-CN" altLang="en-US" sz="2800" b="1" dirty="0">
                <a:ea typeface="微软雅黑" pitchFamily="34" charset="-122"/>
              </a:rPr>
              <a:t>直方图规定化（直方图匹配）</a:t>
            </a:r>
            <a:endParaRPr lang="zh-CN" altLang="en-US" sz="2800" b="1" dirty="0"/>
          </a:p>
        </p:txBody>
      </p:sp>
      <mc:AlternateContent xmlns:mc="http://schemas.openxmlformats.org/markup-compatibility/2006" xmlns:a14="http://schemas.microsoft.com/office/drawing/2010/main">
        <mc:Choice Requires="a14">
          <p:sp>
            <p:nvSpPr>
              <p:cNvPr id="4" name="矩形 3"/>
              <p:cNvSpPr/>
              <p:nvPr/>
            </p:nvSpPr>
            <p:spPr>
              <a:xfrm>
                <a:off x="467544" y="1988840"/>
                <a:ext cx="8676456" cy="3970318"/>
              </a:xfrm>
              <a:prstGeom prst="rect">
                <a:avLst/>
              </a:prstGeom>
            </p:spPr>
            <p:txBody>
              <a:bodyPr wrap="square">
                <a:spAutoFit/>
              </a:bodyPr>
              <a:lstStyle/>
              <a:p>
                <a:pPr indent="457200" algn="just" eaLnBrk="1" hangingPunct="1">
                  <a:lnSpc>
                    <a:spcPct val="150000"/>
                  </a:lnSpc>
                  <a:buFont typeface="Symbol" panose="05050102010706020507" pitchFamily="18" charset="2"/>
                  <a:buNone/>
                </a:pPr>
                <a:r>
                  <a:rPr lang="zh-CN" altLang="en-US" sz="2800" b="1" dirty="0">
                    <a:latin typeface="微软雅黑" panose="020B0503020204020204" pitchFamily="34" charset="-122"/>
                    <a:ea typeface="微软雅黑" panose="020B0503020204020204" pitchFamily="34" charset="-122"/>
                  </a:rPr>
                  <a:t>下面仍然从研究连续灰度级的概率密度函数入手来讨论直方图规定化的基本思想，然后推广到灰度离散的数字图像上。</a:t>
                </a:r>
              </a:p>
              <a:p>
                <a:pPr indent="457200" algn="just" eaLnBrk="1" hangingPunct="1">
                  <a:lnSpc>
                    <a:spcPct val="150000"/>
                  </a:lnSpc>
                  <a:buFont typeface="Symbol" panose="05050102010706020507" pitchFamily="18" charset="2"/>
                  <a:buNone/>
                </a:pPr>
                <a:r>
                  <a:rPr lang="zh-CN" altLang="en-US" sz="2800" b="1" dirty="0">
                    <a:latin typeface="微软雅黑" panose="020B0503020204020204" pitchFamily="34" charset="-122"/>
                    <a:ea typeface="微软雅黑" panose="020B0503020204020204" pitchFamily="34" charset="-122"/>
                  </a:rPr>
                  <a:t>假设</a:t>
                </a:r>
                <a14:m>
                  <m:oMath xmlns:m="http://schemas.openxmlformats.org/officeDocument/2006/math">
                    <m:sSub>
                      <m:sSubPr>
                        <m:ctrlPr>
                          <a:rPr lang="en-US" altLang="zh-CN" sz="2800" b="1" i="1" smtClean="0">
                            <a:solidFill>
                              <a:srgbClr val="FF0000"/>
                            </a:solidFill>
                            <a:latin typeface="Cambria Math" panose="02040503050406030204" pitchFamily="18" charset="0"/>
                            <a:ea typeface="微软雅黑" panose="020B0503020204020204" pitchFamily="34" charset="-122"/>
                          </a:rPr>
                        </m:ctrlPr>
                      </m:sSubPr>
                      <m:e>
                        <m:r>
                          <a:rPr lang="en-US" altLang="zh-CN" sz="2800" b="1" i="1">
                            <a:solidFill>
                              <a:srgbClr val="FF0000"/>
                            </a:solidFill>
                            <a:latin typeface="Cambria Math" panose="02040503050406030204" pitchFamily="18" charset="0"/>
                            <a:ea typeface="微软雅黑" panose="020B0503020204020204" pitchFamily="34" charset="-122"/>
                          </a:rPr>
                          <m:t>𝒑</m:t>
                        </m:r>
                      </m:e>
                      <m:sub>
                        <m:r>
                          <a:rPr lang="en-US" altLang="zh-CN" sz="2800" b="1" i="1" smtClean="0">
                            <a:solidFill>
                              <a:srgbClr val="FF0000"/>
                            </a:solidFill>
                            <a:latin typeface="Cambria Math" panose="02040503050406030204" pitchFamily="18" charset="0"/>
                            <a:ea typeface="微软雅黑" panose="020B0503020204020204" pitchFamily="34" charset="-122"/>
                          </a:rPr>
                          <m:t>𝒓</m:t>
                        </m:r>
                      </m:sub>
                    </m:sSub>
                    <m:d>
                      <m:dPr>
                        <m:ctrlPr>
                          <a:rPr lang="en-US" altLang="zh-CN" sz="2800" b="1" i="1" smtClean="0">
                            <a:solidFill>
                              <a:srgbClr val="FF0000"/>
                            </a:solidFill>
                            <a:latin typeface="Cambria Math" panose="02040503050406030204" pitchFamily="18" charset="0"/>
                            <a:ea typeface="微软雅黑" panose="020B0503020204020204" pitchFamily="34" charset="-122"/>
                          </a:rPr>
                        </m:ctrlPr>
                      </m:dPr>
                      <m:e>
                        <m:r>
                          <a:rPr lang="en-US" altLang="zh-CN" sz="2800" b="1" i="1" smtClean="0">
                            <a:solidFill>
                              <a:srgbClr val="FF0000"/>
                            </a:solidFill>
                            <a:latin typeface="Cambria Math" panose="02040503050406030204" pitchFamily="18" charset="0"/>
                            <a:ea typeface="微软雅黑" panose="020B0503020204020204" pitchFamily="34" charset="-122"/>
                          </a:rPr>
                          <m:t>𝒓</m:t>
                        </m:r>
                      </m:e>
                    </m:d>
                  </m:oMath>
                </a14:m>
                <a:r>
                  <a:rPr lang="zh-CN" altLang="en-US" sz="2800" b="1" dirty="0">
                    <a:latin typeface="微软雅黑" panose="020B0503020204020204" pitchFamily="34" charset="-122"/>
                    <a:ea typeface="微软雅黑" panose="020B0503020204020204" pitchFamily="34" charset="-122"/>
                  </a:rPr>
                  <a:t>是原始图像灰度分布的概率密度函数，    </a:t>
                </a:r>
                <a14:m>
                  <m:oMath xmlns:m="http://schemas.openxmlformats.org/officeDocument/2006/math">
                    <m:sSub>
                      <m:sSubPr>
                        <m:ctrlPr>
                          <a:rPr lang="en-US" altLang="zh-CN" sz="2800" b="1" i="1" smtClean="0">
                            <a:solidFill>
                              <a:srgbClr val="FF0000"/>
                            </a:solidFill>
                            <a:latin typeface="Cambria Math" panose="02040503050406030204" pitchFamily="18" charset="0"/>
                            <a:ea typeface="微软雅黑" panose="020B0503020204020204" pitchFamily="34" charset="-122"/>
                          </a:rPr>
                        </m:ctrlPr>
                      </m:sSubPr>
                      <m:e>
                        <m:r>
                          <a:rPr lang="en-US" altLang="zh-CN" sz="2800" b="1" i="1">
                            <a:solidFill>
                              <a:srgbClr val="FF0000"/>
                            </a:solidFill>
                            <a:latin typeface="Cambria Math" panose="02040503050406030204" pitchFamily="18" charset="0"/>
                            <a:ea typeface="微软雅黑" panose="020B0503020204020204" pitchFamily="34" charset="-122"/>
                          </a:rPr>
                          <m:t>𝒑</m:t>
                        </m:r>
                      </m:e>
                      <m:sub>
                        <m:r>
                          <a:rPr lang="en-US" altLang="zh-CN" sz="2800" b="1" i="1">
                            <a:solidFill>
                              <a:srgbClr val="FF0000"/>
                            </a:solidFill>
                            <a:latin typeface="Cambria Math" panose="02040503050406030204" pitchFamily="18" charset="0"/>
                            <a:ea typeface="微软雅黑" panose="020B0503020204020204" pitchFamily="34" charset="-122"/>
                          </a:rPr>
                          <m:t>𝒛</m:t>
                        </m:r>
                      </m:sub>
                    </m:sSub>
                    <m:d>
                      <m:dPr>
                        <m:ctrlPr>
                          <a:rPr lang="en-US" altLang="zh-CN" sz="2800" b="1" i="1">
                            <a:solidFill>
                              <a:srgbClr val="FF0000"/>
                            </a:solidFill>
                            <a:latin typeface="Cambria Math" panose="02040503050406030204" pitchFamily="18" charset="0"/>
                            <a:ea typeface="微软雅黑" panose="020B0503020204020204" pitchFamily="34" charset="-122"/>
                          </a:rPr>
                        </m:ctrlPr>
                      </m:dPr>
                      <m:e>
                        <m:r>
                          <a:rPr lang="en-US" altLang="zh-CN" sz="2800" b="1" i="1">
                            <a:solidFill>
                              <a:srgbClr val="FF0000"/>
                            </a:solidFill>
                            <a:latin typeface="Cambria Math" panose="02040503050406030204" pitchFamily="18" charset="0"/>
                            <a:ea typeface="微软雅黑" panose="020B0503020204020204" pitchFamily="34" charset="-122"/>
                          </a:rPr>
                          <m:t>𝒛</m:t>
                        </m:r>
                      </m:e>
                    </m:d>
                  </m:oMath>
                </a14:m>
                <a:r>
                  <a:rPr lang="zh-CN" altLang="en-US" sz="2800" b="1" dirty="0">
                    <a:latin typeface="微软雅黑" panose="020B0503020204020204" pitchFamily="34" charset="-122"/>
                    <a:ea typeface="微软雅黑" panose="020B0503020204020204" pitchFamily="34" charset="-122"/>
                  </a:rPr>
                  <a:t>是希望得到的图像的灰度概率密度函数。如何建立</a:t>
                </a:r>
                <a14:m>
                  <m:oMath xmlns:m="http://schemas.openxmlformats.org/officeDocument/2006/math">
                    <m:sSub>
                      <m:sSubPr>
                        <m:ctrlPr>
                          <a:rPr lang="en-US" altLang="zh-CN" sz="2800" b="1" i="1">
                            <a:latin typeface="Cambria Math" panose="02040503050406030204" pitchFamily="18" charset="0"/>
                            <a:ea typeface="微软雅黑" panose="020B0503020204020204" pitchFamily="34" charset="-122"/>
                          </a:rPr>
                        </m:ctrlPr>
                      </m:sSubPr>
                      <m:e>
                        <m:r>
                          <a:rPr lang="en-US" altLang="zh-CN" sz="2800" b="1" i="1">
                            <a:latin typeface="Cambria Math" panose="02040503050406030204" pitchFamily="18" charset="0"/>
                            <a:ea typeface="微软雅黑" panose="020B0503020204020204" pitchFamily="34" charset="-122"/>
                          </a:rPr>
                          <m:t>𝒑</m:t>
                        </m:r>
                      </m:e>
                      <m:sub>
                        <m:r>
                          <a:rPr lang="en-US" altLang="zh-CN" sz="2800" b="1" i="1">
                            <a:latin typeface="Cambria Math" panose="02040503050406030204" pitchFamily="18" charset="0"/>
                            <a:ea typeface="微软雅黑" panose="020B0503020204020204" pitchFamily="34" charset="-122"/>
                          </a:rPr>
                          <m:t>𝒓</m:t>
                        </m:r>
                      </m:sub>
                    </m:sSub>
                    <m:d>
                      <m:dPr>
                        <m:ctrlPr>
                          <a:rPr lang="en-US" altLang="zh-CN" sz="2800" b="1" i="1">
                            <a:latin typeface="Cambria Math" panose="02040503050406030204" pitchFamily="18" charset="0"/>
                            <a:ea typeface="微软雅黑" panose="020B0503020204020204" pitchFamily="34" charset="-122"/>
                          </a:rPr>
                        </m:ctrlPr>
                      </m:dPr>
                      <m:e>
                        <m:r>
                          <a:rPr lang="en-US" altLang="zh-CN" sz="2800" b="1" i="1">
                            <a:latin typeface="Cambria Math" panose="02040503050406030204" pitchFamily="18" charset="0"/>
                            <a:ea typeface="微软雅黑" panose="020B0503020204020204" pitchFamily="34" charset="-122"/>
                          </a:rPr>
                          <m:t>𝒓</m:t>
                        </m:r>
                      </m:e>
                    </m:d>
                  </m:oMath>
                </a14:m>
                <a:r>
                  <a:rPr lang="zh-CN" altLang="en-US" sz="2800" b="1" dirty="0">
                    <a:latin typeface="微软雅黑" panose="020B0503020204020204" pitchFamily="34" charset="-122"/>
                    <a:ea typeface="微软雅黑" panose="020B0503020204020204" pitchFamily="34" charset="-122"/>
                  </a:rPr>
                  <a:t>和</a:t>
                </a:r>
                <a14:m>
                  <m:oMath xmlns:m="http://schemas.openxmlformats.org/officeDocument/2006/math">
                    <m:sSub>
                      <m:sSubPr>
                        <m:ctrlPr>
                          <a:rPr lang="en-US" altLang="zh-CN" sz="2800" b="1" i="1">
                            <a:latin typeface="Cambria Math" panose="02040503050406030204" pitchFamily="18" charset="0"/>
                            <a:ea typeface="微软雅黑" panose="020B0503020204020204" pitchFamily="34" charset="-122"/>
                          </a:rPr>
                        </m:ctrlPr>
                      </m:sSubPr>
                      <m:e>
                        <m:r>
                          <a:rPr lang="en-US" altLang="zh-CN" sz="2800" b="1" i="1">
                            <a:latin typeface="Cambria Math" panose="02040503050406030204" pitchFamily="18" charset="0"/>
                            <a:ea typeface="微软雅黑" panose="020B0503020204020204" pitchFamily="34" charset="-122"/>
                          </a:rPr>
                          <m:t>𝒑</m:t>
                        </m:r>
                      </m:e>
                      <m:sub>
                        <m:r>
                          <a:rPr lang="en-US" altLang="zh-CN" sz="2800" b="1" i="1">
                            <a:latin typeface="Cambria Math" panose="02040503050406030204" pitchFamily="18" charset="0"/>
                            <a:ea typeface="微软雅黑" panose="020B0503020204020204" pitchFamily="34" charset="-122"/>
                          </a:rPr>
                          <m:t>𝒛</m:t>
                        </m:r>
                      </m:sub>
                    </m:sSub>
                    <m:d>
                      <m:dPr>
                        <m:ctrlPr>
                          <a:rPr lang="en-US" altLang="zh-CN" sz="2800" b="1" i="1">
                            <a:latin typeface="Cambria Math" panose="02040503050406030204" pitchFamily="18" charset="0"/>
                            <a:ea typeface="微软雅黑" panose="020B0503020204020204" pitchFamily="34" charset="-122"/>
                          </a:rPr>
                        </m:ctrlPr>
                      </m:dPr>
                      <m:e>
                        <m:r>
                          <a:rPr lang="en-US" altLang="zh-CN" sz="2800" b="1" i="1">
                            <a:latin typeface="Cambria Math" panose="02040503050406030204" pitchFamily="18" charset="0"/>
                            <a:ea typeface="微软雅黑" panose="020B0503020204020204" pitchFamily="34" charset="-122"/>
                          </a:rPr>
                          <m:t>𝒛</m:t>
                        </m:r>
                      </m:e>
                    </m:d>
                  </m:oMath>
                </a14:m>
                <a:r>
                  <a:rPr lang="zh-CN" altLang="en-US" sz="2800" b="1" dirty="0">
                    <a:latin typeface="微软雅黑" panose="020B0503020204020204" pitchFamily="34" charset="-122"/>
                    <a:ea typeface="微软雅黑" panose="020B0503020204020204" pitchFamily="34" charset="-122"/>
                  </a:rPr>
                  <a:t>之间的</a:t>
                </a:r>
                <a:r>
                  <a:rPr lang="zh-CN" altLang="en-US" sz="2800" b="1" dirty="0">
                    <a:solidFill>
                      <a:srgbClr val="FF0000"/>
                    </a:solidFill>
                    <a:latin typeface="微软雅黑" panose="020B0503020204020204" pitchFamily="34" charset="-122"/>
                    <a:ea typeface="微软雅黑" panose="020B0503020204020204" pitchFamily="34" charset="-122"/>
                  </a:rPr>
                  <a:t>联系</a:t>
                </a:r>
                <a:r>
                  <a:rPr lang="zh-CN" altLang="en-US" sz="2800" b="1" dirty="0">
                    <a:latin typeface="微软雅黑" panose="020B0503020204020204" pitchFamily="34" charset="-122"/>
                    <a:ea typeface="微软雅黑" panose="020B0503020204020204" pitchFamily="34" charset="-122"/>
                  </a:rPr>
                  <a:t>是直方图规定化处理的关键。</a:t>
                </a:r>
              </a:p>
            </p:txBody>
          </p:sp>
        </mc:Choice>
        <mc:Fallback xmlns="">
          <p:sp>
            <p:nvSpPr>
              <p:cNvPr id="4" name="矩形 3"/>
              <p:cNvSpPr>
                <a:spLocks noRot="1" noChangeAspect="1" noMove="1" noResize="1" noEditPoints="1" noAdjustHandles="1" noChangeArrowheads="1" noChangeShapeType="1" noTextEdit="1"/>
              </p:cNvSpPr>
              <p:nvPr/>
            </p:nvSpPr>
            <p:spPr>
              <a:xfrm>
                <a:off x="467544" y="1988840"/>
                <a:ext cx="8676456" cy="3970318"/>
              </a:xfrm>
              <a:prstGeom prst="rect">
                <a:avLst/>
              </a:prstGeom>
              <a:blipFill rotWithShape="0">
                <a:blip r:embed="rId2"/>
                <a:stretch>
                  <a:fillRect l="-1476" r="-5552" b="-138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203068171"/>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323850" y="188913"/>
            <a:ext cx="7704534" cy="836612"/>
          </a:xfrm>
        </p:spPr>
        <p:txBody>
          <a:bodyPr/>
          <a:lstStyle/>
          <a:p>
            <a:pPr eaLnBrk="1" hangingPunct="1"/>
            <a:r>
              <a:rPr lang="zh-CN" altLang="en-US" sz="4400" dirty="0">
                <a:ea typeface="微软雅黑" pitchFamily="34" charset="-122"/>
              </a:rPr>
              <a:t>空域变换增强</a:t>
            </a:r>
            <a:r>
              <a:rPr lang="en-US" altLang="zh-CN" sz="4400" dirty="0">
                <a:ea typeface="微软雅黑" pitchFamily="34" charset="-122"/>
              </a:rPr>
              <a:t>—</a:t>
            </a:r>
            <a:r>
              <a:rPr lang="zh-CN" altLang="en-US" sz="3500" dirty="0">
                <a:ea typeface="微软雅黑" pitchFamily="34" charset="-122"/>
              </a:rPr>
              <a:t>直方图处理</a:t>
            </a:r>
          </a:p>
        </p:txBody>
      </p:sp>
      <p:sp>
        <p:nvSpPr>
          <p:cNvPr id="2" name="矩形 1"/>
          <p:cNvSpPr/>
          <p:nvPr/>
        </p:nvSpPr>
        <p:spPr>
          <a:xfrm>
            <a:off x="323850" y="1196752"/>
            <a:ext cx="5314275" cy="523220"/>
          </a:xfrm>
          <a:prstGeom prst="rect">
            <a:avLst/>
          </a:prstGeom>
        </p:spPr>
        <p:txBody>
          <a:bodyPr wrap="none">
            <a:spAutoFit/>
          </a:bodyPr>
          <a:lstStyle/>
          <a:p>
            <a:pPr marL="457200" indent="-457200">
              <a:buFont typeface="Wingdings" panose="05000000000000000000" pitchFamily="2" charset="2"/>
              <a:buChar char="Ø"/>
            </a:pPr>
            <a:r>
              <a:rPr lang="zh-CN" altLang="en-US" sz="2800" b="1" dirty="0">
                <a:ea typeface="微软雅黑" pitchFamily="34" charset="-122"/>
              </a:rPr>
              <a:t>直方图规定化（直方图匹配）</a:t>
            </a:r>
            <a:endParaRPr lang="zh-CN" altLang="en-US" sz="2800" b="1" dirty="0"/>
          </a:p>
        </p:txBody>
      </p:sp>
      <p:sp>
        <p:nvSpPr>
          <p:cNvPr id="5" name="Rectangle 2"/>
          <p:cNvSpPr txBox="1">
            <a:spLocks noChangeArrowheads="1"/>
          </p:cNvSpPr>
          <p:nvPr/>
        </p:nvSpPr>
        <p:spPr>
          <a:xfrm>
            <a:off x="107504" y="1963207"/>
            <a:ext cx="8932912" cy="601697"/>
          </a:xfrm>
          <a:prstGeom prst="rect">
            <a:avLst/>
          </a:prstGeom>
        </p:spPr>
        <p:txBody>
          <a:bodyPr/>
          <a:lstStyle>
            <a:lvl1pPr marL="342900" indent="-342900" algn="l" rtl="0" eaLnBrk="0" fontAlgn="base" hangingPunct="0">
              <a:spcBef>
                <a:spcPct val="20000"/>
              </a:spcBef>
              <a:spcAft>
                <a:spcPct val="0"/>
              </a:spcAft>
              <a:buChar char="•"/>
              <a:defRPr sz="20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ea typeface="+mn-ea"/>
              </a:defRPr>
            </a:lvl2pPr>
            <a:lvl3pPr marL="1143000" indent="-228600" algn="l" rtl="0" eaLnBrk="0" fontAlgn="base" hangingPunct="0">
              <a:spcBef>
                <a:spcPct val="20000"/>
              </a:spcBef>
              <a:spcAft>
                <a:spcPct val="0"/>
              </a:spcAft>
              <a:buChar char="•"/>
              <a:defRPr sz="20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lgn="just" eaLnBrk="1" hangingPunct="1">
              <a:buFont typeface="Symbol" panose="05050102010706020507" pitchFamily="18" charset="2"/>
              <a:buNone/>
            </a:pPr>
            <a:r>
              <a:rPr lang="zh-CN" altLang="en-US" sz="2800" b="1" kern="0" dirty="0">
                <a:latin typeface="微软雅黑" panose="020B0503020204020204" pitchFamily="34" charset="-122"/>
                <a:ea typeface="微软雅黑" panose="020B0503020204020204" pitchFamily="34" charset="-122"/>
              </a:rPr>
              <a:t>  首先对原图像进行直方图均衡化处理，即求变换函数：</a:t>
            </a:r>
          </a:p>
          <a:p>
            <a:pPr eaLnBrk="1" hangingPunct="1">
              <a:buFont typeface="Symbol" panose="05050102010706020507" pitchFamily="18" charset="2"/>
              <a:buNone/>
            </a:pPr>
            <a:endParaRPr lang="zh-CN" altLang="en-US" b="1" kern="0" dirty="0">
              <a:latin typeface="宋体" panose="02010600030101010101" pitchFamily="2" charset="-122"/>
            </a:endParaRPr>
          </a:p>
          <a:p>
            <a:pPr eaLnBrk="1" hangingPunct="1">
              <a:buFont typeface="Symbol" panose="05050102010706020507" pitchFamily="18" charset="2"/>
              <a:buNone/>
            </a:pPr>
            <a:endParaRPr lang="zh-CN" altLang="en-US" kern="0" dirty="0">
              <a:latin typeface="宋体" panose="02010600030101010101" pitchFamily="2" charset="-122"/>
            </a:endParaRPr>
          </a:p>
        </p:txBody>
      </p:sp>
      <p:graphicFrame>
        <p:nvGraphicFramePr>
          <p:cNvPr id="3" name="对象 2"/>
          <p:cNvGraphicFramePr>
            <a:graphicFrameLocks noChangeAspect="1"/>
          </p:cNvGraphicFramePr>
          <p:nvPr>
            <p:extLst>
              <p:ext uri="{D42A27DB-BD31-4B8C-83A1-F6EECF244321}">
                <p14:modId xmlns:p14="http://schemas.microsoft.com/office/powerpoint/2010/main" val="426198182"/>
              </p:ext>
            </p:extLst>
          </p:nvPr>
        </p:nvGraphicFramePr>
        <p:xfrm>
          <a:off x="2483768" y="2780928"/>
          <a:ext cx="4104456" cy="928388"/>
        </p:xfrm>
        <a:graphic>
          <a:graphicData uri="http://schemas.openxmlformats.org/presentationml/2006/ole">
            <mc:AlternateContent xmlns:mc="http://schemas.openxmlformats.org/markup-compatibility/2006">
              <mc:Choice xmlns:v="urn:schemas-microsoft-com:vml" Requires="v">
                <p:oleObj name="Equation" r:id="rId2" imgW="2133360" imgH="482400" progId="Equation.DSMT4">
                  <p:embed/>
                </p:oleObj>
              </mc:Choice>
              <mc:Fallback>
                <p:oleObj name="Equation" r:id="rId2" imgW="2133360" imgH="482400" progId="Equation.DSMT4">
                  <p:embed/>
                  <p:pic>
                    <p:nvPicPr>
                      <p:cNvPr id="0" name=""/>
                      <p:cNvPicPr/>
                      <p:nvPr/>
                    </p:nvPicPr>
                    <p:blipFill>
                      <a:blip r:embed="rId3"/>
                      <a:stretch>
                        <a:fillRect/>
                      </a:stretch>
                    </p:blipFill>
                    <p:spPr>
                      <a:xfrm>
                        <a:off x="2483768" y="2780928"/>
                        <a:ext cx="4104456" cy="928388"/>
                      </a:xfrm>
                      <a:prstGeom prst="rect">
                        <a:avLst/>
                      </a:prstGeom>
                    </p:spPr>
                  </p:pic>
                </p:oleObj>
              </mc:Fallback>
            </mc:AlternateContent>
          </a:graphicData>
        </a:graphic>
      </p:graphicFrame>
      <p:sp>
        <p:nvSpPr>
          <p:cNvPr id="9" name="Rectangle 2"/>
          <p:cNvSpPr txBox="1">
            <a:spLocks noChangeArrowheads="1"/>
          </p:cNvSpPr>
          <p:nvPr/>
        </p:nvSpPr>
        <p:spPr>
          <a:xfrm>
            <a:off x="138376" y="4123447"/>
            <a:ext cx="8932912" cy="601697"/>
          </a:xfrm>
          <a:prstGeom prst="rect">
            <a:avLst/>
          </a:prstGeom>
        </p:spPr>
        <p:txBody>
          <a:bodyPr/>
          <a:lstStyle>
            <a:lvl1pPr marL="342900" indent="-342900" algn="l" rtl="0" eaLnBrk="0" fontAlgn="base" hangingPunct="0">
              <a:spcBef>
                <a:spcPct val="20000"/>
              </a:spcBef>
              <a:spcAft>
                <a:spcPct val="0"/>
              </a:spcAft>
              <a:buChar char="•"/>
              <a:defRPr sz="20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ea typeface="+mn-ea"/>
              </a:defRPr>
            </a:lvl2pPr>
            <a:lvl3pPr marL="1143000" indent="-228600" algn="l" rtl="0" eaLnBrk="0" fontAlgn="base" hangingPunct="0">
              <a:spcBef>
                <a:spcPct val="20000"/>
              </a:spcBef>
              <a:spcAft>
                <a:spcPct val="0"/>
              </a:spcAft>
              <a:buChar char="•"/>
              <a:defRPr sz="20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lgn="just" eaLnBrk="1" hangingPunct="1">
              <a:buFont typeface="Symbol" panose="05050102010706020507" pitchFamily="18" charset="2"/>
              <a:buNone/>
            </a:pPr>
            <a:r>
              <a:rPr lang="zh-CN" altLang="en-US" sz="2800" b="1" kern="0" dirty="0">
                <a:latin typeface="微软雅黑" panose="020B0503020204020204" pitchFamily="34" charset="-122"/>
                <a:ea typeface="微软雅黑" panose="020B0503020204020204" pitchFamily="34" charset="-122"/>
              </a:rPr>
              <a:t>  假定已经得到了所希望的图像，对它也进行均衡化处理即：</a:t>
            </a:r>
          </a:p>
          <a:p>
            <a:pPr eaLnBrk="1" hangingPunct="1">
              <a:buFont typeface="Symbol" panose="05050102010706020507" pitchFamily="18" charset="2"/>
              <a:buNone/>
            </a:pPr>
            <a:endParaRPr lang="zh-CN" altLang="en-US" b="1" kern="0" dirty="0">
              <a:latin typeface="宋体" panose="02010600030101010101" pitchFamily="2" charset="-122"/>
            </a:endParaRPr>
          </a:p>
          <a:p>
            <a:pPr eaLnBrk="1" hangingPunct="1">
              <a:buFont typeface="Symbol" panose="05050102010706020507" pitchFamily="18" charset="2"/>
              <a:buNone/>
            </a:pPr>
            <a:endParaRPr lang="zh-CN" altLang="en-US" kern="0" dirty="0">
              <a:latin typeface="宋体" panose="02010600030101010101" pitchFamily="2" charset="-122"/>
            </a:endParaRPr>
          </a:p>
        </p:txBody>
      </p:sp>
      <p:graphicFrame>
        <p:nvGraphicFramePr>
          <p:cNvPr id="8" name="对象 7"/>
          <p:cNvGraphicFramePr>
            <a:graphicFrameLocks noChangeAspect="1"/>
          </p:cNvGraphicFramePr>
          <p:nvPr>
            <p:extLst>
              <p:ext uri="{D42A27DB-BD31-4B8C-83A1-F6EECF244321}">
                <p14:modId xmlns:p14="http://schemas.microsoft.com/office/powerpoint/2010/main" val="2664513112"/>
              </p:ext>
            </p:extLst>
          </p:nvPr>
        </p:nvGraphicFramePr>
        <p:xfrm>
          <a:off x="2411759" y="5304122"/>
          <a:ext cx="4248473" cy="933190"/>
        </p:xfrm>
        <a:graphic>
          <a:graphicData uri="http://schemas.openxmlformats.org/presentationml/2006/ole">
            <mc:AlternateContent xmlns:mc="http://schemas.openxmlformats.org/markup-compatibility/2006">
              <mc:Choice xmlns:v="urn:schemas-microsoft-com:vml" Requires="v">
                <p:oleObj name="Equation" r:id="rId4" imgW="2197080" imgH="482400" progId="Equation.DSMT4">
                  <p:embed/>
                </p:oleObj>
              </mc:Choice>
              <mc:Fallback>
                <p:oleObj name="Equation" r:id="rId4" imgW="2197080" imgH="482400" progId="Equation.DSMT4">
                  <p:embed/>
                  <p:pic>
                    <p:nvPicPr>
                      <p:cNvPr id="0" name=""/>
                      <p:cNvPicPr/>
                      <p:nvPr/>
                    </p:nvPicPr>
                    <p:blipFill>
                      <a:blip r:embed="rId5"/>
                      <a:stretch>
                        <a:fillRect/>
                      </a:stretch>
                    </p:blipFill>
                    <p:spPr>
                      <a:xfrm>
                        <a:off x="2411759" y="5304122"/>
                        <a:ext cx="4248473" cy="933190"/>
                      </a:xfrm>
                      <a:prstGeom prst="rect">
                        <a:avLst/>
                      </a:prstGeom>
                    </p:spPr>
                  </p:pic>
                </p:oleObj>
              </mc:Fallback>
            </mc:AlternateContent>
          </a:graphicData>
        </a:graphic>
      </p:graphicFrame>
    </p:spTree>
    <p:extLst>
      <p:ext uri="{BB962C8B-B14F-4D97-AF65-F5344CB8AC3E}">
        <p14:creationId xmlns:p14="http://schemas.microsoft.com/office/powerpoint/2010/main" val="3353288187"/>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pPr eaLnBrk="1" hangingPunct="1"/>
            <a:r>
              <a:rPr lang="zh-CN" altLang="en-US" sz="4400" dirty="0">
                <a:ea typeface="微软雅黑" pitchFamily="34" charset="-122"/>
              </a:rPr>
              <a:t>概述</a:t>
            </a: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46270" y="1340768"/>
            <a:ext cx="4917075" cy="1800200"/>
          </a:xfrm>
          <a:prstGeom prst="rect">
            <a:avLst/>
          </a:prstGeom>
        </p:spPr>
      </p:pic>
      <p:sp>
        <p:nvSpPr>
          <p:cNvPr id="4" name="矩形 3"/>
          <p:cNvSpPr/>
          <p:nvPr/>
        </p:nvSpPr>
        <p:spPr>
          <a:xfrm>
            <a:off x="2927479" y="3173196"/>
            <a:ext cx="2954655" cy="507831"/>
          </a:xfrm>
          <a:prstGeom prst="rect">
            <a:avLst/>
          </a:prstGeom>
        </p:spPr>
        <p:txBody>
          <a:bodyPr wrap="none">
            <a:spAutoFit/>
          </a:bodyPr>
          <a:lstStyle/>
          <a:p>
            <a:r>
              <a:rPr lang="zh-CN" altLang="en-US" sz="2700" b="1" dirty="0">
                <a:solidFill>
                  <a:srgbClr val="000000"/>
                </a:solidFill>
                <a:latin typeface="微软雅黑" pitchFamily="34" charset="-122"/>
                <a:ea typeface="微软雅黑" pitchFamily="34" charset="-122"/>
              </a:rPr>
              <a:t>图像动态范围压缩</a:t>
            </a:r>
            <a:endParaRPr lang="zh-CN" altLang="en-US" sz="2700" dirty="0"/>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7664" y="4221088"/>
            <a:ext cx="5714286" cy="1933333"/>
          </a:xfrm>
          <a:prstGeom prst="rect">
            <a:avLst/>
          </a:prstGeom>
        </p:spPr>
      </p:pic>
      <p:sp>
        <p:nvSpPr>
          <p:cNvPr id="8" name="矩形 7"/>
          <p:cNvSpPr/>
          <p:nvPr/>
        </p:nvSpPr>
        <p:spPr>
          <a:xfrm>
            <a:off x="3543032" y="6148661"/>
            <a:ext cx="1877437" cy="507831"/>
          </a:xfrm>
          <a:prstGeom prst="rect">
            <a:avLst/>
          </a:prstGeom>
        </p:spPr>
        <p:txBody>
          <a:bodyPr wrap="none">
            <a:spAutoFit/>
          </a:bodyPr>
          <a:lstStyle/>
          <a:p>
            <a:r>
              <a:rPr lang="zh-CN" altLang="en-US" sz="2700" b="1" dirty="0">
                <a:solidFill>
                  <a:srgbClr val="000000"/>
                </a:solidFill>
                <a:latin typeface="微软雅黑" pitchFamily="34" charset="-122"/>
                <a:ea typeface="微软雅黑" pitchFamily="34" charset="-122"/>
              </a:rPr>
              <a:t>边 缘 增 强</a:t>
            </a:r>
            <a:endParaRPr lang="zh-CN" altLang="en-US" sz="2700" dirty="0"/>
          </a:p>
        </p:txBody>
      </p:sp>
    </p:spTree>
    <p:extLst>
      <p:ext uri="{BB962C8B-B14F-4D97-AF65-F5344CB8AC3E}">
        <p14:creationId xmlns:p14="http://schemas.microsoft.com/office/powerpoint/2010/main" val="597096195"/>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323850" y="188913"/>
            <a:ext cx="7704534" cy="836612"/>
          </a:xfrm>
        </p:spPr>
        <p:txBody>
          <a:bodyPr/>
          <a:lstStyle/>
          <a:p>
            <a:pPr eaLnBrk="1" hangingPunct="1"/>
            <a:r>
              <a:rPr lang="zh-CN" altLang="en-US" sz="4400" dirty="0">
                <a:ea typeface="微软雅黑" pitchFamily="34" charset="-122"/>
              </a:rPr>
              <a:t>空域变换增强</a:t>
            </a:r>
            <a:r>
              <a:rPr lang="en-US" altLang="zh-CN" sz="4400" dirty="0">
                <a:ea typeface="微软雅黑" pitchFamily="34" charset="-122"/>
              </a:rPr>
              <a:t>—</a:t>
            </a:r>
            <a:r>
              <a:rPr lang="zh-CN" altLang="en-US" sz="3500" dirty="0">
                <a:ea typeface="微软雅黑" pitchFamily="34" charset="-122"/>
              </a:rPr>
              <a:t>直方图处理</a:t>
            </a:r>
          </a:p>
        </p:txBody>
      </p:sp>
      <p:sp>
        <p:nvSpPr>
          <p:cNvPr id="2" name="矩形 1"/>
          <p:cNvSpPr/>
          <p:nvPr/>
        </p:nvSpPr>
        <p:spPr>
          <a:xfrm>
            <a:off x="323850" y="1196752"/>
            <a:ext cx="5314275" cy="523220"/>
          </a:xfrm>
          <a:prstGeom prst="rect">
            <a:avLst/>
          </a:prstGeom>
        </p:spPr>
        <p:txBody>
          <a:bodyPr wrap="none">
            <a:spAutoFit/>
          </a:bodyPr>
          <a:lstStyle/>
          <a:p>
            <a:pPr marL="457200" indent="-457200">
              <a:buFont typeface="Wingdings" panose="05000000000000000000" pitchFamily="2" charset="2"/>
              <a:buChar char="Ø"/>
            </a:pPr>
            <a:r>
              <a:rPr lang="zh-CN" altLang="en-US" sz="2800" b="1" dirty="0">
                <a:ea typeface="微软雅黑" pitchFamily="34" charset="-122"/>
              </a:rPr>
              <a:t>直方图规定化（直方图匹配）</a:t>
            </a:r>
            <a:endParaRPr lang="zh-CN" altLang="en-US" sz="2800" b="1" dirty="0"/>
          </a:p>
        </p:txBody>
      </p:sp>
      <p:graphicFrame>
        <p:nvGraphicFramePr>
          <p:cNvPr id="10" name="对象 9"/>
          <p:cNvGraphicFramePr>
            <a:graphicFrameLocks noChangeAspect="1"/>
          </p:cNvGraphicFramePr>
          <p:nvPr>
            <p:extLst>
              <p:ext uri="{D42A27DB-BD31-4B8C-83A1-F6EECF244321}">
                <p14:modId xmlns:p14="http://schemas.microsoft.com/office/powerpoint/2010/main" val="923955772"/>
              </p:ext>
            </p:extLst>
          </p:nvPr>
        </p:nvGraphicFramePr>
        <p:xfrm>
          <a:off x="346075" y="1890713"/>
          <a:ext cx="3937893" cy="889300"/>
        </p:xfrm>
        <a:graphic>
          <a:graphicData uri="http://schemas.openxmlformats.org/presentationml/2006/ole">
            <mc:AlternateContent xmlns:mc="http://schemas.openxmlformats.org/markup-compatibility/2006">
              <mc:Choice xmlns:v="urn:schemas-microsoft-com:vml" Requires="v">
                <p:oleObj name="Equation" r:id="rId3" imgW="2133360" imgH="482400" progId="Equation.DSMT4">
                  <p:embed/>
                </p:oleObj>
              </mc:Choice>
              <mc:Fallback>
                <p:oleObj name="Equation" r:id="rId3" imgW="2133360" imgH="482400" progId="Equation.DSMT4">
                  <p:embed/>
                  <p:pic>
                    <p:nvPicPr>
                      <p:cNvPr id="0" name=""/>
                      <p:cNvPicPr/>
                      <p:nvPr/>
                    </p:nvPicPr>
                    <p:blipFill>
                      <a:blip r:embed="rId4"/>
                      <a:stretch>
                        <a:fillRect/>
                      </a:stretch>
                    </p:blipFill>
                    <p:spPr>
                      <a:xfrm>
                        <a:off x="346075" y="1890713"/>
                        <a:ext cx="3937893" cy="889300"/>
                      </a:xfrm>
                      <a:prstGeom prst="rect">
                        <a:avLst/>
                      </a:prstGeom>
                    </p:spPr>
                  </p:pic>
                </p:oleObj>
              </mc:Fallback>
            </mc:AlternateContent>
          </a:graphicData>
        </a:graphic>
      </p:graphicFrame>
      <p:graphicFrame>
        <p:nvGraphicFramePr>
          <p:cNvPr id="11" name="对象 10"/>
          <p:cNvGraphicFramePr>
            <a:graphicFrameLocks noChangeAspect="1"/>
          </p:cNvGraphicFramePr>
          <p:nvPr>
            <p:extLst>
              <p:ext uri="{D42A27DB-BD31-4B8C-83A1-F6EECF244321}">
                <p14:modId xmlns:p14="http://schemas.microsoft.com/office/powerpoint/2010/main" val="4168037555"/>
              </p:ext>
            </p:extLst>
          </p:nvPr>
        </p:nvGraphicFramePr>
        <p:xfrm>
          <a:off x="4788024" y="1890713"/>
          <a:ext cx="4048658" cy="889300"/>
        </p:xfrm>
        <a:graphic>
          <a:graphicData uri="http://schemas.openxmlformats.org/presentationml/2006/ole">
            <mc:AlternateContent xmlns:mc="http://schemas.openxmlformats.org/markup-compatibility/2006">
              <mc:Choice xmlns:v="urn:schemas-microsoft-com:vml" Requires="v">
                <p:oleObj name="Equation" r:id="rId5" imgW="2197080" imgH="482400" progId="Equation.DSMT4">
                  <p:embed/>
                </p:oleObj>
              </mc:Choice>
              <mc:Fallback>
                <p:oleObj name="Equation" r:id="rId5" imgW="2197080" imgH="482400" progId="Equation.DSMT4">
                  <p:embed/>
                  <p:pic>
                    <p:nvPicPr>
                      <p:cNvPr id="0" name=""/>
                      <p:cNvPicPr/>
                      <p:nvPr/>
                    </p:nvPicPr>
                    <p:blipFill>
                      <a:blip r:embed="rId6"/>
                      <a:stretch>
                        <a:fillRect/>
                      </a:stretch>
                    </p:blipFill>
                    <p:spPr>
                      <a:xfrm>
                        <a:off x="4788024" y="1890713"/>
                        <a:ext cx="4048658" cy="889300"/>
                      </a:xfrm>
                      <a:prstGeom prst="rect">
                        <a:avLst/>
                      </a:prstGeom>
                    </p:spPr>
                  </p:pic>
                </p:oleObj>
              </mc:Fallback>
            </mc:AlternateContent>
          </a:graphicData>
        </a:graphic>
      </p:graphicFrame>
      <mc:AlternateContent xmlns:mc="http://schemas.openxmlformats.org/markup-compatibility/2006" xmlns:a14="http://schemas.microsoft.com/office/drawing/2010/main">
        <mc:Choice Requires="a14">
          <p:sp>
            <p:nvSpPr>
              <p:cNvPr id="4" name="矩形 3"/>
              <p:cNvSpPr/>
              <p:nvPr/>
            </p:nvSpPr>
            <p:spPr>
              <a:xfrm>
                <a:off x="323850" y="2877860"/>
                <a:ext cx="8712646" cy="2993127"/>
              </a:xfrm>
              <a:prstGeom prst="rect">
                <a:avLst/>
              </a:prstGeom>
            </p:spPr>
            <p:txBody>
              <a:bodyPr wrap="square">
                <a:spAutoFit/>
              </a:bodyPr>
              <a:lstStyle/>
              <a:p>
                <a:pPr indent="457200" algn="just" eaLnBrk="1" hangingPunct="1">
                  <a:lnSpc>
                    <a:spcPct val="145000"/>
                  </a:lnSpc>
                  <a:buFont typeface="Symbol" panose="05050102010706020507" pitchFamily="18" charset="2"/>
                  <a:buNone/>
                </a:pPr>
                <a:r>
                  <a:rPr lang="zh-CN" altLang="en-US" sz="2600" b="1" dirty="0">
                    <a:latin typeface="微软雅黑" panose="020B0503020204020204" pitchFamily="34" charset="-122"/>
                    <a:ea typeface="微软雅黑" panose="020B0503020204020204" pitchFamily="34" charset="-122"/>
                  </a:rPr>
                  <a:t>因为对于两幅图像（注意，这两幅图像只是灰度分布的概率密度不同）都做了均衡化处理，所以</a:t>
                </a:r>
                <a14:m>
                  <m:oMath xmlns:m="http://schemas.openxmlformats.org/officeDocument/2006/math">
                    <m:sSub>
                      <m:sSubPr>
                        <m:ctrlPr>
                          <a:rPr lang="en-US" altLang="zh-CN" sz="2600" b="1" i="1" smtClean="0">
                            <a:latin typeface="Cambria Math" panose="02040503050406030204" pitchFamily="18" charset="0"/>
                            <a:ea typeface="微软雅黑" panose="020B0503020204020204" pitchFamily="34" charset="-122"/>
                          </a:rPr>
                        </m:ctrlPr>
                      </m:sSubPr>
                      <m:e>
                        <m:r>
                          <a:rPr lang="en-US" altLang="zh-CN" sz="2600" b="1" i="1" smtClean="0">
                            <a:latin typeface="Cambria Math" panose="02040503050406030204" pitchFamily="18" charset="0"/>
                            <a:ea typeface="微软雅黑" panose="020B0503020204020204" pitchFamily="34" charset="-122"/>
                          </a:rPr>
                          <m:t>𝒑</m:t>
                        </m:r>
                      </m:e>
                      <m:sub>
                        <m:r>
                          <a:rPr lang="en-US" altLang="zh-CN" sz="2600" b="1" i="1" smtClean="0">
                            <a:latin typeface="Cambria Math" panose="02040503050406030204" pitchFamily="18" charset="0"/>
                            <a:ea typeface="微软雅黑" panose="020B0503020204020204" pitchFamily="34" charset="-122"/>
                          </a:rPr>
                          <m:t>𝒔</m:t>
                        </m:r>
                      </m:sub>
                    </m:sSub>
                    <m:d>
                      <m:dPr>
                        <m:ctrlPr>
                          <a:rPr lang="en-US" altLang="zh-CN" sz="2600" b="1" i="1" smtClean="0">
                            <a:latin typeface="Cambria Math" panose="02040503050406030204" pitchFamily="18" charset="0"/>
                            <a:ea typeface="微软雅黑" panose="020B0503020204020204" pitchFamily="34" charset="-122"/>
                          </a:rPr>
                        </m:ctrlPr>
                      </m:dPr>
                      <m:e>
                        <m:r>
                          <a:rPr lang="en-US" altLang="zh-CN" sz="2600" b="1" i="1" smtClean="0">
                            <a:latin typeface="Cambria Math" panose="02040503050406030204" pitchFamily="18" charset="0"/>
                            <a:ea typeface="微软雅黑" panose="020B0503020204020204" pitchFamily="34" charset="-122"/>
                          </a:rPr>
                          <m:t>𝒔</m:t>
                        </m:r>
                      </m:e>
                    </m:d>
                  </m:oMath>
                </a14:m>
                <a:r>
                  <a:rPr lang="zh-CN" altLang="en-US" sz="2600" b="1" dirty="0">
                    <a:latin typeface="微软雅黑" panose="020B0503020204020204" pitchFamily="34" charset="-122"/>
                    <a:ea typeface="微软雅黑" panose="020B0503020204020204" pitchFamily="34" charset="-122"/>
                  </a:rPr>
                  <a:t>和</a:t>
                </a:r>
                <a14:m>
                  <m:oMath xmlns:m="http://schemas.openxmlformats.org/officeDocument/2006/math">
                    <m:sSub>
                      <m:sSubPr>
                        <m:ctrlPr>
                          <a:rPr lang="en-US" altLang="zh-CN" sz="2600" b="1" i="1">
                            <a:latin typeface="Cambria Math" panose="02040503050406030204" pitchFamily="18" charset="0"/>
                            <a:ea typeface="微软雅黑" panose="020B0503020204020204" pitchFamily="34" charset="-122"/>
                          </a:rPr>
                        </m:ctrlPr>
                      </m:sSubPr>
                      <m:e>
                        <m:r>
                          <a:rPr lang="en-US" altLang="zh-CN" sz="2600" b="1" i="1">
                            <a:latin typeface="Cambria Math" panose="02040503050406030204" pitchFamily="18" charset="0"/>
                            <a:ea typeface="微软雅黑" panose="020B0503020204020204" pitchFamily="34" charset="-122"/>
                          </a:rPr>
                          <m:t>𝒑</m:t>
                        </m:r>
                      </m:e>
                      <m:sub>
                        <m:r>
                          <a:rPr lang="en-US" altLang="zh-CN" sz="2600" b="1" i="1" smtClean="0">
                            <a:latin typeface="Cambria Math" panose="02040503050406030204" pitchFamily="18" charset="0"/>
                            <a:ea typeface="微软雅黑" panose="020B0503020204020204" pitchFamily="34" charset="-122"/>
                          </a:rPr>
                          <m:t>𝒖</m:t>
                        </m:r>
                      </m:sub>
                    </m:sSub>
                    <m:d>
                      <m:dPr>
                        <m:ctrlPr>
                          <a:rPr lang="en-US" altLang="zh-CN" sz="2600" b="1" i="1">
                            <a:latin typeface="Cambria Math" panose="02040503050406030204" pitchFamily="18" charset="0"/>
                            <a:ea typeface="微软雅黑" panose="020B0503020204020204" pitchFamily="34" charset="-122"/>
                          </a:rPr>
                        </m:ctrlPr>
                      </m:dPr>
                      <m:e>
                        <m:r>
                          <a:rPr lang="en-US" altLang="zh-CN" sz="2600" b="1" i="1" smtClean="0">
                            <a:latin typeface="Cambria Math" panose="02040503050406030204" pitchFamily="18" charset="0"/>
                            <a:ea typeface="微软雅黑" panose="020B0503020204020204" pitchFamily="34" charset="-122"/>
                          </a:rPr>
                          <m:t>𝒖</m:t>
                        </m:r>
                      </m:e>
                    </m:d>
                  </m:oMath>
                </a14:m>
                <a:r>
                  <a:rPr lang="zh-CN" altLang="en-US" sz="2600" b="1" dirty="0">
                    <a:latin typeface="微软雅黑" panose="020B0503020204020204" pitchFamily="34" charset="-122"/>
                    <a:ea typeface="微软雅黑" panose="020B0503020204020204" pitchFamily="34" charset="-122"/>
                  </a:rPr>
                  <a:t>     具有同样的均匀密度。</a:t>
                </a:r>
              </a:p>
              <a:p>
                <a:pPr algn="just" eaLnBrk="1" hangingPunct="1">
                  <a:lnSpc>
                    <a:spcPct val="145000"/>
                  </a:lnSpc>
                  <a:buFont typeface="Symbol" panose="05050102010706020507" pitchFamily="18" charset="2"/>
                  <a:buNone/>
                </a:pPr>
                <a:r>
                  <a:rPr lang="zh-CN" altLang="en-US" sz="2600" dirty="0">
                    <a:latin typeface="微软雅黑" panose="020B0503020204020204" pitchFamily="34" charset="-122"/>
                    <a:ea typeface="微软雅黑" panose="020B0503020204020204" pitchFamily="34" charset="-122"/>
                  </a:rPr>
                  <a:t>    </a:t>
                </a:r>
                <a:r>
                  <a:rPr lang="zh-CN" altLang="en-US" sz="2600" b="1" dirty="0">
                    <a:latin typeface="微软雅黑" panose="020B0503020204020204" pitchFamily="34" charset="-122"/>
                    <a:ea typeface="微软雅黑" panose="020B0503020204020204" pitchFamily="34" charset="-122"/>
                  </a:rPr>
                  <a:t>这样，如果用原图像均衡得到的灰度级</a:t>
                </a:r>
                <a14:m>
                  <m:oMath xmlns:m="http://schemas.openxmlformats.org/officeDocument/2006/math">
                    <m:r>
                      <a:rPr lang="en-US" altLang="zh-CN" sz="2600" b="1" i="1" smtClean="0">
                        <a:solidFill>
                          <a:srgbClr val="FF0000"/>
                        </a:solidFill>
                        <a:latin typeface="Cambria Math" panose="02040503050406030204" pitchFamily="18" charset="0"/>
                        <a:ea typeface="微软雅黑" panose="020B0503020204020204" pitchFamily="34" charset="-122"/>
                      </a:rPr>
                      <m:t>𝒔</m:t>
                    </m:r>
                  </m:oMath>
                </a14:m>
                <a:r>
                  <a:rPr lang="zh-CN" altLang="en-US" sz="2600" b="1" dirty="0">
                    <a:solidFill>
                      <a:srgbClr val="FF0000"/>
                    </a:solidFill>
                    <a:latin typeface="微软雅黑" panose="020B0503020204020204" pitchFamily="34" charset="-122"/>
                    <a:ea typeface="微软雅黑" panose="020B0503020204020204" pitchFamily="34" charset="-122"/>
                  </a:rPr>
                  <a:t>来代替</a:t>
                </a:r>
                <a14:m>
                  <m:oMath xmlns:m="http://schemas.openxmlformats.org/officeDocument/2006/math">
                    <m:r>
                      <a:rPr lang="en-US" altLang="zh-CN" sz="2600" b="1" i="1" smtClean="0">
                        <a:solidFill>
                          <a:srgbClr val="FF0000"/>
                        </a:solidFill>
                        <a:latin typeface="Cambria Math" panose="02040503050406030204" pitchFamily="18" charset="0"/>
                        <a:ea typeface="微软雅黑" panose="020B0503020204020204" pitchFamily="34" charset="-122"/>
                      </a:rPr>
                      <m:t>𝒖</m:t>
                    </m:r>
                  </m:oMath>
                </a14:m>
                <a:r>
                  <a:rPr lang="zh-CN" altLang="en-US" sz="2600" b="1" dirty="0">
                    <a:latin typeface="微软雅黑" panose="020B0503020204020204" pitchFamily="34" charset="-122"/>
                    <a:ea typeface="微软雅黑" panose="020B0503020204020204" pitchFamily="34" charset="-122"/>
                  </a:rPr>
                  <a:t>，对</a:t>
                </a:r>
                <a14:m>
                  <m:oMath xmlns:m="http://schemas.openxmlformats.org/officeDocument/2006/math">
                    <m:r>
                      <a:rPr lang="en-US" altLang="zh-CN" sz="2600" b="1" i="1" smtClean="0">
                        <a:latin typeface="Cambria Math" panose="02040503050406030204" pitchFamily="18" charset="0"/>
                        <a:ea typeface="微软雅黑" panose="020B0503020204020204" pitchFamily="34" charset="-122"/>
                      </a:rPr>
                      <m:t>𝒖</m:t>
                    </m:r>
                    <m:r>
                      <a:rPr lang="en-US" altLang="zh-CN" sz="2600" b="1" i="1" smtClean="0">
                        <a:latin typeface="Cambria Math" panose="02040503050406030204" pitchFamily="18" charset="0"/>
                        <a:ea typeface="微软雅黑" panose="020B0503020204020204" pitchFamily="34" charset="-122"/>
                      </a:rPr>
                      <m:t>=</m:t>
                    </m:r>
                    <m:r>
                      <a:rPr lang="en-US" altLang="zh-CN" sz="2600" b="1" i="1" smtClean="0">
                        <a:latin typeface="Cambria Math" panose="02040503050406030204" pitchFamily="18" charset="0"/>
                        <a:ea typeface="微软雅黑" panose="020B0503020204020204" pitchFamily="34" charset="-122"/>
                      </a:rPr>
                      <m:t>𝑮</m:t>
                    </m:r>
                    <m:d>
                      <m:dPr>
                        <m:ctrlPr>
                          <a:rPr lang="en-US" altLang="zh-CN" sz="2600" b="1" i="1" smtClean="0">
                            <a:latin typeface="Cambria Math" panose="02040503050406030204" pitchFamily="18" charset="0"/>
                            <a:ea typeface="微软雅黑" panose="020B0503020204020204" pitchFamily="34" charset="-122"/>
                          </a:rPr>
                        </m:ctrlPr>
                      </m:dPr>
                      <m:e>
                        <m:r>
                          <a:rPr lang="en-US" altLang="zh-CN" sz="2600" b="1" i="1" smtClean="0">
                            <a:latin typeface="Cambria Math" panose="02040503050406030204" pitchFamily="18" charset="0"/>
                            <a:ea typeface="微软雅黑" panose="020B0503020204020204" pitchFamily="34" charset="-122"/>
                          </a:rPr>
                          <m:t>𝒛</m:t>
                        </m:r>
                      </m:e>
                    </m:d>
                  </m:oMath>
                </a14:m>
                <a:r>
                  <a:rPr lang="zh-CN" altLang="en-US" sz="2600" b="1" dirty="0">
                    <a:latin typeface="微软雅黑" panose="020B0503020204020204" pitchFamily="34" charset="-122"/>
                    <a:ea typeface="微软雅黑" panose="020B0503020204020204" pitchFamily="34" charset="-122"/>
                  </a:rPr>
                  <a:t>做逆变换，就可以求出希望图像的灰度级，即：</a:t>
                </a:r>
              </a:p>
            </p:txBody>
          </p:sp>
        </mc:Choice>
        <mc:Fallback xmlns="">
          <p:sp>
            <p:nvSpPr>
              <p:cNvPr id="4" name="矩形 3"/>
              <p:cNvSpPr>
                <a:spLocks noRot="1" noChangeAspect="1" noMove="1" noResize="1" noEditPoints="1" noAdjustHandles="1" noChangeArrowheads="1" noChangeShapeType="1" noTextEdit="1"/>
              </p:cNvSpPr>
              <p:nvPr/>
            </p:nvSpPr>
            <p:spPr>
              <a:xfrm>
                <a:off x="323850" y="2877860"/>
                <a:ext cx="8712646" cy="2993127"/>
              </a:xfrm>
              <a:prstGeom prst="rect">
                <a:avLst/>
              </a:prstGeom>
              <a:blipFill rotWithShape="0">
                <a:blip r:embed="rId8"/>
                <a:stretch>
                  <a:fillRect l="-1260" r="-1260" b="-2240"/>
                </a:stretch>
              </a:blipFill>
            </p:spPr>
            <p:txBody>
              <a:bodyPr/>
              <a:lstStyle/>
              <a:p>
                <a:r>
                  <a:rPr lang="zh-CN" altLang="en-US">
                    <a:noFill/>
                  </a:rPr>
                  <a:t> </a:t>
                </a:r>
              </a:p>
            </p:txBody>
          </p:sp>
        </mc:Fallback>
      </mc:AlternateContent>
      <p:graphicFrame>
        <p:nvGraphicFramePr>
          <p:cNvPr id="12" name="对象 11"/>
          <p:cNvGraphicFramePr>
            <a:graphicFrameLocks noChangeAspect="1"/>
          </p:cNvGraphicFramePr>
          <p:nvPr>
            <p:extLst>
              <p:ext uri="{D42A27DB-BD31-4B8C-83A1-F6EECF244321}">
                <p14:modId xmlns:p14="http://schemas.microsoft.com/office/powerpoint/2010/main" val="2158875078"/>
              </p:ext>
            </p:extLst>
          </p:nvPr>
        </p:nvGraphicFramePr>
        <p:xfrm>
          <a:off x="3835400" y="6021288"/>
          <a:ext cx="1941513" cy="655637"/>
        </p:xfrm>
        <a:graphic>
          <a:graphicData uri="http://schemas.openxmlformats.org/presentationml/2006/ole">
            <mc:AlternateContent xmlns:mc="http://schemas.openxmlformats.org/markup-compatibility/2006">
              <mc:Choice xmlns:v="urn:schemas-microsoft-com:vml" Requires="v">
                <p:oleObj name="Equation" r:id="rId9" imgW="1054080" imgH="355320" progId="Equation.DSMT4">
                  <p:embed/>
                </p:oleObj>
              </mc:Choice>
              <mc:Fallback>
                <p:oleObj name="Equation" r:id="rId9" imgW="1054080" imgH="355320" progId="Equation.DSMT4">
                  <p:embed/>
                  <p:pic>
                    <p:nvPicPr>
                      <p:cNvPr id="0" name=""/>
                      <p:cNvPicPr/>
                      <p:nvPr/>
                    </p:nvPicPr>
                    <p:blipFill>
                      <a:blip r:embed="rId10"/>
                      <a:stretch>
                        <a:fillRect/>
                      </a:stretch>
                    </p:blipFill>
                    <p:spPr>
                      <a:xfrm>
                        <a:off x="3835400" y="6021288"/>
                        <a:ext cx="1941513" cy="655637"/>
                      </a:xfrm>
                      <a:prstGeom prst="rect">
                        <a:avLst/>
                      </a:prstGeom>
                    </p:spPr>
                  </p:pic>
                </p:oleObj>
              </mc:Fallback>
            </mc:AlternateContent>
          </a:graphicData>
        </a:graphic>
      </p:graphicFrame>
    </p:spTree>
    <p:extLst>
      <p:ext uri="{BB962C8B-B14F-4D97-AF65-F5344CB8AC3E}">
        <p14:creationId xmlns:p14="http://schemas.microsoft.com/office/powerpoint/2010/main" val="644733529"/>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323850" y="188913"/>
            <a:ext cx="7704534" cy="836612"/>
          </a:xfrm>
        </p:spPr>
        <p:txBody>
          <a:bodyPr/>
          <a:lstStyle/>
          <a:p>
            <a:pPr eaLnBrk="1" hangingPunct="1"/>
            <a:r>
              <a:rPr lang="zh-CN" altLang="en-US" sz="4400" dirty="0">
                <a:ea typeface="微软雅黑" pitchFamily="34" charset="-122"/>
              </a:rPr>
              <a:t>空域变换增强</a:t>
            </a:r>
            <a:r>
              <a:rPr lang="en-US" altLang="zh-CN" sz="4400" dirty="0">
                <a:ea typeface="微软雅黑" pitchFamily="34" charset="-122"/>
              </a:rPr>
              <a:t>—</a:t>
            </a:r>
            <a:r>
              <a:rPr lang="zh-CN" altLang="en-US" sz="3500" dirty="0">
                <a:ea typeface="微软雅黑" pitchFamily="34" charset="-122"/>
              </a:rPr>
              <a:t>直方图处理</a:t>
            </a:r>
          </a:p>
        </p:txBody>
      </p:sp>
      <p:sp>
        <p:nvSpPr>
          <p:cNvPr id="2" name="矩形 1"/>
          <p:cNvSpPr/>
          <p:nvPr/>
        </p:nvSpPr>
        <p:spPr>
          <a:xfrm>
            <a:off x="323850" y="1196752"/>
            <a:ext cx="5314275" cy="523220"/>
          </a:xfrm>
          <a:prstGeom prst="rect">
            <a:avLst/>
          </a:prstGeom>
        </p:spPr>
        <p:txBody>
          <a:bodyPr wrap="none">
            <a:spAutoFit/>
          </a:bodyPr>
          <a:lstStyle/>
          <a:p>
            <a:pPr marL="457200" indent="-457200">
              <a:buFont typeface="Wingdings" panose="05000000000000000000" pitchFamily="2" charset="2"/>
              <a:buChar char="Ø"/>
            </a:pPr>
            <a:r>
              <a:rPr lang="zh-CN" altLang="en-US" sz="2800" b="1" dirty="0">
                <a:ea typeface="微软雅黑" pitchFamily="34" charset="-122"/>
              </a:rPr>
              <a:t>直方图规定化（直方图匹配）</a:t>
            </a:r>
            <a:endParaRPr lang="zh-CN" altLang="en-US" sz="2800" b="1" dirty="0"/>
          </a:p>
        </p:txBody>
      </p:sp>
      <mc:AlternateContent xmlns:mc="http://schemas.openxmlformats.org/markup-compatibility/2006" xmlns:a14="http://schemas.microsoft.com/office/drawing/2010/main">
        <mc:Choice Requires="a14">
          <p:sp>
            <p:nvSpPr>
              <p:cNvPr id="8" name="Rectangle 2"/>
              <p:cNvSpPr txBox="1">
                <a:spLocks noChangeArrowheads="1"/>
              </p:cNvSpPr>
              <p:nvPr/>
            </p:nvSpPr>
            <p:spPr>
              <a:xfrm>
                <a:off x="467544" y="1989435"/>
                <a:ext cx="8676456" cy="3815829"/>
              </a:xfrm>
              <a:prstGeom prst="rect">
                <a:avLst/>
              </a:prstGeom>
            </p:spPr>
            <p:txBody>
              <a:bodyPr/>
              <a:lstStyle>
                <a:lvl1pPr marL="342900" indent="-342900" algn="l" rtl="0" eaLnBrk="0" fontAlgn="base" hangingPunct="0">
                  <a:spcBef>
                    <a:spcPct val="20000"/>
                  </a:spcBef>
                  <a:spcAft>
                    <a:spcPct val="0"/>
                  </a:spcAft>
                  <a:buChar char="•"/>
                  <a:defRPr sz="20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ea typeface="+mn-ea"/>
                  </a:defRPr>
                </a:lvl2pPr>
                <a:lvl3pPr marL="1143000" indent="-228600" algn="l" rtl="0" eaLnBrk="0" fontAlgn="base" hangingPunct="0">
                  <a:spcBef>
                    <a:spcPct val="20000"/>
                  </a:spcBef>
                  <a:spcAft>
                    <a:spcPct val="0"/>
                  </a:spcAft>
                  <a:buChar char="•"/>
                  <a:defRPr sz="20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eaLnBrk="1" hangingPunct="1">
                  <a:lnSpc>
                    <a:spcPct val="150000"/>
                  </a:lnSpc>
                  <a:buFont typeface="Symbol" panose="05050102010706020507" pitchFamily="18" charset="2"/>
                  <a:buNone/>
                </a:pPr>
                <a:r>
                  <a:rPr lang="en-US" altLang="zh-CN" kern="0" dirty="0">
                    <a:latin typeface="宋体" panose="02010600030101010101" pitchFamily="2" charset="-122"/>
                  </a:rPr>
                  <a:t>   </a:t>
                </a:r>
                <a:r>
                  <a:rPr lang="zh-CN" altLang="en-US" sz="2400" b="1" kern="0" dirty="0">
                    <a:latin typeface="微软雅黑" panose="020B0503020204020204" pitchFamily="34" charset="-122"/>
                    <a:ea typeface="微软雅黑" panose="020B0503020204020204" pitchFamily="34" charset="-122"/>
                  </a:rPr>
                  <a:t>根据以上思路，可以总结出直方图规定化处理的步骤如下：</a:t>
                </a:r>
              </a:p>
              <a:p>
                <a:pPr marL="0" indent="0" eaLnBrk="1" hangingPunct="1">
                  <a:lnSpc>
                    <a:spcPct val="150000"/>
                  </a:lnSpc>
                  <a:buFont typeface="Symbol" panose="05050102010706020507" pitchFamily="18" charset="2"/>
                  <a:buNone/>
                </a:pPr>
                <a:r>
                  <a:rPr lang="zh-CN" altLang="en-US" sz="2400" b="1" kern="0" dirty="0">
                    <a:latin typeface="微软雅黑" panose="020B0503020204020204" pitchFamily="34" charset="-122"/>
                    <a:ea typeface="微软雅黑" panose="020B0503020204020204" pitchFamily="34" charset="-122"/>
                  </a:rPr>
                  <a:t>    </a:t>
                </a:r>
                <a:r>
                  <a:rPr lang="en-US" altLang="zh-CN" sz="2400" b="1" kern="0" dirty="0">
                    <a:latin typeface="微软雅黑" panose="020B0503020204020204" pitchFamily="34" charset="-122"/>
                    <a:ea typeface="微软雅黑" panose="020B0503020204020204" pitchFamily="34" charset="-122"/>
                  </a:rPr>
                  <a:t>(1)</a:t>
                </a:r>
                <a:r>
                  <a:rPr lang="zh-CN" altLang="en-US" sz="2400" b="1" kern="0" dirty="0">
                    <a:latin typeface="微软雅黑" panose="020B0503020204020204" pitchFamily="34" charset="-122"/>
                    <a:ea typeface="微软雅黑" panose="020B0503020204020204" pitchFamily="34" charset="-122"/>
                  </a:rPr>
                  <a:t>对原图像做直方图均衡化处理；</a:t>
                </a:r>
              </a:p>
              <a:p>
                <a:pPr marL="0" indent="0" eaLnBrk="1" hangingPunct="1">
                  <a:lnSpc>
                    <a:spcPct val="150000"/>
                  </a:lnSpc>
                  <a:buFont typeface="Symbol" panose="05050102010706020507" pitchFamily="18" charset="2"/>
                  <a:buNone/>
                </a:pPr>
                <a:r>
                  <a:rPr lang="zh-CN" altLang="en-US" sz="2400" b="1" kern="0" dirty="0">
                    <a:latin typeface="微软雅黑" panose="020B0503020204020204" pitchFamily="34" charset="-122"/>
                    <a:ea typeface="微软雅黑" panose="020B0503020204020204" pitchFamily="34" charset="-122"/>
                  </a:rPr>
                  <a:t>    </a:t>
                </a:r>
                <a:r>
                  <a:rPr lang="en-US" altLang="zh-CN" sz="2400" b="1" kern="0" dirty="0">
                    <a:latin typeface="微软雅黑" panose="020B0503020204020204" pitchFamily="34" charset="-122"/>
                    <a:ea typeface="微软雅黑" panose="020B0503020204020204" pitchFamily="34" charset="-122"/>
                  </a:rPr>
                  <a:t>(2)</a:t>
                </a:r>
                <a:r>
                  <a:rPr lang="zh-CN" altLang="en-US" sz="2400" b="1" kern="0" dirty="0">
                    <a:latin typeface="微软雅黑" panose="020B0503020204020204" pitchFamily="34" charset="-122"/>
                    <a:ea typeface="微软雅黑" panose="020B0503020204020204" pitchFamily="34" charset="-122"/>
                  </a:rPr>
                  <a:t>按照希望图像的灰度概率密度函数</a:t>
                </a:r>
                <a14:m>
                  <m:oMath xmlns:m="http://schemas.openxmlformats.org/officeDocument/2006/math">
                    <m:sSub>
                      <m:sSubPr>
                        <m:ctrlPr>
                          <a:rPr lang="en-US" altLang="zh-CN" sz="2400" b="1" i="1" kern="0" smtClean="0">
                            <a:latin typeface="Cambria Math" panose="02040503050406030204" pitchFamily="18" charset="0"/>
                            <a:ea typeface="微软雅黑" panose="020B0503020204020204" pitchFamily="34" charset="-122"/>
                          </a:rPr>
                        </m:ctrlPr>
                      </m:sSubPr>
                      <m:e>
                        <m:r>
                          <a:rPr lang="en-US" altLang="zh-CN" sz="2400" b="1" i="1" kern="0">
                            <a:latin typeface="Cambria Math" panose="02040503050406030204" pitchFamily="18" charset="0"/>
                            <a:ea typeface="微软雅黑" panose="020B0503020204020204" pitchFamily="34" charset="-122"/>
                          </a:rPr>
                          <m:t>𝒑</m:t>
                        </m:r>
                      </m:e>
                      <m:sub>
                        <m:r>
                          <a:rPr lang="en-US" altLang="zh-CN" sz="2400" b="1" i="1" kern="0" smtClean="0">
                            <a:latin typeface="Cambria Math" panose="02040503050406030204" pitchFamily="18" charset="0"/>
                            <a:ea typeface="微软雅黑" panose="020B0503020204020204" pitchFamily="34" charset="-122"/>
                          </a:rPr>
                          <m:t>𝒛</m:t>
                        </m:r>
                      </m:sub>
                    </m:sSub>
                    <m:d>
                      <m:dPr>
                        <m:ctrlPr>
                          <a:rPr lang="en-US" altLang="zh-CN" sz="2400" b="1" i="1" kern="0" smtClean="0">
                            <a:latin typeface="Cambria Math" panose="02040503050406030204" pitchFamily="18" charset="0"/>
                            <a:ea typeface="微软雅黑" panose="020B0503020204020204" pitchFamily="34" charset="-122"/>
                          </a:rPr>
                        </m:ctrlPr>
                      </m:dPr>
                      <m:e>
                        <m:r>
                          <a:rPr lang="en-US" altLang="zh-CN" sz="2400" b="1" i="1" kern="0" smtClean="0">
                            <a:latin typeface="Cambria Math" panose="02040503050406030204" pitchFamily="18" charset="0"/>
                            <a:ea typeface="微软雅黑" panose="020B0503020204020204" pitchFamily="34" charset="-122"/>
                          </a:rPr>
                          <m:t>𝒛</m:t>
                        </m:r>
                      </m:e>
                    </m:d>
                  </m:oMath>
                </a14:m>
                <a:r>
                  <a:rPr lang="zh-CN" altLang="en-US" sz="2400" b="1" kern="0" dirty="0">
                    <a:latin typeface="微软雅黑" panose="020B0503020204020204" pitchFamily="34" charset="-122"/>
                    <a:ea typeface="微软雅黑" panose="020B0503020204020204" pitchFamily="34" charset="-122"/>
                  </a:rPr>
                  <a:t>，由式</a:t>
                </a:r>
                <a:endParaRPr lang="en-US" altLang="zh-CN" sz="2400" b="1" i="1" kern="0" dirty="0">
                  <a:latin typeface="Cambria Math" panose="02040503050406030204" pitchFamily="18" charset="0"/>
                  <a:ea typeface="微软雅黑" panose="020B0503020204020204" pitchFamily="34" charset="-122"/>
                </a:endParaRPr>
              </a:p>
              <a:p>
                <a:pPr marL="0" indent="0" eaLnBrk="1" hangingPunct="1">
                  <a:lnSpc>
                    <a:spcPct val="150000"/>
                  </a:lnSpc>
                  <a:buFont typeface="Symbol" panose="05050102010706020507" pitchFamily="18" charset="2"/>
                  <a:buNone/>
                </a:pPr>
                <a14:m>
                  <m:oMath xmlns:m="http://schemas.openxmlformats.org/officeDocument/2006/math">
                    <m:r>
                      <a:rPr lang="en-US" altLang="zh-CN" sz="2400" b="1" i="1" kern="0" smtClean="0">
                        <a:latin typeface="Cambria Math" panose="02040503050406030204" pitchFamily="18" charset="0"/>
                        <a:ea typeface="微软雅黑" panose="020B0503020204020204" pitchFamily="34" charset="-122"/>
                      </a:rPr>
                      <m:t>𝒖</m:t>
                    </m:r>
                    <m:r>
                      <a:rPr lang="en-US" altLang="zh-CN" sz="2400" b="1" i="1" kern="0" smtClean="0">
                        <a:latin typeface="Cambria Math" panose="02040503050406030204" pitchFamily="18" charset="0"/>
                        <a:ea typeface="微软雅黑" panose="020B0503020204020204" pitchFamily="34" charset="-122"/>
                      </a:rPr>
                      <m:t>=</m:t>
                    </m:r>
                    <m:r>
                      <a:rPr lang="en-US" altLang="zh-CN" sz="2400" b="1" i="1" kern="0" smtClean="0">
                        <a:latin typeface="Cambria Math" panose="02040503050406030204" pitchFamily="18" charset="0"/>
                        <a:ea typeface="微软雅黑" panose="020B0503020204020204" pitchFamily="34" charset="-122"/>
                      </a:rPr>
                      <m:t>𝑮</m:t>
                    </m:r>
                    <m:d>
                      <m:dPr>
                        <m:ctrlPr>
                          <a:rPr lang="en-US" altLang="zh-CN" sz="2400" b="1" i="1" kern="0" smtClean="0">
                            <a:latin typeface="Cambria Math" panose="02040503050406030204" pitchFamily="18" charset="0"/>
                            <a:ea typeface="微软雅黑" panose="020B0503020204020204" pitchFamily="34" charset="-122"/>
                          </a:rPr>
                        </m:ctrlPr>
                      </m:dPr>
                      <m:e>
                        <m:r>
                          <a:rPr lang="en-US" altLang="zh-CN" sz="2400" b="1" i="1" kern="0" smtClean="0">
                            <a:latin typeface="Cambria Math" panose="02040503050406030204" pitchFamily="18" charset="0"/>
                            <a:ea typeface="微软雅黑" panose="020B0503020204020204" pitchFamily="34" charset="-122"/>
                          </a:rPr>
                          <m:t>𝒛</m:t>
                        </m:r>
                      </m:e>
                    </m:d>
                    <m:r>
                      <a:rPr lang="en-US" altLang="zh-CN" sz="2400" b="1" i="1" kern="0" smtClean="0">
                        <a:latin typeface="Cambria Math" panose="02040503050406030204" pitchFamily="18" charset="0"/>
                        <a:ea typeface="微软雅黑" panose="020B0503020204020204" pitchFamily="34" charset="-122"/>
                      </a:rPr>
                      <m:t>=</m:t>
                    </m:r>
                    <m:nary>
                      <m:naryPr>
                        <m:ctrlPr>
                          <a:rPr lang="en-US" altLang="zh-CN" sz="2400" b="1" i="1" kern="0" smtClean="0">
                            <a:latin typeface="Cambria Math" panose="02040503050406030204" pitchFamily="18" charset="0"/>
                            <a:ea typeface="微软雅黑" panose="020B0503020204020204" pitchFamily="34" charset="-122"/>
                          </a:rPr>
                        </m:ctrlPr>
                      </m:naryPr>
                      <m:sub>
                        <m:r>
                          <m:rPr>
                            <m:brk m:alnAt="23"/>
                          </m:rPr>
                          <a:rPr lang="en-US" altLang="zh-CN" sz="2400" b="1" i="1" kern="0" smtClean="0">
                            <a:latin typeface="Cambria Math" panose="02040503050406030204" pitchFamily="18" charset="0"/>
                            <a:ea typeface="微软雅黑" panose="020B0503020204020204" pitchFamily="34" charset="-122"/>
                          </a:rPr>
                          <m:t>𝟎</m:t>
                        </m:r>
                      </m:sub>
                      <m:sup>
                        <m:r>
                          <a:rPr lang="en-US" altLang="zh-CN" sz="2400" b="1" i="1" kern="0" smtClean="0">
                            <a:latin typeface="Cambria Math" panose="02040503050406030204" pitchFamily="18" charset="0"/>
                            <a:ea typeface="微软雅黑" panose="020B0503020204020204" pitchFamily="34" charset="-122"/>
                          </a:rPr>
                          <m:t>𝒛</m:t>
                        </m:r>
                      </m:sup>
                      <m:e>
                        <m:sSub>
                          <m:sSubPr>
                            <m:ctrlPr>
                              <a:rPr lang="en-US" altLang="zh-CN" sz="2400" b="1" i="1" kern="0">
                                <a:latin typeface="Cambria Math" panose="02040503050406030204" pitchFamily="18" charset="0"/>
                                <a:ea typeface="微软雅黑" panose="020B0503020204020204" pitchFamily="34" charset="-122"/>
                              </a:rPr>
                            </m:ctrlPr>
                          </m:sSubPr>
                          <m:e>
                            <m:r>
                              <a:rPr lang="en-US" altLang="zh-CN" sz="2400" b="1" i="1" kern="0">
                                <a:latin typeface="Cambria Math" panose="02040503050406030204" pitchFamily="18" charset="0"/>
                                <a:ea typeface="微软雅黑" panose="020B0503020204020204" pitchFamily="34" charset="-122"/>
                              </a:rPr>
                              <m:t>𝒑</m:t>
                            </m:r>
                          </m:e>
                          <m:sub>
                            <m:r>
                              <a:rPr lang="en-US" altLang="zh-CN" sz="2400" b="1" i="1" kern="0">
                                <a:latin typeface="Cambria Math" panose="02040503050406030204" pitchFamily="18" charset="0"/>
                                <a:ea typeface="微软雅黑" panose="020B0503020204020204" pitchFamily="34" charset="-122"/>
                              </a:rPr>
                              <m:t>𝒛</m:t>
                            </m:r>
                          </m:sub>
                        </m:sSub>
                        <m:d>
                          <m:dPr>
                            <m:ctrlPr>
                              <a:rPr lang="en-US" altLang="zh-CN" sz="2400" b="1" i="1" kern="0">
                                <a:latin typeface="Cambria Math" panose="02040503050406030204" pitchFamily="18" charset="0"/>
                                <a:ea typeface="微软雅黑" panose="020B0503020204020204" pitchFamily="34" charset="-122"/>
                              </a:rPr>
                            </m:ctrlPr>
                          </m:dPr>
                          <m:e>
                            <m:r>
                              <a:rPr lang="en-US" altLang="zh-CN" sz="2400" b="1" i="1" kern="0">
                                <a:latin typeface="Cambria Math" panose="02040503050406030204" pitchFamily="18" charset="0"/>
                                <a:ea typeface="微软雅黑" panose="020B0503020204020204" pitchFamily="34" charset="-122"/>
                              </a:rPr>
                              <m:t>𝒛</m:t>
                            </m:r>
                          </m:e>
                        </m:d>
                        <m:r>
                          <a:rPr lang="en-US" altLang="zh-CN" sz="2400" b="1" i="1" kern="0" smtClean="0">
                            <a:latin typeface="Cambria Math" panose="02040503050406030204" pitchFamily="18" charset="0"/>
                            <a:ea typeface="微软雅黑" panose="020B0503020204020204" pitchFamily="34" charset="-122"/>
                          </a:rPr>
                          <m:t>𝒅𝒛</m:t>
                        </m:r>
                      </m:e>
                    </m:nary>
                  </m:oMath>
                </a14:m>
                <a:r>
                  <a:rPr lang="zh-CN" altLang="en-US" sz="2400" b="1" kern="0" dirty="0">
                    <a:latin typeface="微软雅黑" panose="020B0503020204020204" pitchFamily="34" charset="-122"/>
                    <a:ea typeface="微软雅黑" panose="020B0503020204020204" pitchFamily="34" charset="-122"/>
                  </a:rPr>
                  <a:t>求得变换函数</a:t>
                </a:r>
                <a14:m>
                  <m:oMath xmlns:m="http://schemas.openxmlformats.org/officeDocument/2006/math">
                    <m:r>
                      <a:rPr lang="en-US" altLang="zh-CN" sz="2400" b="1" i="1" kern="0">
                        <a:latin typeface="Cambria Math" panose="02040503050406030204" pitchFamily="18" charset="0"/>
                        <a:ea typeface="微软雅黑" panose="020B0503020204020204" pitchFamily="34" charset="-122"/>
                      </a:rPr>
                      <m:t>𝑮</m:t>
                    </m:r>
                    <m:d>
                      <m:dPr>
                        <m:ctrlPr>
                          <a:rPr lang="en-US" altLang="zh-CN" sz="2400" b="1" i="1" kern="0">
                            <a:latin typeface="Cambria Math" panose="02040503050406030204" pitchFamily="18" charset="0"/>
                            <a:ea typeface="微软雅黑" panose="020B0503020204020204" pitchFamily="34" charset="-122"/>
                          </a:rPr>
                        </m:ctrlPr>
                      </m:dPr>
                      <m:e>
                        <m:r>
                          <a:rPr lang="en-US" altLang="zh-CN" sz="2400" b="1" i="1" kern="0">
                            <a:latin typeface="Cambria Math" panose="02040503050406030204" pitchFamily="18" charset="0"/>
                            <a:ea typeface="微软雅黑" panose="020B0503020204020204" pitchFamily="34" charset="-122"/>
                          </a:rPr>
                          <m:t>𝒛</m:t>
                        </m:r>
                      </m:e>
                    </m:d>
                  </m:oMath>
                </a14:m>
                <a:r>
                  <a:rPr lang="zh-CN" altLang="en-US" sz="2400" b="1" kern="0" dirty="0">
                    <a:latin typeface="微软雅黑" panose="020B0503020204020204" pitchFamily="34" charset="-122"/>
                    <a:ea typeface="微软雅黑" panose="020B0503020204020204" pitchFamily="34" charset="-122"/>
                  </a:rPr>
                  <a:t>；</a:t>
                </a:r>
              </a:p>
              <a:p>
                <a:pPr marL="0" indent="0" eaLnBrk="1" hangingPunct="1">
                  <a:lnSpc>
                    <a:spcPct val="150000"/>
                  </a:lnSpc>
                  <a:buFont typeface="Symbol" panose="05050102010706020507" pitchFamily="18" charset="2"/>
                  <a:buNone/>
                </a:pPr>
                <a:r>
                  <a:rPr lang="zh-CN" altLang="en-US" sz="2400" b="1" kern="0" dirty="0">
                    <a:latin typeface="微软雅黑" panose="020B0503020204020204" pitchFamily="34" charset="-122"/>
                    <a:ea typeface="微软雅黑" panose="020B0503020204020204" pitchFamily="34" charset="-122"/>
                  </a:rPr>
                  <a:t>    </a:t>
                </a:r>
                <a:r>
                  <a:rPr lang="en-US" altLang="zh-CN" sz="2400" b="1" kern="0" dirty="0">
                    <a:latin typeface="微软雅黑" panose="020B0503020204020204" pitchFamily="34" charset="-122"/>
                    <a:ea typeface="微软雅黑" panose="020B0503020204020204" pitchFamily="34" charset="-122"/>
                  </a:rPr>
                  <a:t>(3)</a:t>
                </a:r>
                <a:r>
                  <a:rPr lang="zh-CN" altLang="en-US" sz="2400" b="1" kern="0" dirty="0">
                    <a:latin typeface="微软雅黑" panose="020B0503020204020204" pitchFamily="34" charset="-122"/>
                    <a:ea typeface="微软雅黑" panose="020B0503020204020204" pitchFamily="34" charset="-122"/>
                  </a:rPr>
                  <a:t>用步骤</a:t>
                </a:r>
                <a:r>
                  <a:rPr lang="en-US" altLang="zh-CN" sz="2400" b="1" kern="0" dirty="0">
                    <a:latin typeface="微软雅黑" panose="020B0503020204020204" pitchFamily="34" charset="-122"/>
                    <a:ea typeface="微软雅黑" panose="020B0503020204020204" pitchFamily="34" charset="-122"/>
                  </a:rPr>
                  <a:t>(1)</a:t>
                </a:r>
                <a:r>
                  <a:rPr lang="zh-CN" altLang="en-US" sz="2400" b="1" kern="0" dirty="0">
                    <a:latin typeface="微软雅黑" panose="020B0503020204020204" pitchFamily="34" charset="-122"/>
                    <a:ea typeface="微软雅黑" panose="020B0503020204020204" pitchFamily="34" charset="-122"/>
                  </a:rPr>
                  <a:t>得到的灰度级</a:t>
                </a:r>
                <a14:m>
                  <m:oMath xmlns:m="http://schemas.openxmlformats.org/officeDocument/2006/math">
                    <m:r>
                      <a:rPr lang="en-US" altLang="zh-CN" sz="2400" b="1" i="1" kern="0" smtClean="0">
                        <a:latin typeface="Cambria Math" panose="02040503050406030204" pitchFamily="18" charset="0"/>
                        <a:ea typeface="微软雅黑" panose="020B0503020204020204" pitchFamily="34" charset="-122"/>
                      </a:rPr>
                      <m:t>𝒔</m:t>
                    </m:r>
                  </m:oMath>
                </a14:m>
                <a:r>
                  <a:rPr lang="zh-CN" altLang="en-US" sz="2400" b="1" kern="0" dirty="0">
                    <a:latin typeface="微软雅黑" panose="020B0503020204020204" pitchFamily="34" charset="-122"/>
                    <a:ea typeface="微软雅黑" panose="020B0503020204020204" pitchFamily="34" charset="-122"/>
                  </a:rPr>
                  <a:t>做逆变换</a:t>
                </a:r>
                <a14:m>
                  <m:oMath xmlns:m="http://schemas.openxmlformats.org/officeDocument/2006/math">
                    <m:r>
                      <a:rPr lang="en-US" altLang="zh-CN" sz="2400" b="1" i="1" kern="0" smtClean="0">
                        <a:latin typeface="Cambria Math" panose="02040503050406030204" pitchFamily="18" charset="0"/>
                        <a:ea typeface="微软雅黑" panose="020B0503020204020204" pitchFamily="34" charset="-122"/>
                      </a:rPr>
                      <m:t>𝒛</m:t>
                    </m:r>
                    <m:r>
                      <a:rPr lang="en-US" altLang="zh-CN" sz="2400" b="1" i="1" kern="0" smtClean="0">
                        <a:latin typeface="Cambria Math" panose="02040503050406030204" pitchFamily="18" charset="0"/>
                        <a:ea typeface="微软雅黑" panose="020B0503020204020204" pitchFamily="34" charset="-122"/>
                      </a:rPr>
                      <m:t>=</m:t>
                    </m:r>
                    <m:sSup>
                      <m:sSupPr>
                        <m:ctrlPr>
                          <a:rPr lang="en-US" altLang="zh-CN" sz="2400" b="1" i="1" kern="0" smtClean="0">
                            <a:latin typeface="Cambria Math" panose="02040503050406030204" pitchFamily="18" charset="0"/>
                            <a:ea typeface="微软雅黑" panose="020B0503020204020204" pitchFamily="34" charset="-122"/>
                          </a:rPr>
                        </m:ctrlPr>
                      </m:sSupPr>
                      <m:e>
                        <m:r>
                          <a:rPr lang="en-US" altLang="zh-CN" sz="2400" b="1" i="1" kern="0">
                            <a:latin typeface="Cambria Math" panose="02040503050406030204" pitchFamily="18" charset="0"/>
                            <a:ea typeface="微软雅黑" panose="020B0503020204020204" pitchFamily="34" charset="-122"/>
                          </a:rPr>
                          <m:t>𝑮</m:t>
                        </m:r>
                      </m:e>
                      <m:sup>
                        <m:r>
                          <a:rPr lang="en-US" altLang="zh-CN" sz="2400" b="1" i="1" kern="0" smtClean="0">
                            <a:latin typeface="Cambria Math" panose="02040503050406030204" pitchFamily="18" charset="0"/>
                            <a:ea typeface="微软雅黑" panose="020B0503020204020204" pitchFamily="34" charset="-122"/>
                          </a:rPr>
                          <m:t>−</m:t>
                        </m:r>
                        <m:r>
                          <a:rPr lang="en-US" altLang="zh-CN" sz="2400" b="1" i="1" kern="0" smtClean="0">
                            <a:latin typeface="Cambria Math" panose="02040503050406030204" pitchFamily="18" charset="0"/>
                            <a:ea typeface="微软雅黑" panose="020B0503020204020204" pitchFamily="34" charset="-122"/>
                          </a:rPr>
                          <m:t>𝟏</m:t>
                        </m:r>
                      </m:sup>
                    </m:sSup>
                    <m:d>
                      <m:dPr>
                        <m:ctrlPr>
                          <a:rPr lang="en-US" altLang="zh-CN" sz="2400" b="1" i="1" kern="0" smtClean="0">
                            <a:latin typeface="Cambria Math" panose="02040503050406030204" pitchFamily="18" charset="0"/>
                            <a:ea typeface="微软雅黑" panose="020B0503020204020204" pitchFamily="34" charset="-122"/>
                          </a:rPr>
                        </m:ctrlPr>
                      </m:dPr>
                      <m:e>
                        <m:r>
                          <a:rPr lang="en-US" altLang="zh-CN" sz="2400" b="1" i="1" kern="0" smtClean="0">
                            <a:latin typeface="Cambria Math" panose="02040503050406030204" pitchFamily="18" charset="0"/>
                            <a:ea typeface="微软雅黑" panose="020B0503020204020204" pitchFamily="34" charset="-122"/>
                          </a:rPr>
                          <m:t>𝒔</m:t>
                        </m:r>
                      </m:e>
                    </m:d>
                  </m:oMath>
                </a14:m>
                <a:r>
                  <a:rPr lang="zh-CN" altLang="en-US" sz="2400" b="1" kern="0" dirty="0">
                    <a:latin typeface="微软雅黑" panose="020B0503020204020204" pitchFamily="34" charset="-122"/>
                    <a:ea typeface="微软雅黑" panose="020B0503020204020204" pitchFamily="34" charset="-122"/>
                  </a:rPr>
                  <a:t>。</a:t>
                </a:r>
              </a:p>
              <a:p>
                <a:pPr marL="0" indent="0" eaLnBrk="1" hangingPunct="1">
                  <a:lnSpc>
                    <a:spcPct val="150000"/>
                  </a:lnSpc>
                  <a:buFont typeface="Symbol" panose="05050102010706020507" pitchFamily="18" charset="2"/>
                  <a:buNone/>
                </a:pPr>
                <a:r>
                  <a:rPr lang="zh-CN" altLang="en-US" sz="2400" b="1" kern="0" dirty="0">
                    <a:latin typeface="微软雅黑" panose="020B0503020204020204" pitchFamily="34" charset="-122"/>
                    <a:ea typeface="微软雅黑" panose="020B0503020204020204" pitchFamily="34" charset="-122"/>
                  </a:rPr>
                  <a:t>    经过以上处理得到的图像的灰度级分布将具有事先规定的概率密度函数 </a:t>
                </a:r>
                <a14:m>
                  <m:oMath xmlns:m="http://schemas.openxmlformats.org/officeDocument/2006/math">
                    <m:sSub>
                      <m:sSubPr>
                        <m:ctrlPr>
                          <a:rPr lang="en-US" altLang="zh-CN" sz="2400" b="1" i="1" kern="0">
                            <a:latin typeface="Cambria Math" panose="02040503050406030204" pitchFamily="18" charset="0"/>
                            <a:ea typeface="微软雅黑" panose="020B0503020204020204" pitchFamily="34" charset="-122"/>
                          </a:rPr>
                        </m:ctrlPr>
                      </m:sSubPr>
                      <m:e>
                        <m:r>
                          <a:rPr lang="en-US" altLang="zh-CN" sz="2400" b="1" i="1" kern="0">
                            <a:latin typeface="Cambria Math" panose="02040503050406030204" pitchFamily="18" charset="0"/>
                            <a:ea typeface="微软雅黑" panose="020B0503020204020204" pitchFamily="34" charset="-122"/>
                          </a:rPr>
                          <m:t>𝒑</m:t>
                        </m:r>
                      </m:e>
                      <m:sub>
                        <m:r>
                          <a:rPr lang="en-US" altLang="zh-CN" sz="2400" b="1" i="1" kern="0">
                            <a:latin typeface="Cambria Math" panose="02040503050406030204" pitchFamily="18" charset="0"/>
                            <a:ea typeface="微软雅黑" panose="020B0503020204020204" pitchFamily="34" charset="-122"/>
                          </a:rPr>
                          <m:t>𝒛</m:t>
                        </m:r>
                      </m:sub>
                    </m:sSub>
                    <m:d>
                      <m:dPr>
                        <m:ctrlPr>
                          <a:rPr lang="en-US" altLang="zh-CN" sz="2400" b="1" i="1" kern="0">
                            <a:latin typeface="Cambria Math" panose="02040503050406030204" pitchFamily="18" charset="0"/>
                            <a:ea typeface="微软雅黑" panose="020B0503020204020204" pitchFamily="34" charset="-122"/>
                          </a:rPr>
                        </m:ctrlPr>
                      </m:dPr>
                      <m:e>
                        <m:r>
                          <a:rPr lang="en-US" altLang="zh-CN" sz="2400" b="1" i="1" kern="0">
                            <a:latin typeface="Cambria Math" panose="02040503050406030204" pitchFamily="18" charset="0"/>
                            <a:ea typeface="微软雅黑" panose="020B0503020204020204" pitchFamily="34" charset="-122"/>
                          </a:rPr>
                          <m:t>𝒛</m:t>
                        </m:r>
                      </m:e>
                    </m:d>
                  </m:oMath>
                </a14:m>
                <a:r>
                  <a:rPr lang="zh-CN" altLang="en-US" sz="2400" b="1" kern="0" dirty="0">
                    <a:latin typeface="微软雅黑" panose="020B0503020204020204" pitchFamily="34" charset="-122"/>
                    <a:ea typeface="微软雅黑" panose="020B0503020204020204" pitchFamily="34" charset="-122"/>
                  </a:rPr>
                  <a:t>。</a:t>
                </a:r>
              </a:p>
            </p:txBody>
          </p:sp>
        </mc:Choice>
        <mc:Fallback xmlns="">
          <p:sp>
            <p:nvSpPr>
              <p:cNvPr id="8" name="Rectangle 2"/>
              <p:cNvSpPr txBox="1">
                <a:spLocks noRot="1" noChangeAspect="1" noMove="1" noResize="1" noEditPoints="1" noAdjustHandles="1" noChangeArrowheads="1" noChangeShapeType="1" noTextEdit="1"/>
              </p:cNvSpPr>
              <p:nvPr/>
            </p:nvSpPr>
            <p:spPr>
              <a:xfrm>
                <a:off x="467544" y="1989435"/>
                <a:ext cx="8676456" cy="3815829"/>
              </a:xfrm>
              <a:prstGeom prst="rect">
                <a:avLst/>
              </a:prstGeom>
              <a:blipFill rotWithShape="0">
                <a:blip r:embed="rId2"/>
                <a:stretch>
                  <a:fillRect l="-1124" b="-1932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089159703"/>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323850" y="188913"/>
            <a:ext cx="7704534" cy="836612"/>
          </a:xfrm>
        </p:spPr>
        <p:txBody>
          <a:bodyPr/>
          <a:lstStyle/>
          <a:p>
            <a:pPr eaLnBrk="1" hangingPunct="1"/>
            <a:r>
              <a:rPr lang="zh-CN" altLang="en-US" sz="4400" dirty="0">
                <a:ea typeface="微软雅黑" pitchFamily="34" charset="-122"/>
              </a:rPr>
              <a:t>空域变换增强</a:t>
            </a:r>
            <a:r>
              <a:rPr lang="en-US" altLang="zh-CN" sz="4400" dirty="0">
                <a:ea typeface="微软雅黑" pitchFamily="34" charset="-122"/>
              </a:rPr>
              <a:t>—</a:t>
            </a:r>
            <a:r>
              <a:rPr lang="zh-CN" altLang="en-US" sz="3500" dirty="0">
                <a:ea typeface="微软雅黑" pitchFamily="34" charset="-122"/>
              </a:rPr>
              <a:t>直方图处理</a:t>
            </a:r>
          </a:p>
        </p:txBody>
      </p:sp>
      <p:sp>
        <p:nvSpPr>
          <p:cNvPr id="2" name="矩形 1"/>
          <p:cNvSpPr/>
          <p:nvPr/>
        </p:nvSpPr>
        <p:spPr>
          <a:xfrm>
            <a:off x="323850" y="1196752"/>
            <a:ext cx="5314275" cy="523220"/>
          </a:xfrm>
          <a:prstGeom prst="rect">
            <a:avLst/>
          </a:prstGeom>
        </p:spPr>
        <p:txBody>
          <a:bodyPr wrap="none">
            <a:spAutoFit/>
          </a:bodyPr>
          <a:lstStyle/>
          <a:p>
            <a:pPr marL="457200" indent="-457200">
              <a:buFont typeface="Wingdings" panose="05000000000000000000" pitchFamily="2" charset="2"/>
              <a:buChar char="Ø"/>
            </a:pPr>
            <a:r>
              <a:rPr lang="zh-CN" altLang="en-US" sz="2800" b="1" dirty="0">
                <a:ea typeface="微软雅黑" pitchFamily="34" charset="-122"/>
              </a:rPr>
              <a:t>直方图规定化（直方图匹配）</a:t>
            </a:r>
            <a:endParaRPr lang="zh-CN" altLang="en-US" sz="2800" b="1" dirty="0"/>
          </a:p>
        </p:txBody>
      </p:sp>
      <mc:AlternateContent xmlns:mc="http://schemas.openxmlformats.org/markup-compatibility/2006" xmlns:a14="http://schemas.microsoft.com/office/drawing/2010/main">
        <mc:Choice Requires="a14">
          <p:sp>
            <p:nvSpPr>
              <p:cNvPr id="5" name="Rectangle 2"/>
              <p:cNvSpPr txBox="1">
                <a:spLocks noChangeArrowheads="1"/>
              </p:cNvSpPr>
              <p:nvPr/>
            </p:nvSpPr>
            <p:spPr>
              <a:xfrm>
                <a:off x="107504" y="1988840"/>
                <a:ext cx="9001000" cy="4724400"/>
              </a:xfrm>
              <a:prstGeom prst="rect">
                <a:avLst/>
              </a:prstGeom>
            </p:spPr>
            <p:txBody>
              <a:bodyPr/>
              <a:lstStyle>
                <a:lvl1pPr marL="342900" indent="-342900" algn="l" rtl="0" eaLnBrk="0" fontAlgn="base" hangingPunct="0">
                  <a:spcBef>
                    <a:spcPct val="20000"/>
                  </a:spcBef>
                  <a:spcAft>
                    <a:spcPct val="0"/>
                  </a:spcAft>
                  <a:buChar char="•"/>
                  <a:defRPr sz="20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ea typeface="+mn-ea"/>
                  </a:defRPr>
                </a:lvl2pPr>
                <a:lvl3pPr marL="1143000" indent="-228600" algn="l" rtl="0" eaLnBrk="0" fontAlgn="base" hangingPunct="0">
                  <a:spcBef>
                    <a:spcPct val="20000"/>
                  </a:spcBef>
                  <a:spcAft>
                    <a:spcPct val="0"/>
                  </a:spcAft>
                  <a:buChar char="•"/>
                  <a:defRPr sz="20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342900" algn="just" eaLnBrk="1" hangingPunct="1">
                  <a:lnSpc>
                    <a:spcPct val="150000"/>
                  </a:lnSpc>
                  <a:buFont typeface="Symbol" panose="05050102010706020507" pitchFamily="18" charset="2"/>
                  <a:buNone/>
                </a:pPr>
                <a:r>
                  <a:rPr lang="zh-CN" altLang="en-US" sz="2600" b="1" kern="0" dirty="0">
                    <a:latin typeface="微软雅黑" panose="020B0503020204020204" pitchFamily="34" charset="-122"/>
                    <a:ea typeface="微软雅黑" panose="020B0503020204020204" pitchFamily="34" charset="-122"/>
                  </a:rPr>
                  <a:t>直方图规定化处理过程中包含了两个变换函数：</a:t>
                </a:r>
                <a14:m>
                  <m:oMath xmlns:m="http://schemas.openxmlformats.org/officeDocument/2006/math">
                    <m:r>
                      <a:rPr lang="en-US" altLang="zh-CN" sz="2600" b="1" i="1" kern="0" smtClean="0">
                        <a:latin typeface="Cambria Math" panose="02040503050406030204" pitchFamily="18" charset="0"/>
                        <a:ea typeface="微软雅黑" panose="020B0503020204020204" pitchFamily="34" charset="-122"/>
                      </a:rPr>
                      <m:t>𝒔</m:t>
                    </m:r>
                    <m:r>
                      <a:rPr lang="en-US" altLang="zh-CN" sz="2600" b="1" i="1" kern="0" smtClean="0">
                        <a:latin typeface="Cambria Math" panose="02040503050406030204" pitchFamily="18" charset="0"/>
                        <a:ea typeface="微软雅黑" panose="020B0503020204020204" pitchFamily="34" charset="-122"/>
                      </a:rPr>
                      <m:t>=</m:t>
                    </m:r>
                    <m:r>
                      <a:rPr lang="en-US" altLang="zh-CN" sz="2600" b="1" i="1" kern="0" smtClean="0">
                        <a:latin typeface="Cambria Math" panose="02040503050406030204" pitchFamily="18" charset="0"/>
                        <a:ea typeface="微软雅黑" panose="020B0503020204020204" pitchFamily="34" charset="-122"/>
                      </a:rPr>
                      <m:t>𝑻</m:t>
                    </m:r>
                    <m:d>
                      <m:dPr>
                        <m:ctrlPr>
                          <a:rPr lang="en-US" altLang="zh-CN" sz="2600" b="1" i="1" kern="0" smtClean="0">
                            <a:latin typeface="Cambria Math" panose="02040503050406030204" pitchFamily="18" charset="0"/>
                            <a:ea typeface="微软雅黑" panose="020B0503020204020204" pitchFamily="34" charset="-122"/>
                          </a:rPr>
                        </m:ctrlPr>
                      </m:dPr>
                      <m:e>
                        <m:r>
                          <a:rPr lang="en-US" altLang="zh-CN" sz="2600" b="1" i="1" kern="0" smtClean="0">
                            <a:latin typeface="Cambria Math" panose="02040503050406030204" pitchFamily="18" charset="0"/>
                            <a:ea typeface="微软雅黑" panose="020B0503020204020204" pitchFamily="34" charset="-122"/>
                          </a:rPr>
                          <m:t>𝒓</m:t>
                        </m:r>
                      </m:e>
                    </m:d>
                  </m:oMath>
                </a14:m>
                <a:r>
                  <a:rPr lang="zh-CN" altLang="en-US" sz="2600" b="1" kern="0" dirty="0">
                    <a:latin typeface="微软雅黑" panose="020B0503020204020204" pitchFamily="34" charset="-122"/>
                    <a:ea typeface="微软雅黑" panose="020B0503020204020204" pitchFamily="34" charset="-122"/>
                  </a:rPr>
                  <a:t>     和</a:t>
                </a:r>
                <a14:m>
                  <m:oMath xmlns:m="http://schemas.openxmlformats.org/officeDocument/2006/math">
                    <m:r>
                      <a:rPr lang="en-US" altLang="zh-CN" sz="2600" b="1" i="1" kern="0" dirty="0" smtClean="0">
                        <a:latin typeface="Cambria Math" panose="02040503050406030204" pitchFamily="18" charset="0"/>
                        <a:ea typeface="微软雅黑" panose="020B0503020204020204" pitchFamily="34" charset="-122"/>
                      </a:rPr>
                      <m:t>𝒛</m:t>
                    </m:r>
                    <m:r>
                      <a:rPr lang="en-US" altLang="zh-CN" sz="2600" b="1" i="1" kern="0" dirty="0" smtClean="0">
                        <a:latin typeface="Cambria Math" panose="02040503050406030204" pitchFamily="18" charset="0"/>
                        <a:ea typeface="微软雅黑" panose="020B0503020204020204" pitchFamily="34" charset="-122"/>
                      </a:rPr>
                      <m:t>=</m:t>
                    </m:r>
                    <m:sSup>
                      <m:sSupPr>
                        <m:ctrlPr>
                          <a:rPr lang="en-US" altLang="zh-CN" sz="2600" b="1" i="1" kern="0" dirty="0" smtClean="0">
                            <a:latin typeface="Cambria Math" panose="02040503050406030204" pitchFamily="18" charset="0"/>
                            <a:ea typeface="微软雅黑" panose="020B0503020204020204" pitchFamily="34" charset="-122"/>
                          </a:rPr>
                        </m:ctrlPr>
                      </m:sSupPr>
                      <m:e>
                        <m:r>
                          <a:rPr lang="en-US" altLang="zh-CN" sz="2600" b="1" i="1" kern="0" dirty="0" smtClean="0">
                            <a:latin typeface="Cambria Math" panose="02040503050406030204" pitchFamily="18" charset="0"/>
                            <a:ea typeface="微软雅黑" panose="020B0503020204020204" pitchFamily="34" charset="-122"/>
                          </a:rPr>
                          <m:t>𝑮</m:t>
                        </m:r>
                      </m:e>
                      <m:sup>
                        <m:r>
                          <a:rPr lang="en-US" altLang="zh-CN" sz="2600" b="1" i="1" kern="0" dirty="0" smtClean="0">
                            <a:latin typeface="Cambria Math" panose="02040503050406030204" pitchFamily="18" charset="0"/>
                            <a:ea typeface="微软雅黑" panose="020B0503020204020204" pitchFamily="34" charset="-122"/>
                          </a:rPr>
                          <m:t>−</m:t>
                        </m:r>
                        <m:r>
                          <a:rPr lang="en-US" altLang="zh-CN" sz="2600" b="1" i="1" kern="0" dirty="0" smtClean="0">
                            <a:latin typeface="Cambria Math" panose="02040503050406030204" pitchFamily="18" charset="0"/>
                            <a:ea typeface="微软雅黑" panose="020B0503020204020204" pitchFamily="34" charset="-122"/>
                          </a:rPr>
                          <m:t>𝟏</m:t>
                        </m:r>
                      </m:sup>
                    </m:sSup>
                    <m:d>
                      <m:dPr>
                        <m:ctrlPr>
                          <a:rPr lang="en-US" altLang="zh-CN" sz="2600" b="1" i="1" kern="0" dirty="0" smtClean="0">
                            <a:latin typeface="Cambria Math" panose="02040503050406030204" pitchFamily="18" charset="0"/>
                            <a:ea typeface="微软雅黑" panose="020B0503020204020204" pitchFamily="34" charset="-122"/>
                          </a:rPr>
                        </m:ctrlPr>
                      </m:dPr>
                      <m:e>
                        <m:r>
                          <m:rPr>
                            <m:sty m:val="p"/>
                          </m:rPr>
                          <a:rPr lang="en-US" altLang="zh-CN" sz="2600" b="1" i="1" kern="0" dirty="0">
                            <a:latin typeface="Cambria Math" panose="02040503050406030204" pitchFamily="18" charset="0"/>
                            <a:ea typeface="微软雅黑" panose="020B0503020204020204" pitchFamily="34" charset="-122"/>
                          </a:rPr>
                          <m:t>s</m:t>
                        </m:r>
                      </m:e>
                    </m:d>
                  </m:oMath>
                </a14:m>
                <a:r>
                  <a:rPr lang="zh-CN" altLang="en-US" sz="2600" b="1" kern="0" dirty="0">
                    <a:latin typeface="微软雅黑" panose="020B0503020204020204" pitchFamily="34" charset="-122"/>
                    <a:ea typeface="微软雅黑" panose="020B0503020204020204" pitchFamily="34" charset="-122"/>
                  </a:rPr>
                  <a:t>。这两个函数可以简单地组成一个函数关系，即：</a:t>
                </a:r>
              </a:p>
              <a:p>
                <a:pPr algn="just" eaLnBrk="1" hangingPunct="1">
                  <a:lnSpc>
                    <a:spcPct val="150000"/>
                  </a:lnSpc>
                  <a:buFont typeface="Symbol" panose="05050102010706020507" pitchFamily="18" charset="2"/>
                  <a:buNone/>
                </a:pPr>
                <a:endParaRPr lang="zh-CN" altLang="en-US" sz="2600" b="1" kern="0" dirty="0">
                  <a:latin typeface="微软雅黑" panose="020B0503020204020204" pitchFamily="34" charset="-122"/>
                  <a:ea typeface="微软雅黑" panose="020B0503020204020204" pitchFamily="34" charset="-122"/>
                </a:endParaRPr>
              </a:p>
              <a:p>
                <a:pPr algn="just" eaLnBrk="1" hangingPunct="1">
                  <a:lnSpc>
                    <a:spcPct val="150000"/>
                  </a:lnSpc>
                  <a:buFont typeface="Symbol" panose="05050102010706020507" pitchFamily="18" charset="2"/>
                  <a:buNone/>
                </a:pPr>
                <a:endParaRPr lang="zh-CN" altLang="en-US" sz="2600" b="1" kern="0" dirty="0">
                  <a:latin typeface="微软雅黑" panose="020B0503020204020204" pitchFamily="34" charset="-122"/>
                  <a:ea typeface="微软雅黑" panose="020B0503020204020204" pitchFamily="34" charset="-122"/>
                </a:endParaRPr>
              </a:p>
              <a:p>
                <a:pPr marL="0" indent="342900" algn="just" eaLnBrk="1" hangingPunct="1">
                  <a:lnSpc>
                    <a:spcPct val="150000"/>
                  </a:lnSpc>
                  <a:buFont typeface="Symbol" panose="05050102010706020507" pitchFamily="18" charset="2"/>
                  <a:buNone/>
                </a:pPr>
                <a:r>
                  <a:rPr lang="zh-CN" altLang="en-US" sz="2600" b="1" kern="0" dirty="0">
                    <a:latin typeface="微软雅黑" panose="020B0503020204020204" pitchFamily="34" charset="-122"/>
                    <a:ea typeface="微软雅黑" panose="020B0503020204020204" pitchFamily="34" charset="-122"/>
                  </a:rPr>
                  <a:t>利用这个函数关系可以从原始图像产生希望的灰度分布。</a:t>
                </a:r>
              </a:p>
            </p:txBody>
          </p:sp>
        </mc:Choice>
        <mc:Fallback xmlns="">
          <p:sp>
            <p:nvSpPr>
              <p:cNvPr id="5" name="Rectangle 2"/>
              <p:cNvSpPr txBox="1">
                <a:spLocks noRot="1" noChangeAspect="1" noMove="1" noResize="1" noEditPoints="1" noAdjustHandles="1" noChangeArrowheads="1" noChangeShapeType="1" noTextEdit="1"/>
              </p:cNvSpPr>
              <p:nvPr/>
            </p:nvSpPr>
            <p:spPr>
              <a:xfrm>
                <a:off x="107504" y="1988840"/>
                <a:ext cx="9001000" cy="4724400"/>
              </a:xfrm>
              <a:prstGeom prst="rect">
                <a:avLst/>
              </a:prstGeom>
              <a:blipFill>
                <a:blip r:embed="rId3"/>
                <a:stretch>
                  <a:fillRect l="-1220" r="-1220"/>
                </a:stretch>
              </a:blipFill>
            </p:spPr>
            <p:txBody>
              <a:bodyPr/>
              <a:lstStyle/>
              <a:p>
                <a:r>
                  <a:rPr lang="zh-CN" altLang="en-US">
                    <a:noFill/>
                  </a:rPr>
                  <a:t> </a:t>
                </a:r>
              </a:p>
            </p:txBody>
          </p:sp>
        </mc:Fallback>
      </mc:AlternateContent>
      <p:graphicFrame>
        <p:nvGraphicFramePr>
          <p:cNvPr id="3" name="对象 2"/>
          <p:cNvGraphicFramePr>
            <a:graphicFrameLocks noChangeAspect="1"/>
          </p:cNvGraphicFramePr>
          <p:nvPr>
            <p:extLst>
              <p:ext uri="{D42A27DB-BD31-4B8C-83A1-F6EECF244321}">
                <p14:modId xmlns:p14="http://schemas.microsoft.com/office/powerpoint/2010/main" val="3572158990"/>
              </p:ext>
            </p:extLst>
          </p:nvPr>
        </p:nvGraphicFramePr>
        <p:xfrm>
          <a:off x="2843808" y="3958580"/>
          <a:ext cx="2938495" cy="766564"/>
        </p:xfrm>
        <a:graphic>
          <a:graphicData uri="http://schemas.openxmlformats.org/presentationml/2006/ole">
            <mc:AlternateContent xmlns:mc="http://schemas.openxmlformats.org/markup-compatibility/2006">
              <mc:Choice xmlns:v="urn:schemas-microsoft-com:vml" Requires="v">
                <p:oleObj name="Equation" r:id="rId4" imgW="1460160" imgH="380880" progId="Equation.DSMT4">
                  <p:embed/>
                </p:oleObj>
              </mc:Choice>
              <mc:Fallback>
                <p:oleObj name="Equation" r:id="rId4" imgW="1460160" imgH="380880" progId="Equation.DSMT4">
                  <p:embed/>
                  <p:pic>
                    <p:nvPicPr>
                      <p:cNvPr id="0" name=""/>
                      <p:cNvPicPr/>
                      <p:nvPr/>
                    </p:nvPicPr>
                    <p:blipFill>
                      <a:blip r:embed="rId5"/>
                      <a:stretch>
                        <a:fillRect/>
                      </a:stretch>
                    </p:blipFill>
                    <p:spPr>
                      <a:xfrm>
                        <a:off x="2843808" y="3958580"/>
                        <a:ext cx="2938495" cy="766564"/>
                      </a:xfrm>
                      <a:prstGeom prst="rect">
                        <a:avLst/>
                      </a:prstGeom>
                    </p:spPr>
                  </p:pic>
                </p:oleObj>
              </mc:Fallback>
            </mc:AlternateContent>
          </a:graphicData>
        </a:graphic>
      </p:graphicFrame>
    </p:spTree>
    <p:extLst>
      <p:ext uri="{BB962C8B-B14F-4D97-AF65-F5344CB8AC3E}">
        <p14:creationId xmlns:p14="http://schemas.microsoft.com/office/powerpoint/2010/main" val="2206687654"/>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323850" y="188913"/>
            <a:ext cx="7704534" cy="836612"/>
          </a:xfrm>
        </p:spPr>
        <p:txBody>
          <a:bodyPr/>
          <a:lstStyle/>
          <a:p>
            <a:pPr eaLnBrk="1" hangingPunct="1"/>
            <a:r>
              <a:rPr lang="zh-CN" altLang="en-US" sz="4400" dirty="0">
                <a:ea typeface="微软雅黑" pitchFamily="34" charset="-122"/>
              </a:rPr>
              <a:t>空域变换增强</a:t>
            </a:r>
            <a:r>
              <a:rPr lang="en-US" altLang="zh-CN" sz="4400" dirty="0">
                <a:ea typeface="微软雅黑" pitchFamily="34" charset="-122"/>
              </a:rPr>
              <a:t>—</a:t>
            </a:r>
            <a:r>
              <a:rPr lang="zh-CN" altLang="en-US" sz="3500" dirty="0">
                <a:ea typeface="微软雅黑" pitchFamily="34" charset="-122"/>
              </a:rPr>
              <a:t>直方图处理</a:t>
            </a:r>
          </a:p>
        </p:txBody>
      </p:sp>
      <p:sp>
        <p:nvSpPr>
          <p:cNvPr id="2" name="矩形 1"/>
          <p:cNvSpPr/>
          <p:nvPr/>
        </p:nvSpPr>
        <p:spPr>
          <a:xfrm>
            <a:off x="323850" y="1196752"/>
            <a:ext cx="5314275" cy="523220"/>
          </a:xfrm>
          <a:prstGeom prst="rect">
            <a:avLst/>
          </a:prstGeom>
        </p:spPr>
        <p:txBody>
          <a:bodyPr wrap="none">
            <a:spAutoFit/>
          </a:bodyPr>
          <a:lstStyle/>
          <a:p>
            <a:pPr marL="457200" indent="-457200">
              <a:buFont typeface="Wingdings" panose="05000000000000000000" pitchFamily="2" charset="2"/>
              <a:buChar char="Ø"/>
            </a:pPr>
            <a:r>
              <a:rPr lang="zh-CN" altLang="en-US" sz="2800" b="1" dirty="0">
                <a:ea typeface="微软雅黑" pitchFamily="34" charset="-122"/>
              </a:rPr>
              <a:t>直方图规定化（直方图匹配）</a:t>
            </a:r>
            <a:endParaRPr lang="zh-CN" altLang="en-US" sz="2800" b="1" dirty="0"/>
          </a:p>
        </p:txBody>
      </p:sp>
      <p:sp>
        <p:nvSpPr>
          <p:cNvPr id="6" name="Rectangle 2"/>
          <p:cNvSpPr txBox="1">
            <a:spLocks noChangeArrowheads="1"/>
          </p:cNvSpPr>
          <p:nvPr/>
        </p:nvSpPr>
        <p:spPr>
          <a:xfrm>
            <a:off x="395536" y="1800508"/>
            <a:ext cx="8748464" cy="620380"/>
          </a:xfrm>
          <a:prstGeom prst="rect">
            <a:avLst/>
          </a:prstGeom>
        </p:spPr>
        <p:txBody>
          <a:bodyPr/>
          <a:lstStyle>
            <a:lvl1pPr marL="342900" indent="-342900" algn="l" rtl="0" eaLnBrk="0" fontAlgn="base" hangingPunct="0">
              <a:spcBef>
                <a:spcPct val="20000"/>
              </a:spcBef>
              <a:spcAft>
                <a:spcPct val="0"/>
              </a:spcAft>
              <a:buChar char="•"/>
              <a:defRPr sz="20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ea typeface="+mn-ea"/>
              </a:defRPr>
            </a:lvl2pPr>
            <a:lvl3pPr marL="1143000" indent="-228600" algn="l" rtl="0" eaLnBrk="0" fontAlgn="base" hangingPunct="0">
              <a:spcBef>
                <a:spcPct val="20000"/>
              </a:spcBef>
              <a:spcAft>
                <a:spcPct val="0"/>
              </a:spcAft>
              <a:buChar char="•"/>
              <a:defRPr sz="20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342900" eaLnBrk="1" hangingPunct="1">
              <a:lnSpc>
                <a:spcPct val="125000"/>
              </a:lnSpc>
              <a:buFont typeface="Symbol" panose="05050102010706020507" pitchFamily="18" charset="2"/>
              <a:buNone/>
            </a:pPr>
            <a:r>
              <a:rPr lang="zh-CN" altLang="en-US" sz="2400" b="1" kern="0" dirty="0">
                <a:latin typeface="微软雅黑" panose="020B0503020204020204" pitchFamily="34" charset="-122"/>
                <a:ea typeface="微软雅黑" panose="020B0503020204020204" pitchFamily="34" charset="-122"/>
              </a:rPr>
              <a:t>设一幅图像有</a:t>
            </a:r>
            <a:r>
              <a:rPr lang="en-US" altLang="zh-CN" sz="2400" b="1" kern="0" dirty="0">
                <a:latin typeface="微软雅黑" panose="020B0503020204020204" pitchFamily="34" charset="-122"/>
                <a:ea typeface="微软雅黑" panose="020B0503020204020204" pitchFamily="34" charset="-122"/>
              </a:rPr>
              <a:t>64*64=4096</a:t>
            </a:r>
            <a:r>
              <a:rPr lang="zh-CN" altLang="en-US" sz="2400" b="1" kern="0" dirty="0">
                <a:latin typeface="微软雅黑" panose="020B0503020204020204" pitchFamily="34" charset="-122"/>
                <a:ea typeface="微软雅黑" panose="020B0503020204020204" pitchFamily="34" charset="-122"/>
              </a:rPr>
              <a:t>个像素，有</a:t>
            </a:r>
            <a:r>
              <a:rPr lang="en-US" altLang="zh-CN" sz="2400" b="1" kern="0" dirty="0">
                <a:latin typeface="微软雅黑" panose="020B0503020204020204" pitchFamily="34" charset="-122"/>
                <a:ea typeface="微软雅黑" panose="020B0503020204020204" pitchFamily="34" charset="-122"/>
              </a:rPr>
              <a:t>8</a:t>
            </a:r>
            <a:r>
              <a:rPr lang="zh-CN" altLang="en-US" sz="2400" b="1" kern="0" dirty="0">
                <a:latin typeface="微软雅黑" panose="020B0503020204020204" pitchFamily="34" charset="-122"/>
                <a:ea typeface="微软雅黑" panose="020B0503020204020204" pitchFamily="34" charset="-122"/>
              </a:rPr>
              <a:t>个灰度级，灰度级分布列于下表中：</a:t>
            </a:r>
          </a:p>
        </p:txBody>
      </p:sp>
      <p:graphicFrame>
        <p:nvGraphicFramePr>
          <p:cNvPr id="7" name="Object 4"/>
          <p:cNvGraphicFramePr>
            <a:graphicFrameLocks noChangeAspect="1"/>
          </p:cNvGraphicFramePr>
          <p:nvPr>
            <p:extLst>
              <p:ext uri="{D42A27DB-BD31-4B8C-83A1-F6EECF244321}">
                <p14:modId xmlns:p14="http://schemas.microsoft.com/office/powerpoint/2010/main" val="3124712217"/>
              </p:ext>
            </p:extLst>
          </p:nvPr>
        </p:nvGraphicFramePr>
        <p:xfrm>
          <a:off x="2100064" y="3140968"/>
          <a:ext cx="4776192" cy="3687501"/>
        </p:xfrm>
        <a:graphic>
          <a:graphicData uri="http://schemas.openxmlformats.org/presentationml/2006/ole">
            <mc:AlternateContent xmlns:mc="http://schemas.openxmlformats.org/markup-compatibility/2006">
              <mc:Choice xmlns:v="urn:schemas-microsoft-com:vml" Requires="v">
                <p:oleObj name="位图图像" r:id="rId2" imgW="5180952" imgH="4001058" progId="Paint.Picture">
                  <p:embed/>
                </p:oleObj>
              </mc:Choice>
              <mc:Fallback>
                <p:oleObj name="位图图像" r:id="rId2" imgW="5180952" imgH="4001058" progId="Paint.Picture">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00064" y="3140968"/>
                        <a:ext cx="4776192" cy="3687501"/>
                      </a:xfrm>
                      <a:prstGeom prst="rect">
                        <a:avLst/>
                      </a:prstGeom>
                      <a:noFill/>
                      <a:ln>
                        <a:noFill/>
                      </a:ln>
                      <a:effectLst/>
                    </p:spPr>
                  </p:pic>
                </p:oleObj>
              </mc:Fallback>
            </mc:AlternateContent>
          </a:graphicData>
        </a:graphic>
      </p:graphicFrame>
      <p:sp>
        <p:nvSpPr>
          <p:cNvPr id="8" name="Text Box 5"/>
          <p:cNvSpPr txBox="1">
            <a:spLocks noChangeArrowheads="1"/>
          </p:cNvSpPr>
          <p:nvPr/>
        </p:nvSpPr>
        <p:spPr bwMode="auto">
          <a:xfrm>
            <a:off x="2627784" y="2683768"/>
            <a:ext cx="3962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SzPct val="90000"/>
              <a:buFont typeface="Symbol" panose="05050102010706020507" pitchFamily="18" charset="2"/>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Font typeface="Symbol" panose="05050102010706020507" pitchFamily="18" charset="2"/>
              <a:buNone/>
            </a:pPr>
            <a:r>
              <a:rPr lang="en-US" altLang="zh-CN" sz="2400" dirty="0">
                <a:solidFill>
                  <a:schemeClr val="accent1"/>
                </a:solidFill>
                <a:latin typeface="宋体" panose="02010600030101010101" pitchFamily="2" charset="-122"/>
              </a:rPr>
              <a:t>  </a:t>
            </a:r>
            <a:r>
              <a:rPr lang="zh-CN" altLang="en-US" sz="2400" b="1" dirty="0">
                <a:solidFill>
                  <a:schemeClr val="accent1"/>
                </a:solidFill>
                <a:latin typeface="宋体" panose="02010600030101010101" pitchFamily="2" charset="-122"/>
              </a:rPr>
              <a:t>原始直方图灰度分布表</a:t>
            </a:r>
          </a:p>
        </p:txBody>
      </p:sp>
    </p:spTree>
    <p:extLst>
      <p:ext uri="{BB962C8B-B14F-4D97-AF65-F5344CB8AC3E}">
        <p14:creationId xmlns:p14="http://schemas.microsoft.com/office/powerpoint/2010/main" val="1236147592"/>
      </p:ext>
    </p:extLst>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323850" y="188913"/>
            <a:ext cx="7704534" cy="836612"/>
          </a:xfrm>
        </p:spPr>
        <p:txBody>
          <a:bodyPr/>
          <a:lstStyle/>
          <a:p>
            <a:pPr eaLnBrk="1" hangingPunct="1"/>
            <a:r>
              <a:rPr lang="zh-CN" altLang="en-US" sz="4400" dirty="0">
                <a:ea typeface="微软雅黑" pitchFamily="34" charset="-122"/>
              </a:rPr>
              <a:t>空域变换增强</a:t>
            </a:r>
            <a:r>
              <a:rPr lang="en-US" altLang="zh-CN" sz="4400" dirty="0">
                <a:ea typeface="微软雅黑" pitchFamily="34" charset="-122"/>
              </a:rPr>
              <a:t>—</a:t>
            </a:r>
            <a:r>
              <a:rPr lang="zh-CN" altLang="en-US" sz="3500" dirty="0">
                <a:ea typeface="微软雅黑" pitchFamily="34" charset="-122"/>
              </a:rPr>
              <a:t>直方图处理</a:t>
            </a:r>
          </a:p>
        </p:txBody>
      </p:sp>
      <p:sp>
        <p:nvSpPr>
          <p:cNvPr id="2" name="矩形 1"/>
          <p:cNvSpPr/>
          <p:nvPr/>
        </p:nvSpPr>
        <p:spPr>
          <a:xfrm>
            <a:off x="323850" y="1196752"/>
            <a:ext cx="5314275" cy="523220"/>
          </a:xfrm>
          <a:prstGeom prst="rect">
            <a:avLst/>
          </a:prstGeom>
        </p:spPr>
        <p:txBody>
          <a:bodyPr wrap="none">
            <a:spAutoFit/>
          </a:bodyPr>
          <a:lstStyle/>
          <a:p>
            <a:pPr marL="457200" indent="-457200">
              <a:buFont typeface="Wingdings" panose="05000000000000000000" pitchFamily="2" charset="2"/>
              <a:buChar char="Ø"/>
            </a:pPr>
            <a:r>
              <a:rPr lang="zh-CN" altLang="en-US" sz="2800" b="1" dirty="0">
                <a:ea typeface="微软雅黑" pitchFamily="34" charset="-122"/>
              </a:rPr>
              <a:t>直方图规定化（直方图匹配）</a:t>
            </a:r>
            <a:endParaRPr lang="zh-CN" altLang="en-US" sz="2800" b="1" dirty="0"/>
          </a:p>
        </p:txBody>
      </p:sp>
      <p:sp>
        <p:nvSpPr>
          <p:cNvPr id="9" name="Rectangle 2"/>
          <p:cNvSpPr txBox="1">
            <a:spLocks noChangeArrowheads="1"/>
          </p:cNvSpPr>
          <p:nvPr/>
        </p:nvSpPr>
        <p:spPr>
          <a:xfrm>
            <a:off x="467544" y="1795214"/>
            <a:ext cx="8676456" cy="913706"/>
          </a:xfrm>
          <a:prstGeom prst="rect">
            <a:avLst/>
          </a:prstGeom>
        </p:spPr>
        <p:txBody>
          <a:bodyPr/>
          <a:lstStyle>
            <a:lvl1pPr marL="342900" indent="-342900" algn="l" rtl="0" eaLnBrk="0" fontAlgn="base" hangingPunct="0">
              <a:spcBef>
                <a:spcPct val="20000"/>
              </a:spcBef>
              <a:spcAft>
                <a:spcPct val="0"/>
              </a:spcAft>
              <a:buChar char="•"/>
              <a:defRPr sz="20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ea typeface="+mn-ea"/>
              </a:defRPr>
            </a:lvl2pPr>
            <a:lvl3pPr marL="1143000" indent="-228600" algn="l" rtl="0" eaLnBrk="0" fontAlgn="base" hangingPunct="0">
              <a:spcBef>
                <a:spcPct val="20000"/>
              </a:spcBef>
              <a:spcAft>
                <a:spcPct val="0"/>
              </a:spcAft>
              <a:buChar char="•"/>
              <a:defRPr sz="20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eaLnBrk="1" hangingPunct="1">
              <a:lnSpc>
                <a:spcPct val="125000"/>
              </a:lnSpc>
              <a:buFont typeface="Symbol" panose="05050102010706020507" pitchFamily="18" charset="2"/>
              <a:buNone/>
            </a:pPr>
            <a:r>
              <a:rPr lang="zh-CN" altLang="en-US" sz="2400" b="1" kern="0" dirty="0">
                <a:latin typeface="微软雅黑" panose="020B0503020204020204" pitchFamily="34" charset="-122"/>
                <a:ea typeface="微软雅黑" panose="020B0503020204020204" pitchFamily="34" charset="-122"/>
              </a:rPr>
              <a:t>规定直方图的灰度级分布列于下表中，对原图像进行直方图规定化处理。</a:t>
            </a:r>
          </a:p>
        </p:txBody>
      </p:sp>
      <p:sp>
        <p:nvSpPr>
          <p:cNvPr id="10" name="Text Box 7"/>
          <p:cNvSpPr txBox="1">
            <a:spLocks noChangeArrowheads="1"/>
          </p:cNvSpPr>
          <p:nvPr/>
        </p:nvSpPr>
        <p:spPr bwMode="auto">
          <a:xfrm>
            <a:off x="2701388" y="2708920"/>
            <a:ext cx="3962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SzPct val="90000"/>
              <a:buFont typeface="Symbol" panose="05050102010706020507" pitchFamily="18" charset="2"/>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Font typeface="Symbol" panose="05050102010706020507" pitchFamily="18" charset="2"/>
              <a:buNone/>
            </a:pPr>
            <a:r>
              <a:rPr lang="en-US" altLang="zh-CN" sz="2400" dirty="0">
                <a:solidFill>
                  <a:schemeClr val="accent1"/>
                </a:solidFill>
                <a:latin typeface="宋体" panose="02010600030101010101" pitchFamily="2" charset="-122"/>
              </a:rPr>
              <a:t>  </a:t>
            </a:r>
            <a:r>
              <a:rPr lang="zh-CN" altLang="en-US" sz="2400" b="1" dirty="0">
                <a:solidFill>
                  <a:schemeClr val="accent1"/>
                </a:solidFill>
                <a:latin typeface="宋体" panose="02010600030101010101" pitchFamily="2" charset="-122"/>
              </a:rPr>
              <a:t>规定直方图灰度分布表</a:t>
            </a:r>
          </a:p>
        </p:txBody>
      </p:sp>
      <p:graphicFrame>
        <p:nvGraphicFramePr>
          <p:cNvPr id="11" name="Object 8"/>
          <p:cNvGraphicFramePr>
            <a:graphicFrameLocks noChangeAspect="1"/>
          </p:cNvGraphicFramePr>
          <p:nvPr>
            <p:extLst>
              <p:ext uri="{D42A27DB-BD31-4B8C-83A1-F6EECF244321}">
                <p14:modId xmlns:p14="http://schemas.microsoft.com/office/powerpoint/2010/main" val="2535608378"/>
              </p:ext>
            </p:extLst>
          </p:nvPr>
        </p:nvGraphicFramePr>
        <p:xfrm>
          <a:off x="2992976" y="3166120"/>
          <a:ext cx="3379224" cy="3528392"/>
        </p:xfrm>
        <a:graphic>
          <a:graphicData uri="http://schemas.openxmlformats.org/presentationml/2006/ole">
            <mc:AlternateContent xmlns:mc="http://schemas.openxmlformats.org/markup-compatibility/2006">
              <mc:Choice xmlns:v="urn:schemas-microsoft-com:vml" Requires="v">
                <p:oleObj name="位图图像" r:id="rId2" imgW="3448531" imgH="3600000" progId="Paint.Picture">
                  <p:embed/>
                </p:oleObj>
              </mc:Choice>
              <mc:Fallback>
                <p:oleObj name="位图图像" r:id="rId2" imgW="3448531" imgH="3600000" progId="Paint.Picture">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92976" y="3166120"/>
                        <a:ext cx="3379224" cy="3528392"/>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3120654718"/>
      </p:ext>
    </p:extLst>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323850" y="188913"/>
            <a:ext cx="7704534" cy="836612"/>
          </a:xfrm>
        </p:spPr>
        <p:txBody>
          <a:bodyPr/>
          <a:lstStyle/>
          <a:p>
            <a:pPr eaLnBrk="1" hangingPunct="1"/>
            <a:r>
              <a:rPr lang="zh-CN" altLang="en-US" sz="4400" dirty="0">
                <a:ea typeface="微软雅黑" pitchFamily="34" charset="-122"/>
              </a:rPr>
              <a:t>空域变换增强</a:t>
            </a:r>
            <a:r>
              <a:rPr lang="en-US" altLang="zh-CN" sz="4400" dirty="0">
                <a:ea typeface="微软雅黑" pitchFamily="34" charset="-122"/>
              </a:rPr>
              <a:t>—</a:t>
            </a:r>
            <a:r>
              <a:rPr lang="zh-CN" altLang="en-US" sz="3500" dirty="0">
                <a:ea typeface="微软雅黑" pitchFamily="34" charset="-122"/>
              </a:rPr>
              <a:t>直方图处理</a:t>
            </a:r>
          </a:p>
        </p:txBody>
      </p:sp>
      <p:sp>
        <p:nvSpPr>
          <p:cNvPr id="2" name="矩形 1"/>
          <p:cNvSpPr/>
          <p:nvPr/>
        </p:nvSpPr>
        <p:spPr>
          <a:xfrm>
            <a:off x="323850" y="1196752"/>
            <a:ext cx="5314275" cy="523220"/>
          </a:xfrm>
          <a:prstGeom prst="rect">
            <a:avLst/>
          </a:prstGeom>
        </p:spPr>
        <p:txBody>
          <a:bodyPr wrap="none">
            <a:spAutoFit/>
          </a:bodyPr>
          <a:lstStyle/>
          <a:p>
            <a:pPr marL="457200" indent="-457200">
              <a:buFont typeface="Wingdings" panose="05000000000000000000" pitchFamily="2" charset="2"/>
              <a:buChar char="Ø"/>
            </a:pPr>
            <a:r>
              <a:rPr lang="zh-CN" altLang="en-US" sz="2800" b="1" dirty="0">
                <a:ea typeface="微软雅黑" pitchFamily="34" charset="-122"/>
              </a:rPr>
              <a:t>直方图规定化（直方图匹配）</a:t>
            </a:r>
            <a:endParaRPr lang="zh-CN" altLang="en-US" sz="2800" b="1" dirty="0"/>
          </a:p>
        </p:txBody>
      </p:sp>
      <p:sp>
        <p:nvSpPr>
          <p:cNvPr id="7" name="Rectangle 2"/>
          <p:cNvSpPr txBox="1">
            <a:spLocks noChangeArrowheads="1"/>
          </p:cNvSpPr>
          <p:nvPr/>
        </p:nvSpPr>
        <p:spPr>
          <a:xfrm>
            <a:off x="609600" y="1936805"/>
            <a:ext cx="7924800" cy="484083"/>
          </a:xfrm>
          <a:prstGeom prst="rect">
            <a:avLst/>
          </a:prstGeom>
        </p:spPr>
        <p:txBody>
          <a:bodyPr/>
          <a:lstStyle>
            <a:lvl1pPr marL="342900" indent="-342900" algn="l" rtl="0" eaLnBrk="0" fontAlgn="base" hangingPunct="0">
              <a:spcBef>
                <a:spcPct val="20000"/>
              </a:spcBef>
              <a:spcAft>
                <a:spcPct val="0"/>
              </a:spcAft>
              <a:buChar char="•"/>
              <a:defRPr sz="20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ea typeface="+mn-ea"/>
              </a:defRPr>
            </a:lvl2pPr>
            <a:lvl3pPr marL="1143000" indent="-228600" algn="l" rtl="0" eaLnBrk="0" fontAlgn="base" hangingPunct="0">
              <a:spcBef>
                <a:spcPct val="20000"/>
              </a:spcBef>
              <a:spcAft>
                <a:spcPct val="0"/>
              </a:spcAft>
              <a:buChar char="•"/>
              <a:defRPr sz="20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 typeface="Symbol" panose="05050102010706020507" pitchFamily="18" charset="2"/>
              <a:buNone/>
            </a:pPr>
            <a:r>
              <a:rPr lang="en-US" altLang="zh-CN" sz="2800" b="1" kern="0" dirty="0">
                <a:latin typeface="微软雅黑" panose="020B0503020204020204" pitchFamily="34" charset="-122"/>
                <a:ea typeface="微软雅黑" panose="020B0503020204020204" pitchFamily="34" charset="-122"/>
              </a:rPr>
              <a:t>(1)</a:t>
            </a:r>
            <a:r>
              <a:rPr lang="zh-CN" altLang="en-US" sz="2800" b="1" kern="0" dirty="0">
                <a:latin typeface="微软雅黑" panose="020B0503020204020204" pitchFamily="34" charset="-122"/>
                <a:ea typeface="微软雅黑" panose="020B0503020204020204" pitchFamily="34" charset="-122"/>
              </a:rPr>
              <a:t>对原始图像进行直方图均衡化，结果如下：</a:t>
            </a:r>
          </a:p>
        </p:txBody>
      </p:sp>
      <p:graphicFrame>
        <p:nvGraphicFramePr>
          <p:cNvPr id="11" name="Object 3"/>
          <p:cNvGraphicFramePr>
            <a:graphicFrameLocks noChangeAspect="1"/>
          </p:cNvGraphicFramePr>
          <p:nvPr>
            <p:extLst>
              <p:ext uri="{D42A27DB-BD31-4B8C-83A1-F6EECF244321}">
                <p14:modId xmlns:p14="http://schemas.microsoft.com/office/powerpoint/2010/main" val="2304182476"/>
              </p:ext>
            </p:extLst>
          </p:nvPr>
        </p:nvGraphicFramePr>
        <p:xfrm>
          <a:off x="1187624" y="2996952"/>
          <a:ext cx="6642939" cy="3168352"/>
        </p:xfrm>
        <a:graphic>
          <a:graphicData uri="http://schemas.openxmlformats.org/presentationml/2006/ole">
            <mc:AlternateContent xmlns:mc="http://schemas.openxmlformats.org/markup-compatibility/2006">
              <mc:Choice xmlns:v="urn:schemas-microsoft-com:vml" Requires="v">
                <p:oleObj name="BMP 图像" r:id="rId3" imgW="5372280" imgH="2562120" progId="Paint.Picture">
                  <p:embed/>
                </p:oleObj>
              </mc:Choice>
              <mc:Fallback>
                <p:oleObj name="BMP 图像" r:id="rId3" imgW="5372280" imgH="2562120" progId="Paint.Picture">
                  <p:embed/>
                  <p:pic>
                    <p:nvPicPr>
                      <p:cNvPr id="0" name=""/>
                      <p:cNvPicPr>
                        <a:picLocks noChangeAspect="1" noChangeArrowheads="1"/>
                      </p:cNvPicPr>
                      <p:nvPr/>
                    </p:nvPicPr>
                    <p:blipFill>
                      <a:blip r:embed="rId4"/>
                      <a:srcRect/>
                      <a:stretch>
                        <a:fillRect/>
                      </a:stretch>
                    </p:blipFill>
                    <p:spPr bwMode="auto">
                      <a:xfrm>
                        <a:off x="1187624" y="2996952"/>
                        <a:ext cx="6642939" cy="3168352"/>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3750576787"/>
      </p:ext>
    </p:extLst>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323850" y="188913"/>
            <a:ext cx="7704534" cy="836612"/>
          </a:xfrm>
        </p:spPr>
        <p:txBody>
          <a:bodyPr/>
          <a:lstStyle/>
          <a:p>
            <a:pPr eaLnBrk="1" hangingPunct="1"/>
            <a:r>
              <a:rPr lang="zh-CN" altLang="en-US" sz="4400" dirty="0">
                <a:ea typeface="微软雅黑" pitchFamily="34" charset="-122"/>
              </a:rPr>
              <a:t>空域变换增强</a:t>
            </a:r>
            <a:r>
              <a:rPr lang="en-US" altLang="zh-CN" sz="4400" dirty="0">
                <a:ea typeface="微软雅黑" pitchFamily="34" charset="-122"/>
              </a:rPr>
              <a:t>—</a:t>
            </a:r>
            <a:r>
              <a:rPr lang="zh-CN" altLang="en-US" sz="3500" dirty="0">
                <a:ea typeface="微软雅黑" pitchFamily="34" charset="-122"/>
              </a:rPr>
              <a:t>直方图处理</a:t>
            </a:r>
          </a:p>
        </p:txBody>
      </p:sp>
      <p:sp>
        <p:nvSpPr>
          <p:cNvPr id="2" name="矩形 1"/>
          <p:cNvSpPr/>
          <p:nvPr/>
        </p:nvSpPr>
        <p:spPr>
          <a:xfrm>
            <a:off x="323850" y="1196752"/>
            <a:ext cx="5314275" cy="523220"/>
          </a:xfrm>
          <a:prstGeom prst="rect">
            <a:avLst/>
          </a:prstGeom>
        </p:spPr>
        <p:txBody>
          <a:bodyPr wrap="none">
            <a:spAutoFit/>
          </a:bodyPr>
          <a:lstStyle/>
          <a:p>
            <a:pPr marL="457200" indent="-457200">
              <a:buFont typeface="Wingdings" panose="05000000000000000000" pitchFamily="2" charset="2"/>
              <a:buChar char="Ø"/>
            </a:pPr>
            <a:r>
              <a:rPr lang="zh-CN" altLang="en-US" sz="2800" b="1" dirty="0">
                <a:ea typeface="微软雅黑" pitchFamily="34" charset="-122"/>
              </a:rPr>
              <a:t>直方图规定化（直方图匹配）</a:t>
            </a:r>
            <a:endParaRPr lang="zh-CN" altLang="en-US" sz="2800" b="1" dirty="0"/>
          </a:p>
        </p:txBody>
      </p:sp>
      <p:sp>
        <p:nvSpPr>
          <p:cNvPr id="7" name="Rectangle 2"/>
          <p:cNvSpPr txBox="1">
            <a:spLocks noChangeArrowheads="1"/>
          </p:cNvSpPr>
          <p:nvPr/>
        </p:nvSpPr>
        <p:spPr>
          <a:xfrm>
            <a:off x="467544" y="1936805"/>
            <a:ext cx="7924800" cy="484083"/>
          </a:xfrm>
          <a:prstGeom prst="rect">
            <a:avLst/>
          </a:prstGeom>
        </p:spPr>
        <p:txBody>
          <a:bodyPr/>
          <a:lstStyle>
            <a:lvl1pPr marL="342900" indent="-342900" algn="l" rtl="0" eaLnBrk="0" fontAlgn="base" hangingPunct="0">
              <a:spcBef>
                <a:spcPct val="20000"/>
              </a:spcBef>
              <a:spcAft>
                <a:spcPct val="0"/>
              </a:spcAft>
              <a:buChar char="•"/>
              <a:defRPr sz="20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ea typeface="+mn-ea"/>
              </a:defRPr>
            </a:lvl2pPr>
            <a:lvl3pPr marL="1143000" indent="-228600" algn="l" rtl="0" eaLnBrk="0" fontAlgn="base" hangingPunct="0">
              <a:spcBef>
                <a:spcPct val="20000"/>
              </a:spcBef>
              <a:spcAft>
                <a:spcPct val="0"/>
              </a:spcAft>
              <a:buChar char="•"/>
              <a:defRPr sz="20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 typeface="Symbol" panose="05050102010706020507" pitchFamily="18" charset="2"/>
              <a:buNone/>
            </a:pPr>
            <a:r>
              <a:rPr lang="en-US" altLang="zh-CN" sz="2600" b="1" kern="0" dirty="0">
                <a:latin typeface="微软雅黑" panose="020B0503020204020204" pitchFamily="34" charset="-122"/>
                <a:ea typeface="微软雅黑" panose="020B0503020204020204" pitchFamily="34" charset="-122"/>
              </a:rPr>
              <a:t>(2)</a:t>
            </a:r>
            <a:r>
              <a:rPr lang="zh-CN" altLang="en-US" sz="2600" b="1" kern="0" dirty="0">
                <a:latin typeface="微软雅黑" panose="020B0503020204020204" pitchFamily="34" charset="-122"/>
                <a:ea typeface="微软雅黑" panose="020B0503020204020204" pitchFamily="34" charset="-122"/>
              </a:rPr>
              <a:t>计算离散情况下的变换函数：</a:t>
            </a:r>
          </a:p>
        </p:txBody>
      </p:sp>
      <p:graphicFrame>
        <p:nvGraphicFramePr>
          <p:cNvPr id="8" name="Object 3"/>
          <p:cNvGraphicFramePr>
            <a:graphicFrameLocks noChangeAspect="1"/>
          </p:cNvGraphicFramePr>
          <p:nvPr>
            <p:extLst>
              <p:ext uri="{D42A27DB-BD31-4B8C-83A1-F6EECF244321}">
                <p14:modId xmlns:p14="http://schemas.microsoft.com/office/powerpoint/2010/main" val="3582104338"/>
              </p:ext>
            </p:extLst>
          </p:nvPr>
        </p:nvGraphicFramePr>
        <p:xfrm>
          <a:off x="1455613" y="2502577"/>
          <a:ext cx="2900363" cy="925513"/>
        </p:xfrm>
        <a:graphic>
          <a:graphicData uri="http://schemas.openxmlformats.org/presentationml/2006/ole">
            <mc:AlternateContent xmlns:mc="http://schemas.openxmlformats.org/markup-compatibility/2006">
              <mc:Choice xmlns:v="urn:schemas-microsoft-com:vml" Requires="v">
                <p:oleObj name="Equation" r:id="rId3" imgW="1193760" imgH="368280" progId="Equation.DSMT4">
                  <p:embed/>
                </p:oleObj>
              </mc:Choice>
              <mc:Fallback>
                <p:oleObj name="Equation" r:id="rId3" imgW="1193760" imgH="368280" progId="Equation.DSMT4">
                  <p:embed/>
                  <p:pic>
                    <p:nvPicPr>
                      <p:cNvPr id="0" name=""/>
                      <p:cNvPicPr>
                        <a:picLocks noChangeAspect="1" noChangeArrowheads="1"/>
                      </p:cNvPicPr>
                      <p:nvPr/>
                    </p:nvPicPr>
                    <p:blipFill>
                      <a:blip r:embed="rId4"/>
                      <a:srcRect/>
                      <a:stretch>
                        <a:fillRect/>
                      </a:stretch>
                    </p:blipFill>
                    <p:spPr bwMode="auto">
                      <a:xfrm>
                        <a:off x="1455613" y="2502577"/>
                        <a:ext cx="2900363" cy="925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 name="Object 4"/>
          <p:cNvGraphicFramePr>
            <a:graphicFrameLocks noChangeAspect="1"/>
          </p:cNvGraphicFramePr>
          <p:nvPr>
            <p:extLst>
              <p:ext uri="{D42A27DB-BD31-4B8C-83A1-F6EECF244321}">
                <p14:modId xmlns:p14="http://schemas.microsoft.com/office/powerpoint/2010/main" val="2139718068"/>
              </p:ext>
            </p:extLst>
          </p:nvPr>
        </p:nvGraphicFramePr>
        <p:xfrm>
          <a:off x="1534883" y="3683406"/>
          <a:ext cx="2622550" cy="428625"/>
        </p:xfrm>
        <a:graphic>
          <a:graphicData uri="http://schemas.openxmlformats.org/presentationml/2006/ole">
            <mc:AlternateContent xmlns:mc="http://schemas.openxmlformats.org/markup-compatibility/2006">
              <mc:Choice xmlns:v="urn:schemas-microsoft-com:vml" Requires="v">
                <p:oleObj name="Equation" r:id="rId5" imgW="1244520" imgH="190440" progId="Equation.DSMT4">
                  <p:embed/>
                </p:oleObj>
              </mc:Choice>
              <mc:Fallback>
                <p:oleObj name="Equation" r:id="rId5" imgW="1244520" imgH="190440" progId="Equation.DSMT4">
                  <p:embed/>
                  <p:pic>
                    <p:nvPicPr>
                      <p:cNvPr id="0" name=""/>
                      <p:cNvPicPr>
                        <a:picLocks noChangeAspect="1" noChangeArrowheads="1"/>
                      </p:cNvPicPr>
                      <p:nvPr/>
                    </p:nvPicPr>
                    <p:blipFill>
                      <a:blip r:embed="rId6"/>
                      <a:srcRect/>
                      <a:stretch>
                        <a:fillRect/>
                      </a:stretch>
                    </p:blipFill>
                    <p:spPr bwMode="auto">
                      <a:xfrm>
                        <a:off x="1534883" y="3683406"/>
                        <a:ext cx="2622550"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3" name="Object 5"/>
          <p:cNvGraphicFramePr>
            <a:graphicFrameLocks noChangeAspect="1"/>
          </p:cNvGraphicFramePr>
          <p:nvPr>
            <p:extLst>
              <p:ext uri="{D42A27DB-BD31-4B8C-83A1-F6EECF244321}">
                <p14:modId xmlns:p14="http://schemas.microsoft.com/office/powerpoint/2010/main" val="2856290726"/>
              </p:ext>
            </p:extLst>
          </p:nvPr>
        </p:nvGraphicFramePr>
        <p:xfrm>
          <a:off x="1109663" y="4284611"/>
          <a:ext cx="3462337" cy="428625"/>
        </p:xfrm>
        <a:graphic>
          <a:graphicData uri="http://schemas.openxmlformats.org/presentationml/2006/ole">
            <mc:AlternateContent xmlns:mc="http://schemas.openxmlformats.org/markup-compatibility/2006">
              <mc:Choice xmlns:v="urn:schemas-microsoft-com:vml" Requires="v">
                <p:oleObj name="Equation" r:id="rId7" imgW="1650960" imgH="190440" progId="Equation.DSMT4">
                  <p:embed/>
                </p:oleObj>
              </mc:Choice>
              <mc:Fallback>
                <p:oleObj name="Equation" r:id="rId7" imgW="1650960" imgH="190440" progId="Equation.DSMT4">
                  <p:embed/>
                  <p:pic>
                    <p:nvPicPr>
                      <p:cNvPr id="0" name=""/>
                      <p:cNvPicPr>
                        <a:picLocks noChangeAspect="1" noChangeArrowheads="1"/>
                      </p:cNvPicPr>
                      <p:nvPr/>
                    </p:nvPicPr>
                    <p:blipFill>
                      <a:blip r:embed="rId8"/>
                      <a:srcRect/>
                      <a:stretch>
                        <a:fillRect/>
                      </a:stretch>
                    </p:blipFill>
                    <p:spPr bwMode="auto">
                      <a:xfrm>
                        <a:off x="1109663" y="4284611"/>
                        <a:ext cx="3462337"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4" name="Object 6"/>
          <p:cNvGraphicFramePr>
            <a:graphicFrameLocks noChangeAspect="1"/>
          </p:cNvGraphicFramePr>
          <p:nvPr>
            <p:extLst>
              <p:ext uri="{D42A27DB-BD31-4B8C-83A1-F6EECF244321}">
                <p14:modId xmlns:p14="http://schemas.microsoft.com/office/powerpoint/2010/main" val="2915911474"/>
              </p:ext>
            </p:extLst>
          </p:nvPr>
        </p:nvGraphicFramePr>
        <p:xfrm>
          <a:off x="565398" y="4924020"/>
          <a:ext cx="4438650" cy="428625"/>
        </p:xfrm>
        <a:graphic>
          <a:graphicData uri="http://schemas.openxmlformats.org/presentationml/2006/ole">
            <mc:AlternateContent xmlns:mc="http://schemas.openxmlformats.org/markup-compatibility/2006">
              <mc:Choice xmlns:v="urn:schemas-microsoft-com:vml" Requires="v">
                <p:oleObj name="Equation" r:id="rId9" imgW="2120760" imgH="190440" progId="Equation.DSMT4">
                  <p:embed/>
                </p:oleObj>
              </mc:Choice>
              <mc:Fallback>
                <p:oleObj name="Equation" r:id="rId9" imgW="2120760" imgH="190440" progId="Equation.DSMT4">
                  <p:embed/>
                  <p:pic>
                    <p:nvPicPr>
                      <p:cNvPr id="0" name=""/>
                      <p:cNvPicPr>
                        <a:picLocks noChangeAspect="1" noChangeArrowheads="1"/>
                      </p:cNvPicPr>
                      <p:nvPr/>
                    </p:nvPicPr>
                    <p:blipFill>
                      <a:blip r:embed="rId10"/>
                      <a:srcRect/>
                      <a:stretch>
                        <a:fillRect/>
                      </a:stretch>
                    </p:blipFill>
                    <p:spPr bwMode="auto">
                      <a:xfrm>
                        <a:off x="565398" y="4924020"/>
                        <a:ext cx="4438650"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5" name="Object 7"/>
          <p:cNvGraphicFramePr>
            <a:graphicFrameLocks noChangeAspect="1"/>
          </p:cNvGraphicFramePr>
          <p:nvPr>
            <p:extLst>
              <p:ext uri="{D42A27DB-BD31-4B8C-83A1-F6EECF244321}">
                <p14:modId xmlns:p14="http://schemas.microsoft.com/office/powerpoint/2010/main" val="1331290627"/>
              </p:ext>
            </p:extLst>
          </p:nvPr>
        </p:nvGraphicFramePr>
        <p:xfrm>
          <a:off x="183306" y="5651413"/>
          <a:ext cx="5684838" cy="428625"/>
        </p:xfrm>
        <a:graphic>
          <a:graphicData uri="http://schemas.openxmlformats.org/presentationml/2006/ole">
            <mc:AlternateContent xmlns:mc="http://schemas.openxmlformats.org/markup-compatibility/2006">
              <mc:Choice xmlns:v="urn:schemas-microsoft-com:vml" Requires="v">
                <p:oleObj name="Equation" r:id="rId11" imgW="2717640" imgH="190440" progId="Equation.DSMT4">
                  <p:embed/>
                </p:oleObj>
              </mc:Choice>
              <mc:Fallback>
                <p:oleObj name="Equation" r:id="rId11" imgW="2717640" imgH="190440" progId="Equation.DSMT4">
                  <p:embed/>
                  <p:pic>
                    <p:nvPicPr>
                      <p:cNvPr id="0" name=""/>
                      <p:cNvPicPr>
                        <a:picLocks noChangeAspect="1" noChangeArrowheads="1"/>
                      </p:cNvPicPr>
                      <p:nvPr/>
                    </p:nvPicPr>
                    <p:blipFill>
                      <a:blip r:embed="rId12"/>
                      <a:srcRect/>
                      <a:stretch>
                        <a:fillRect/>
                      </a:stretch>
                    </p:blipFill>
                    <p:spPr bwMode="auto">
                      <a:xfrm>
                        <a:off x="183306" y="5651413"/>
                        <a:ext cx="5684838"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16" name="Picture 9"/>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609415" y="1523640"/>
            <a:ext cx="3292630" cy="34398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2566825"/>
      </p:ext>
    </p:extLst>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323850" y="188913"/>
            <a:ext cx="7704534" cy="836612"/>
          </a:xfrm>
        </p:spPr>
        <p:txBody>
          <a:bodyPr/>
          <a:lstStyle/>
          <a:p>
            <a:pPr eaLnBrk="1" hangingPunct="1"/>
            <a:r>
              <a:rPr lang="zh-CN" altLang="en-US" sz="4400" dirty="0">
                <a:ea typeface="微软雅黑" pitchFamily="34" charset="-122"/>
              </a:rPr>
              <a:t>空域变换增强</a:t>
            </a:r>
            <a:r>
              <a:rPr lang="en-US" altLang="zh-CN" sz="4400" dirty="0">
                <a:ea typeface="微软雅黑" pitchFamily="34" charset="-122"/>
              </a:rPr>
              <a:t>—</a:t>
            </a:r>
            <a:r>
              <a:rPr lang="zh-CN" altLang="en-US" sz="3500" dirty="0">
                <a:ea typeface="微软雅黑" pitchFamily="34" charset="-122"/>
              </a:rPr>
              <a:t>直方图处理</a:t>
            </a:r>
          </a:p>
        </p:txBody>
      </p:sp>
      <p:sp>
        <p:nvSpPr>
          <p:cNvPr id="2" name="矩形 1"/>
          <p:cNvSpPr/>
          <p:nvPr/>
        </p:nvSpPr>
        <p:spPr>
          <a:xfrm>
            <a:off x="323850" y="1196752"/>
            <a:ext cx="5314275" cy="523220"/>
          </a:xfrm>
          <a:prstGeom prst="rect">
            <a:avLst/>
          </a:prstGeom>
        </p:spPr>
        <p:txBody>
          <a:bodyPr wrap="none">
            <a:spAutoFit/>
          </a:bodyPr>
          <a:lstStyle/>
          <a:p>
            <a:pPr marL="457200" indent="-457200">
              <a:buFont typeface="Wingdings" panose="05000000000000000000" pitchFamily="2" charset="2"/>
              <a:buChar char="Ø"/>
            </a:pPr>
            <a:r>
              <a:rPr lang="zh-CN" altLang="en-US" sz="2800" b="1" dirty="0">
                <a:ea typeface="微软雅黑" pitchFamily="34" charset="-122"/>
              </a:rPr>
              <a:t>直方图规定化（直方图匹配）</a:t>
            </a:r>
            <a:endParaRPr lang="zh-CN" altLang="en-US" sz="2800" b="1" dirty="0"/>
          </a:p>
        </p:txBody>
      </p:sp>
      <p:sp>
        <p:nvSpPr>
          <p:cNvPr id="7" name="Rectangle 2"/>
          <p:cNvSpPr txBox="1">
            <a:spLocks noChangeArrowheads="1"/>
          </p:cNvSpPr>
          <p:nvPr/>
        </p:nvSpPr>
        <p:spPr>
          <a:xfrm>
            <a:off x="607640" y="1988840"/>
            <a:ext cx="7924800" cy="484083"/>
          </a:xfrm>
          <a:prstGeom prst="rect">
            <a:avLst/>
          </a:prstGeom>
        </p:spPr>
        <p:txBody>
          <a:bodyPr/>
          <a:lstStyle>
            <a:lvl1pPr marL="342900" indent="-342900" algn="l" rtl="0" eaLnBrk="0" fontAlgn="base" hangingPunct="0">
              <a:spcBef>
                <a:spcPct val="20000"/>
              </a:spcBef>
              <a:spcAft>
                <a:spcPct val="0"/>
              </a:spcAft>
              <a:buChar char="•"/>
              <a:defRPr sz="20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ea typeface="+mn-ea"/>
              </a:defRPr>
            </a:lvl2pPr>
            <a:lvl3pPr marL="1143000" indent="-228600" algn="l" rtl="0" eaLnBrk="0" fontAlgn="base" hangingPunct="0">
              <a:spcBef>
                <a:spcPct val="20000"/>
              </a:spcBef>
              <a:spcAft>
                <a:spcPct val="0"/>
              </a:spcAft>
              <a:buChar char="•"/>
              <a:defRPr sz="20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 typeface="Symbol" panose="05050102010706020507" pitchFamily="18" charset="2"/>
              <a:buNone/>
            </a:pPr>
            <a:r>
              <a:rPr lang="zh-CN" altLang="en-US" sz="2800" b="1" kern="0" dirty="0">
                <a:latin typeface="微软雅黑" panose="020B0503020204020204" pitchFamily="34" charset="-122"/>
                <a:ea typeface="微软雅黑" panose="020B0503020204020204" pitchFamily="34" charset="-122"/>
              </a:rPr>
              <a:t>以此类推，求得：</a:t>
            </a:r>
          </a:p>
        </p:txBody>
      </p:sp>
      <p:pic>
        <p:nvPicPr>
          <p:cNvPr id="16" name="Picture 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09415" y="1523640"/>
            <a:ext cx="3292630" cy="34398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1" name="Object 3"/>
          <p:cNvGraphicFramePr>
            <a:graphicFrameLocks noChangeAspect="1"/>
          </p:cNvGraphicFramePr>
          <p:nvPr>
            <p:extLst>
              <p:ext uri="{D42A27DB-BD31-4B8C-83A1-F6EECF244321}">
                <p14:modId xmlns:p14="http://schemas.microsoft.com/office/powerpoint/2010/main" val="210752071"/>
              </p:ext>
            </p:extLst>
          </p:nvPr>
        </p:nvGraphicFramePr>
        <p:xfrm>
          <a:off x="612775" y="2784525"/>
          <a:ext cx="1382713" cy="508000"/>
        </p:xfrm>
        <a:graphic>
          <a:graphicData uri="http://schemas.openxmlformats.org/presentationml/2006/ole">
            <mc:AlternateContent xmlns:mc="http://schemas.openxmlformats.org/markup-compatibility/2006">
              <mc:Choice xmlns:v="urn:schemas-microsoft-com:vml" Requires="v">
                <p:oleObj name="Equation" r:id="rId3" imgW="647640" imgH="228600" progId="Equation.DSMT4">
                  <p:embed/>
                </p:oleObj>
              </mc:Choice>
              <mc:Fallback>
                <p:oleObj name="Equation" r:id="rId3" imgW="647640" imgH="228600" progId="Equation.DSMT4">
                  <p:embed/>
                  <p:pic>
                    <p:nvPicPr>
                      <p:cNvPr id="0" name=""/>
                      <p:cNvPicPr>
                        <a:picLocks noChangeAspect="1" noChangeArrowheads="1"/>
                      </p:cNvPicPr>
                      <p:nvPr/>
                    </p:nvPicPr>
                    <p:blipFill>
                      <a:blip r:embed="rId4"/>
                      <a:srcRect/>
                      <a:stretch>
                        <a:fillRect/>
                      </a:stretch>
                    </p:blipFill>
                    <p:spPr bwMode="auto">
                      <a:xfrm>
                        <a:off x="612775" y="2784525"/>
                        <a:ext cx="1382713"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7" name="Object 4"/>
          <p:cNvGraphicFramePr>
            <a:graphicFrameLocks noChangeAspect="1"/>
          </p:cNvGraphicFramePr>
          <p:nvPr>
            <p:extLst>
              <p:ext uri="{D42A27DB-BD31-4B8C-83A1-F6EECF244321}">
                <p14:modId xmlns:p14="http://schemas.microsoft.com/office/powerpoint/2010/main" val="2506138346"/>
              </p:ext>
            </p:extLst>
          </p:nvPr>
        </p:nvGraphicFramePr>
        <p:xfrm>
          <a:off x="3004508" y="2784525"/>
          <a:ext cx="1352550" cy="512762"/>
        </p:xfrm>
        <a:graphic>
          <a:graphicData uri="http://schemas.openxmlformats.org/presentationml/2006/ole">
            <mc:AlternateContent xmlns:mc="http://schemas.openxmlformats.org/markup-compatibility/2006">
              <mc:Choice xmlns:v="urn:schemas-microsoft-com:vml" Requires="v">
                <p:oleObj name="Equation" r:id="rId5" imgW="634680" imgH="228600" progId="Equation.DSMT4">
                  <p:embed/>
                </p:oleObj>
              </mc:Choice>
              <mc:Fallback>
                <p:oleObj name="Equation" r:id="rId5" imgW="634680" imgH="228600" progId="Equation.DSMT4">
                  <p:embed/>
                  <p:pic>
                    <p:nvPicPr>
                      <p:cNvPr id="0" name=""/>
                      <p:cNvPicPr>
                        <a:picLocks noChangeAspect="1" noChangeArrowheads="1"/>
                      </p:cNvPicPr>
                      <p:nvPr/>
                    </p:nvPicPr>
                    <p:blipFill>
                      <a:blip r:embed="rId6"/>
                      <a:srcRect/>
                      <a:stretch>
                        <a:fillRect/>
                      </a:stretch>
                    </p:blipFill>
                    <p:spPr bwMode="auto">
                      <a:xfrm>
                        <a:off x="3004508" y="2784525"/>
                        <a:ext cx="1352550" cy="512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8" name="Object 5"/>
          <p:cNvGraphicFramePr>
            <a:graphicFrameLocks noChangeAspect="1"/>
          </p:cNvGraphicFramePr>
          <p:nvPr>
            <p:extLst>
              <p:ext uri="{D42A27DB-BD31-4B8C-83A1-F6EECF244321}">
                <p14:modId xmlns:p14="http://schemas.microsoft.com/office/powerpoint/2010/main" val="1664640416"/>
              </p:ext>
            </p:extLst>
          </p:nvPr>
        </p:nvGraphicFramePr>
        <p:xfrm>
          <a:off x="609600" y="3924350"/>
          <a:ext cx="1381125" cy="512762"/>
        </p:xfrm>
        <a:graphic>
          <a:graphicData uri="http://schemas.openxmlformats.org/presentationml/2006/ole">
            <mc:AlternateContent xmlns:mc="http://schemas.openxmlformats.org/markup-compatibility/2006">
              <mc:Choice xmlns:v="urn:schemas-microsoft-com:vml" Requires="v">
                <p:oleObj name="Equation" r:id="rId7" imgW="647640" imgH="228600" progId="Equation.DSMT4">
                  <p:embed/>
                </p:oleObj>
              </mc:Choice>
              <mc:Fallback>
                <p:oleObj name="Equation" r:id="rId7" imgW="647640" imgH="228600" progId="Equation.DSMT4">
                  <p:embed/>
                  <p:pic>
                    <p:nvPicPr>
                      <p:cNvPr id="0" name=""/>
                      <p:cNvPicPr>
                        <a:picLocks noChangeAspect="1" noChangeArrowheads="1"/>
                      </p:cNvPicPr>
                      <p:nvPr/>
                    </p:nvPicPr>
                    <p:blipFill>
                      <a:blip r:embed="rId8"/>
                      <a:srcRect/>
                      <a:stretch>
                        <a:fillRect/>
                      </a:stretch>
                    </p:blipFill>
                    <p:spPr bwMode="auto">
                      <a:xfrm>
                        <a:off x="609600" y="3924350"/>
                        <a:ext cx="1381125" cy="512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9" name="Object 6"/>
          <p:cNvGraphicFramePr>
            <a:graphicFrameLocks noChangeAspect="1"/>
          </p:cNvGraphicFramePr>
          <p:nvPr>
            <p:extLst>
              <p:ext uri="{D42A27DB-BD31-4B8C-83A1-F6EECF244321}">
                <p14:modId xmlns:p14="http://schemas.microsoft.com/office/powerpoint/2010/main" val="2013896386"/>
              </p:ext>
            </p:extLst>
          </p:nvPr>
        </p:nvGraphicFramePr>
        <p:xfrm>
          <a:off x="3059832" y="3922762"/>
          <a:ext cx="887412" cy="514350"/>
        </p:xfrm>
        <a:graphic>
          <a:graphicData uri="http://schemas.openxmlformats.org/presentationml/2006/ole">
            <mc:AlternateContent xmlns:mc="http://schemas.openxmlformats.org/markup-compatibility/2006">
              <mc:Choice xmlns:v="urn:schemas-microsoft-com:vml" Requires="v">
                <p:oleObj name="Equation" r:id="rId9" imgW="406080" imgH="228600" progId="Equation.DSMT4">
                  <p:embed/>
                </p:oleObj>
              </mc:Choice>
              <mc:Fallback>
                <p:oleObj name="Equation" r:id="rId9" imgW="406080" imgH="228600" progId="Equation.DSMT4">
                  <p:embed/>
                  <p:pic>
                    <p:nvPicPr>
                      <p:cNvPr id="0" name=""/>
                      <p:cNvPicPr>
                        <a:picLocks noChangeAspect="1" noChangeArrowheads="1"/>
                      </p:cNvPicPr>
                      <p:nvPr/>
                    </p:nvPicPr>
                    <p:blipFill>
                      <a:blip r:embed="rId10"/>
                      <a:srcRect/>
                      <a:stretch>
                        <a:fillRect/>
                      </a:stretch>
                    </p:blipFill>
                    <p:spPr bwMode="auto">
                      <a:xfrm>
                        <a:off x="3059832" y="3922762"/>
                        <a:ext cx="887412"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mc:AlternateContent xmlns:mc="http://schemas.openxmlformats.org/markup-compatibility/2006" xmlns:a14="http://schemas.microsoft.com/office/drawing/2010/main">
        <mc:Choice Requires="a14">
          <p:sp>
            <p:nvSpPr>
              <p:cNvPr id="20" name="Rectangle 2"/>
              <p:cNvSpPr txBox="1">
                <a:spLocks noChangeArrowheads="1"/>
              </p:cNvSpPr>
              <p:nvPr/>
            </p:nvSpPr>
            <p:spPr>
              <a:xfrm>
                <a:off x="467544" y="5105157"/>
                <a:ext cx="7924800" cy="484083"/>
              </a:xfrm>
              <a:prstGeom prst="rect">
                <a:avLst/>
              </a:prstGeom>
            </p:spPr>
            <p:txBody>
              <a:bodyPr/>
              <a:lstStyle>
                <a:lvl1pPr marL="342900" indent="-342900" algn="l" rtl="0" eaLnBrk="0" fontAlgn="base" hangingPunct="0">
                  <a:spcBef>
                    <a:spcPct val="20000"/>
                  </a:spcBef>
                  <a:spcAft>
                    <a:spcPct val="0"/>
                  </a:spcAft>
                  <a:buChar char="•"/>
                  <a:defRPr sz="20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ea typeface="+mn-ea"/>
                  </a:defRPr>
                </a:lvl2pPr>
                <a:lvl3pPr marL="1143000" indent="-228600" algn="l" rtl="0" eaLnBrk="0" fontAlgn="base" hangingPunct="0">
                  <a:spcBef>
                    <a:spcPct val="20000"/>
                  </a:spcBef>
                  <a:spcAft>
                    <a:spcPct val="0"/>
                  </a:spcAft>
                  <a:buChar char="•"/>
                  <a:defRPr sz="20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 typeface="Symbol" panose="05050102010706020507" pitchFamily="18" charset="2"/>
                  <a:buNone/>
                </a:pPr>
                <a:r>
                  <a:rPr lang="zh-CN" altLang="en-US" sz="2800" b="1" kern="0" dirty="0">
                    <a:latin typeface="微软雅黑" panose="020B0503020204020204" pitchFamily="34" charset="-122"/>
                    <a:ea typeface="微软雅黑" panose="020B0503020204020204" pitchFamily="34" charset="-122"/>
                  </a:rPr>
                  <a:t>这组数值确定了</a:t>
                </a:r>
                <a14:m>
                  <m:oMath xmlns:m="http://schemas.openxmlformats.org/officeDocument/2006/math">
                    <m:sSub>
                      <m:sSubPr>
                        <m:ctrlPr>
                          <a:rPr lang="en-US" altLang="zh-CN" sz="2800" b="1" i="1" kern="0" smtClean="0">
                            <a:latin typeface="Cambria Math" panose="02040503050406030204" pitchFamily="18" charset="0"/>
                            <a:ea typeface="微软雅黑" panose="020B0503020204020204" pitchFamily="34" charset="-122"/>
                          </a:rPr>
                        </m:ctrlPr>
                      </m:sSubPr>
                      <m:e>
                        <m:r>
                          <a:rPr lang="en-US" altLang="zh-CN" sz="2800" b="1" i="1" kern="0" smtClean="0">
                            <a:latin typeface="Cambria Math" panose="02040503050406030204" pitchFamily="18" charset="0"/>
                            <a:ea typeface="微软雅黑" panose="020B0503020204020204" pitchFamily="34" charset="-122"/>
                          </a:rPr>
                          <m:t>𝒖</m:t>
                        </m:r>
                      </m:e>
                      <m:sub>
                        <m:r>
                          <a:rPr lang="en-US" altLang="zh-CN" sz="2800" b="1" i="1" kern="0" smtClean="0">
                            <a:latin typeface="Cambria Math" panose="02040503050406030204" pitchFamily="18" charset="0"/>
                            <a:ea typeface="微软雅黑" panose="020B0503020204020204" pitchFamily="34" charset="-122"/>
                          </a:rPr>
                          <m:t>𝒌</m:t>
                        </m:r>
                      </m:sub>
                    </m:sSub>
                  </m:oMath>
                </a14:m>
                <a:r>
                  <a:rPr lang="zh-CN" altLang="en-US" sz="2800" b="1" kern="0" dirty="0">
                    <a:latin typeface="微软雅黑" panose="020B0503020204020204" pitchFamily="34" charset="-122"/>
                    <a:ea typeface="微软雅黑" panose="020B0503020204020204" pitchFamily="34" charset="-122"/>
                  </a:rPr>
                  <a:t>与</a:t>
                </a:r>
                <a14:m>
                  <m:oMath xmlns:m="http://schemas.openxmlformats.org/officeDocument/2006/math">
                    <m:sSub>
                      <m:sSubPr>
                        <m:ctrlPr>
                          <a:rPr lang="en-US" altLang="zh-CN" sz="2800" b="1" i="1" kern="0">
                            <a:latin typeface="Cambria Math" panose="02040503050406030204" pitchFamily="18" charset="0"/>
                            <a:ea typeface="微软雅黑" panose="020B0503020204020204" pitchFamily="34" charset="-122"/>
                          </a:rPr>
                        </m:ctrlPr>
                      </m:sSubPr>
                      <m:e>
                        <m:r>
                          <a:rPr lang="en-US" altLang="zh-CN" sz="2800" b="1" i="1" kern="0" smtClean="0">
                            <a:latin typeface="Cambria Math" panose="02040503050406030204" pitchFamily="18" charset="0"/>
                            <a:ea typeface="微软雅黑" panose="020B0503020204020204" pitchFamily="34" charset="-122"/>
                          </a:rPr>
                          <m:t>𝒛</m:t>
                        </m:r>
                      </m:e>
                      <m:sub>
                        <m:r>
                          <a:rPr lang="en-US" altLang="zh-CN" sz="2800" b="1" i="1" kern="0">
                            <a:latin typeface="Cambria Math" panose="02040503050406030204" pitchFamily="18" charset="0"/>
                            <a:ea typeface="微软雅黑" panose="020B0503020204020204" pitchFamily="34" charset="-122"/>
                          </a:rPr>
                          <m:t>𝒌</m:t>
                        </m:r>
                      </m:sub>
                    </m:sSub>
                  </m:oMath>
                </a14:m>
                <a:r>
                  <a:rPr lang="zh-CN" altLang="en-US" sz="2800" b="1" kern="0" dirty="0">
                    <a:latin typeface="微软雅黑" panose="020B0503020204020204" pitchFamily="34" charset="-122"/>
                    <a:ea typeface="微软雅黑" panose="020B0503020204020204" pitchFamily="34" charset="-122"/>
                  </a:rPr>
                  <a:t>之间的对应关系。</a:t>
                </a:r>
              </a:p>
            </p:txBody>
          </p:sp>
        </mc:Choice>
        <mc:Fallback xmlns="">
          <p:sp>
            <p:nvSpPr>
              <p:cNvPr id="20" name="Rectangle 2"/>
              <p:cNvSpPr txBox="1">
                <a:spLocks noRot="1" noChangeAspect="1" noMove="1" noResize="1" noEditPoints="1" noAdjustHandles="1" noChangeArrowheads="1" noChangeShapeType="1" noTextEdit="1"/>
              </p:cNvSpPr>
              <p:nvPr/>
            </p:nvSpPr>
            <p:spPr>
              <a:xfrm>
                <a:off x="467544" y="5105157"/>
                <a:ext cx="7924800" cy="484083"/>
              </a:xfrm>
              <a:prstGeom prst="rect">
                <a:avLst/>
              </a:prstGeom>
              <a:blipFill rotWithShape="0">
                <a:blip r:embed="rId12"/>
                <a:stretch>
                  <a:fillRect l="-1615" t="-12500" b="-4125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803067443"/>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323850" y="188913"/>
            <a:ext cx="7704534" cy="836612"/>
          </a:xfrm>
        </p:spPr>
        <p:txBody>
          <a:bodyPr/>
          <a:lstStyle/>
          <a:p>
            <a:pPr eaLnBrk="1" hangingPunct="1"/>
            <a:r>
              <a:rPr lang="zh-CN" altLang="en-US" sz="4400" dirty="0">
                <a:ea typeface="微软雅黑" pitchFamily="34" charset="-122"/>
              </a:rPr>
              <a:t>空域变换增强</a:t>
            </a:r>
            <a:r>
              <a:rPr lang="en-US" altLang="zh-CN" sz="4400" dirty="0">
                <a:ea typeface="微软雅黑" pitchFamily="34" charset="-122"/>
              </a:rPr>
              <a:t>—</a:t>
            </a:r>
            <a:r>
              <a:rPr lang="zh-CN" altLang="en-US" sz="3500" dirty="0">
                <a:ea typeface="微软雅黑" pitchFamily="34" charset="-122"/>
              </a:rPr>
              <a:t>直方图处理</a:t>
            </a:r>
          </a:p>
        </p:txBody>
      </p:sp>
      <p:sp>
        <p:nvSpPr>
          <p:cNvPr id="2" name="矩形 1"/>
          <p:cNvSpPr/>
          <p:nvPr/>
        </p:nvSpPr>
        <p:spPr>
          <a:xfrm>
            <a:off x="323850" y="1196752"/>
            <a:ext cx="5314275" cy="523220"/>
          </a:xfrm>
          <a:prstGeom prst="rect">
            <a:avLst/>
          </a:prstGeom>
        </p:spPr>
        <p:txBody>
          <a:bodyPr wrap="none">
            <a:spAutoFit/>
          </a:bodyPr>
          <a:lstStyle/>
          <a:p>
            <a:pPr marL="457200" indent="-457200">
              <a:buFont typeface="Wingdings" panose="05000000000000000000" pitchFamily="2" charset="2"/>
              <a:buChar char="Ø"/>
            </a:pPr>
            <a:r>
              <a:rPr lang="zh-CN" altLang="en-US" sz="2800" b="1" dirty="0">
                <a:ea typeface="微软雅黑" pitchFamily="34" charset="-122"/>
              </a:rPr>
              <a:t>直方图规定化（直方图匹配）</a:t>
            </a:r>
            <a:endParaRPr lang="zh-CN" altLang="en-US" sz="2800" b="1" dirty="0"/>
          </a:p>
        </p:txBody>
      </p:sp>
      <mc:AlternateContent xmlns:mc="http://schemas.openxmlformats.org/markup-compatibility/2006" xmlns:a14="http://schemas.microsoft.com/office/drawing/2010/main">
        <mc:Choice Requires="a14">
          <p:sp>
            <p:nvSpPr>
              <p:cNvPr id="32" name="Rectangle 2"/>
              <p:cNvSpPr txBox="1">
                <a:spLocks noChangeArrowheads="1"/>
              </p:cNvSpPr>
              <p:nvPr/>
            </p:nvSpPr>
            <p:spPr>
              <a:xfrm>
                <a:off x="395536" y="1731265"/>
                <a:ext cx="8748464" cy="4724400"/>
              </a:xfrm>
              <a:prstGeom prst="rect">
                <a:avLst/>
              </a:prstGeom>
            </p:spPr>
            <p:txBody>
              <a:bodyPr/>
              <a:lstStyle>
                <a:lvl1pPr marL="342900" indent="-342900" algn="l" rtl="0" eaLnBrk="0" fontAlgn="base" hangingPunct="0">
                  <a:spcBef>
                    <a:spcPct val="20000"/>
                  </a:spcBef>
                  <a:spcAft>
                    <a:spcPct val="0"/>
                  </a:spcAft>
                  <a:buChar char="•"/>
                  <a:defRPr sz="20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ea typeface="+mn-ea"/>
                  </a:defRPr>
                </a:lvl2pPr>
                <a:lvl3pPr marL="1143000" indent="-228600" algn="l" rtl="0" eaLnBrk="0" fontAlgn="base" hangingPunct="0">
                  <a:spcBef>
                    <a:spcPct val="20000"/>
                  </a:spcBef>
                  <a:spcAft>
                    <a:spcPct val="0"/>
                  </a:spcAft>
                  <a:buChar char="•"/>
                  <a:defRPr sz="20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342900" eaLnBrk="1" hangingPunct="1">
                  <a:lnSpc>
                    <a:spcPct val="110000"/>
                  </a:lnSpc>
                  <a:buFont typeface="Symbol" panose="05050102010706020507" pitchFamily="18" charset="2"/>
                  <a:buNone/>
                </a:pPr>
                <a:r>
                  <a:rPr lang="en-US" altLang="zh-CN" sz="2800" b="1" kern="0" dirty="0">
                    <a:latin typeface="微软雅黑" panose="020B0503020204020204" pitchFamily="34" charset="-122"/>
                    <a:ea typeface="微软雅黑" panose="020B0503020204020204" pitchFamily="34" charset="-122"/>
                  </a:rPr>
                  <a:t>(3)</a:t>
                </a:r>
                <a:r>
                  <a:rPr lang="zh-CN" altLang="en-US" sz="2800" b="1" kern="0" dirty="0">
                    <a:latin typeface="微软雅黑" panose="020B0503020204020204" pitchFamily="34" charset="-122"/>
                    <a:ea typeface="微软雅黑" panose="020B0503020204020204" pitchFamily="34" charset="-122"/>
                  </a:rPr>
                  <a:t>用原图像直方图均衡化后得到的</a:t>
                </a:r>
                <a14:m>
                  <m:oMath xmlns:m="http://schemas.openxmlformats.org/officeDocument/2006/math">
                    <m:sSub>
                      <m:sSubPr>
                        <m:ctrlPr>
                          <a:rPr lang="en-US" altLang="zh-CN" sz="2800" b="1" i="1" kern="0" smtClean="0">
                            <a:latin typeface="Cambria Math" panose="02040503050406030204" pitchFamily="18" charset="0"/>
                            <a:ea typeface="微软雅黑" panose="020B0503020204020204" pitchFamily="34" charset="-122"/>
                          </a:rPr>
                        </m:ctrlPr>
                      </m:sSubPr>
                      <m:e>
                        <m:r>
                          <a:rPr lang="en-US" altLang="zh-CN" sz="2800" b="1" i="1" kern="0" smtClean="0">
                            <a:latin typeface="Cambria Math" panose="02040503050406030204" pitchFamily="18" charset="0"/>
                            <a:ea typeface="微软雅黑" panose="020B0503020204020204" pitchFamily="34" charset="-122"/>
                          </a:rPr>
                          <m:t>𝒔</m:t>
                        </m:r>
                      </m:e>
                      <m:sub>
                        <m:r>
                          <a:rPr lang="en-US" altLang="zh-CN" sz="2800" b="1" i="1" kern="0" smtClean="0">
                            <a:latin typeface="Cambria Math" panose="02040503050406030204" pitchFamily="18" charset="0"/>
                            <a:ea typeface="微软雅黑" panose="020B0503020204020204" pitchFamily="34" charset="-122"/>
                          </a:rPr>
                          <m:t>𝒌</m:t>
                        </m:r>
                      </m:sub>
                    </m:sSub>
                  </m:oMath>
                </a14:m>
                <a:r>
                  <a:rPr lang="zh-CN" altLang="en-US" sz="2800" b="1" kern="0" dirty="0">
                    <a:latin typeface="微软雅黑" panose="020B0503020204020204" pitchFamily="34" charset="-122"/>
                    <a:ea typeface="微软雅黑" panose="020B0503020204020204" pitchFamily="34" charset="-122"/>
                  </a:rPr>
                  <a:t>代替</a:t>
                </a:r>
                <a14:m>
                  <m:oMath xmlns:m="http://schemas.openxmlformats.org/officeDocument/2006/math">
                    <m:sSub>
                      <m:sSubPr>
                        <m:ctrlPr>
                          <a:rPr lang="en-US" altLang="zh-CN" sz="2800" b="1" i="1" kern="0">
                            <a:latin typeface="Cambria Math" panose="02040503050406030204" pitchFamily="18" charset="0"/>
                            <a:ea typeface="微软雅黑" panose="020B0503020204020204" pitchFamily="34" charset="-122"/>
                          </a:rPr>
                        </m:ctrlPr>
                      </m:sSubPr>
                      <m:e>
                        <m:r>
                          <a:rPr lang="en-US" altLang="zh-CN" sz="2800" b="1" i="1" kern="0" smtClean="0">
                            <a:latin typeface="Cambria Math" panose="02040503050406030204" pitchFamily="18" charset="0"/>
                            <a:ea typeface="微软雅黑" panose="020B0503020204020204" pitchFamily="34" charset="-122"/>
                          </a:rPr>
                          <m:t>𝒖</m:t>
                        </m:r>
                      </m:e>
                      <m:sub>
                        <m:r>
                          <a:rPr lang="en-US" altLang="zh-CN" sz="2800" b="1" i="1" kern="0" smtClean="0">
                            <a:latin typeface="Cambria Math" panose="02040503050406030204" pitchFamily="18" charset="0"/>
                            <a:ea typeface="微软雅黑" panose="020B0503020204020204" pitchFamily="34" charset="-122"/>
                          </a:rPr>
                          <m:t>𝒋</m:t>
                        </m:r>
                      </m:sub>
                    </m:sSub>
                  </m:oMath>
                </a14:m>
                <a:r>
                  <a:rPr lang="zh-CN" altLang="en-US" sz="2800" b="1" kern="0" dirty="0">
                    <a:latin typeface="微软雅黑" panose="020B0503020204020204" pitchFamily="34" charset="-122"/>
                    <a:ea typeface="微软雅黑" panose="020B0503020204020204" pitchFamily="34" charset="-122"/>
                  </a:rPr>
                  <a:t>，对 </a:t>
                </a:r>
                <a14:m>
                  <m:oMath xmlns:m="http://schemas.openxmlformats.org/officeDocument/2006/math">
                    <m:r>
                      <a:rPr lang="en-US" altLang="zh-CN" sz="2800" b="1" i="1" kern="0" smtClean="0">
                        <a:latin typeface="Cambria Math" panose="02040503050406030204" pitchFamily="18" charset="0"/>
                        <a:ea typeface="微软雅黑" panose="020B0503020204020204" pitchFamily="34" charset="-122"/>
                      </a:rPr>
                      <m:t>𝑮</m:t>
                    </m:r>
                  </m:oMath>
                </a14:m>
                <a:r>
                  <a:rPr lang="zh-CN" altLang="en-US" sz="2800" b="1" kern="0" dirty="0">
                    <a:latin typeface="微软雅黑" panose="020B0503020204020204" pitchFamily="34" charset="-122"/>
                    <a:ea typeface="微软雅黑" panose="020B0503020204020204" pitchFamily="34" charset="-122"/>
                  </a:rPr>
                  <a:t>逆变换求得</a:t>
                </a:r>
                <a14:m>
                  <m:oMath xmlns:m="http://schemas.openxmlformats.org/officeDocument/2006/math">
                    <m:sSub>
                      <m:sSubPr>
                        <m:ctrlPr>
                          <a:rPr lang="en-US" altLang="zh-CN" sz="2800" b="1" i="1" kern="0">
                            <a:latin typeface="Cambria Math" panose="02040503050406030204" pitchFamily="18" charset="0"/>
                            <a:ea typeface="微软雅黑" panose="020B0503020204020204" pitchFamily="34" charset="-122"/>
                          </a:rPr>
                        </m:ctrlPr>
                      </m:sSubPr>
                      <m:e>
                        <m:r>
                          <a:rPr lang="en-US" altLang="zh-CN" sz="2800" b="1" i="1" kern="0" smtClean="0">
                            <a:latin typeface="Cambria Math" panose="02040503050406030204" pitchFamily="18" charset="0"/>
                            <a:ea typeface="微软雅黑" panose="020B0503020204020204" pitchFamily="34" charset="-122"/>
                          </a:rPr>
                          <m:t>𝒛</m:t>
                        </m:r>
                      </m:e>
                      <m:sub>
                        <m:r>
                          <a:rPr lang="en-US" altLang="zh-CN" sz="2800" b="1" i="1" kern="0" smtClean="0">
                            <a:latin typeface="Cambria Math" panose="02040503050406030204" pitchFamily="18" charset="0"/>
                            <a:ea typeface="微软雅黑" panose="020B0503020204020204" pitchFamily="34" charset="-122"/>
                          </a:rPr>
                          <m:t>𝒋</m:t>
                        </m:r>
                      </m:sub>
                    </m:sSub>
                  </m:oMath>
                </a14:m>
                <a:r>
                  <a:rPr lang="zh-CN" altLang="en-US" sz="2800" b="1" kern="0" dirty="0">
                    <a:latin typeface="微软雅黑" panose="020B0503020204020204" pitchFamily="34" charset="-122"/>
                    <a:ea typeface="微软雅黑" panose="020B0503020204020204" pitchFamily="34" charset="-122"/>
                  </a:rPr>
                  <a:t>，即：</a:t>
                </a:r>
              </a:p>
              <a:p>
                <a:pPr eaLnBrk="1" hangingPunct="1">
                  <a:lnSpc>
                    <a:spcPct val="110000"/>
                  </a:lnSpc>
                  <a:buFont typeface="Symbol" panose="05050102010706020507" pitchFamily="18" charset="2"/>
                  <a:buNone/>
                </a:pPr>
                <a:endParaRPr lang="zh-CN" altLang="en-US" b="1" kern="0" dirty="0"/>
              </a:p>
              <a:p>
                <a:pPr eaLnBrk="1" hangingPunct="1">
                  <a:lnSpc>
                    <a:spcPct val="110000"/>
                  </a:lnSpc>
                  <a:buFont typeface="Symbol" panose="05050102010706020507" pitchFamily="18" charset="2"/>
                  <a:buNone/>
                </a:pPr>
                <a:endParaRPr lang="zh-CN" altLang="en-US" kern="0" dirty="0"/>
              </a:p>
              <a:p>
                <a:pPr marL="0" eaLnBrk="1" hangingPunct="1">
                  <a:lnSpc>
                    <a:spcPct val="110000"/>
                  </a:lnSpc>
                  <a:buFont typeface="Symbol" panose="05050102010706020507" pitchFamily="18" charset="2"/>
                  <a:buNone/>
                </a:pPr>
                <a:r>
                  <a:rPr lang="zh-CN" altLang="en-US" sz="2800" b="1" kern="0" dirty="0">
                    <a:latin typeface="微软雅黑" panose="020B0503020204020204" pitchFamily="34" charset="-122"/>
                    <a:ea typeface="微软雅黑" panose="020B0503020204020204" pitchFamily="34" charset="-122"/>
                  </a:rPr>
                  <a:t>这一步实际上是近似过程，</a:t>
                </a:r>
                <a:r>
                  <a:rPr lang="zh-CN" altLang="en-US" sz="2800" b="1" kern="0" dirty="0">
                    <a:solidFill>
                      <a:srgbClr val="FF0000"/>
                    </a:solidFill>
                    <a:latin typeface="微软雅黑" panose="020B0503020204020204" pitchFamily="34" charset="-122"/>
                    <a:ea typeface="微软雅黑" panose="020B0503020204020204" pitchFamily="34" charset="-122"/>
                  </a:rPr>
                  <a:t>也就是找出</a:t>
                </a:r>
                <a14:m>
                  <m:oMath xmlns:m="http://schemas.openxmlformats.org/officeDocument/2006/math">
                    <m:sSub>
                      <m:sSubPr>
                        <m:ctrlPr>
                          <a:rPr lang="en-US" altLang="zh-CN" sz="2800" b="1" i="1" kern="0">
                            <a:solidFill>
                              <a:srgbClr val="FF0000"/>
                            </a:solidFill>
                            <a:latin typeface="Cambria Math" panose="02040503050406030204" pitchFamily="18" charset="0"/>
                            <a:ea typeface="微软雅黑" panose="020B0503020204020204" pitchFamily="34" charset="-122"/>
                          </a:rPr>
                        </m:ctrlPr>
                      </m:sSubPr>
                      <m:e>
                        <m:r>
                          <a:rPr lang="en-US" altLang="zh-CN" sz="2800" b="1" i="1" kern="0">
                            <a:solidFill>
                              <a:srgbClr val="FF0000"/>
                            </a:solidFill>
                            <a:latin typeface="Cambria Math" panose="02040503050406030204" pitchFamily="18" charset="0"/>
                            <a:ea typeface="微软雅黑" panose="020B0503020204020204" pitchFamily="34" charset="-122"/>
                          </a:rPr>
                          <m:t>𝒔</m:t>
                        </m:r>
                      </m:e>
                      <m:sub>
                        <m:r>
                          <a:rPr lang="en-US" altLang="zh-CN" sz="2800" b="1" i="1" kern="0">
                            <a:solidFill>
                              <a:srgbClr val="FF0000"/>
                            </a:solidFill>
                            <a:latin typeface="Cambria Math" panose="02040503050406030204" pitchFamily="18" charset="0"/>
                            <a:ea typeface="微软雅黑" panose="020B0503020204020204" pitchFamily="34" charset="-122"/>
                          </a:rPr>
                          <m:t>𝒌</m:t>
                        </m:r>
                      </m:sub>
                    </m:sSub>
                  </m:oMath>
                </a14:m>
                <a:r>
                  <a:rPr lang="zh-CN" altLang="en-US" sz="2800" b="1" kern="0" dirty="0">
                    <a:solidFill>
                      <a:srgbClr val="FF0000"/>
                    </a:solidFill>
                    <a:latin typeface="微软雅黑" panose="020B0503020204020204" pitchFamily="34" charset="-122"/>
                    <a:ea typeface="微软雅黑" panose="020B0503020204020204" pitchFamily="34" charset="-122"/>
                  </a:rPr>
                  <a:t>与</a:t>
                </a:r>
                <a14:m>
                  <m:oMath xmlns:m="http://schemas.openxmlformats.org/officeDocument/2006/math">
                    <m:sSub>
                      <m:sSubPr>
                        <m:ctrlPr>
                          <a:rPr lang="en-US" altLang="zh-CN" sz="2800" b="1" i="1" kern="0" dirty="0" smtClean="0">
                            <a:solidFill>
                              <a:srgbClr val="FF0000"/>
                            </a:solidFill>
                            <a:latin typeface="Cambria Math" panose="02040503050406030204" pitchFamily="18" charset="0"/>
                            <a:ea typeface="微软雅黑" panose="020B0503020204020204" pitchFamily="34" charset="-122"/>
                          </a:rPr>
                        </m:ctrlPr>
                      </m:sSubPr>
                      <m:e>
                        <m:r>
                          <a:rPr lang="en-US" altLang="zh-CN" sz="2800" b="1" i="1" kern="0" dirty="0">
                            <a:solidFill>
                              <a:srgbClr val="FF0000"/>
                            </a:solidFill>
                            <a:latin typeface="Cambria Math" panose="02040503050406030204" pitchFamily="18" charset="0"/>
                            <a:ea typeface="微软雅黑" panose="020B0503020204020204" pitchFamily="34" charset="-122"/>
                          </a:rPr>
                          <m:t>𝒖</m:t>
                        </m:r>
                      </m:e>
                      <m:sub>
                        <m:r>
                          <a:rPr lang="en-US" altLang="zh-CN" sz="2800" b="1" i="1" kern="0" dirty="0" smtClean="0">
                            <a:solidFill>
                              <a:srgbClr val="FF0000"/>
                            </a:solidFill>
                            <a:latin typeface="Cambria Math" panose="02040503050406030204" pitchFamily="18" charset="0"/>
                            <a:ea typeface="微软雅黑" panose="020B0503020204020204" pitchFamily="34" charset="-122"/>
                          </a:rPr>
                          <m:t>𝒋</m:t>
                        </m:r>
                      </m:sub>
                    </m:sSub>
                    <m:r>
                      <a:rPr lang="en-US" altLang="zh-CN" sz="2800" b="1" i="1" kern="0" dirty="0" smtClean="0">
                        <a:solidFill>
                          <a:srgbClr val="FF0000"/>
                        </a:solidFill>
                        <a:latin typeface="Cambria Math" panose="02040503050406030204" pitchFamily="18" charset="0"/>
                        <a:ea typeface="微软雅黑" panose="020B0503020204020204" pitchFamily="34" charset="-122"/>
                      </a:rPr>
                      <m:t>=</m:t>
                    </m:r>
                    <m:r>
                      <a:rPr lang="en-US" altLang="zh-CN" sz="2800" b="1" i="1" kern="0" dirty="0" smtClean="0">
                        <a:solidFill>
                          <a:srgbClr val="FF0000"/>
                        </a:solidFill>
                        <a:latin typeface="Cambria Math" panose="02040503050406030204" pitchFamily="18" charset="0"/>
                        <a:ea typeface="微软雅黑" panose="020B0503020204020204" pitchFamily="34" charset="-122"/>
                      </a:rPr>
                      <m:t>𝑮</m:t>
                    </m:r>
                    <m:d>
                      <m:dPr>
                        <m:ctrlPr>
                          <a:rPr lang="en-US" altLang="zh-CN" sz="2800" b="1" i="1" kern="0" dirty="0" smtClean="0">
                            <a:solidFill>
                              <a:srgbClr val="FF0000"/>
                            </a:solidFill>
                            <a:latin typeface="Cambria Math" panose="02040503050406030204" pitchFamily="18" charset="0"/>
                            <a:ea typeface="微软雅黑" panose="020B0503020204020204" pitchFamily="34" charset="-122"/>
                          </a:rPr>
                        </m:ctrlPr>
                      </m:dPr>
                      <m:e>
                        <m:sSub>
                          <m:sSubPr>
                            <m:ctrlPr>
                              <a:rPr lang="en-US" altLang="zh-CN" sz="2800" b="1" i="1" kern="0" dirty="0" smtClean="0">
                                <a:solidFill>
                                  <a:srgbClr val="FF0000"/>
                                </a:solidFill>
                                <a:latin typeface="Cambria Math" panose="02040503050406030204" pitchFamily="18" charset="0"/>
                                <a:ea typeface="微软雅黑" panose="020B0503020204020204" pitchFamily="34" charset="-122"/>
                              </a:rPr>
                            </m:ctrlPr>
                          </m:sSubPr>
                          <m:e>
                            <m:r>
                              <a:rPr lang="en-US" altLang="zh-CN" sz="2800" b="1" i="1" kern="0" dirty="0">
                                <a:solidFill>
                                  <a:srgbClr val="FF0000"/>
                                </a:solidFill>
                                <a:latin typeface="Cambria Math" panose="02040503050406030204" pitchFamily="18" charset="0"/>
                                <a:ea typeface="微软雅黑" panose="020B0503020204020204" pitchFamily="34" charset="-122"/>
                              </a:rPr>
                              <m:t>𝒛</m:t>
                            </m:r>
                          </m:e>
                          <m:sub>
                            <m:r>
                              <a:rPr lang="en-US" altLang="zh-CN" sz="2800" b="1" i="1" kern="0" dirty="0" smtClean="0">
                                <a:solidFill>
                                  <a:srgbClr val="FF0000"/>
                                </a:solidFill>
                                <a:latin typeface="Cambria Math" panose="02040503050406030204" pitchFamily="18" charset="0"/>
                                <a:ea typeface="微软雅黑" panose="020B0503020204020204" pitchFamily="34" charset="-122"/>
                              </a:rPr>
                              <m:t>𝒋</m:t>
                            </m:r>
                          </m:sub>
                        </m:sSub>
                      </m:e>
                    </m:d>
                  </m:oMath>
                </a14:m>
                <a:r>
                  <a:rPr lang="zh-CN" altLang="en-US" sz="2800" b="1" kern="0" dirty="0">
                    <a:solidFill>
                      <a:srgbClr val="FF0000"/>
                    </a:solidFill>
                    <a:latin typeface="微软雅黑" panose="020B0503020204020204" pitchFamily="34" charset="-122"/>
                    <a:ea typeface="微软雅黑" panose="020B0503020204020204" pitchFamily="34" charset="-122"/>
                  </a:rPr>
                  <a:t>的最接近值。</a:t>
                </a:r>
                <a:endParaRPr lang="en-US" altLang="zh-CN" sz="2800" b="1" kern="0" dirty="0">
                  <a:solidFill>
                    <a:srgbClr val="FF0000"/>
                  </a:solidFill>
                  <a:latin typeface="微软雅黑" panose="020B0503020204020204" pitchFamily="34" charset="-122"/>
                  <a:ea typeface="微软雅黑" panose="020B0503020204020204" pitchFamily="34" charset="-122"/>
                </a:endParaRPr>
              </a:p>
              <a:p>
                <a:pPr marL="0" eaLnBrk="1" hangingPunct="1">
                  <a:lnSpc>
                    <a:spcPct val="110000"/>
                  </a:lnSpc>
                  <a:buFont typeface="Symbol" panose="05050102010706020507" pitchFamily="18" charset="2"/>
                  <a:buNone/>
                </a:pPr>
                <a:r>
                  <a:rPr lang="zh-CN" altLang="en-US" sz="2800" b="1" kern="0" dirty="0">
                    <a:latin typeface="微软雅黑" panose="020B0503020204020204" pitchFamily="34" charset="-122"/>
                    <a:ea typeface="微软雅黑" panose="020B0503020204020204" pitchFamily="34" charset="-122"/>
                  </a:rPr>
                  <a:t>例如，</a:t>
                </a:r>
                <a14:m>
                  <m:oMath xmlns:m="http://schemas.openxmlformats.org/officeDocument/2006/math">
                    <m:sSub>
                      <m:sSubPr>
                        <m:ctrlPr>
                          <a:rPr lang="en-US" altLang="zh-CN" sz="2800" b="1" i="1" kern="0" smtClean="0">
                            <a:latin typeface="Cambria Math" panose="02040503050406030204" pitchFamily="18" charset="0"/>
                            <a:ea typeface="微软雅黑" panose="020B0503020204020204" pitchFamily="34" charset="-122"/>
                          </a:rPr>
                        </m:ctrlPr>
                      </m:sSubPr>
                      <m:e>
                        <m:r>
                          <a:rPr lang="en-US" altLang="zh-CN" sz="2800" b="1" i="1" kern="0" smtClean="0">
                            <a:latin typeface="Cambria Math" panose="02040503050406030204" pitchFamily="18" charset="0"/>
                            <a:ea typeface="微软雅黑" panose="020B0503020204020204" pitchFamily="34" charset="-122"/>
                          </a:rPr>
                          <m:t>𝒔</m:t>
                        </m:r>
                      </m:e>
                      <m:sub>
                        <m:r>
                          <a:rPr lang="en-US" altLang="zh-CN" sz="2800" b="1" i="1" kern="0" smtClean="0">
                            <a:latin typeface="Cambria Math" panose="02040503050406030204" pitchFamily="18" charset="0"/>
                            <a:ea typeface="微软雅黑" panose="020B0503020204020204" pitchFamily="34" charset="-122"/>
                          </a:rPr>
                          <m:t>𝟎</m:t>
                        </m:r>
                      </m:sub>
                    </m:sSub>
                    <m:r>
                      <a:rPr lang="en-US" altLang="zh-CN" sz="2800" b="1" i="1" kern="0" smtClean="0">
                        <a:latin typeface="Cambria Math" panose="02040503050406030204" pitchFamily="18" charset="0"/>
                        <a:ea typeface="微软雅黑" panose="020B0503020204020204" pitchFamily="34" charset="-122"/>
                      </a:rPr>
                      <m:t>=</m:t>
                    </m:r>
                    <m:f>
                      <m:fPr>
                        <m:ctrlPr>
                          <a:rPr lang="en-US" altLang="zh-CN" sz="2800" b="1" i="1" kern="0" smtClean="0">
                            <a:latin typeface="Cambria Math" panose="02040503050406030204" pitchFamily="18" charset="0"/>
                            <a:ea typeface="微软雅黑" panose="020B0503020204020204" pitchFamily="34" charset="-122"/>
                          </a:rPr>
                        </m:ctrlPr>
                      </m:fPr>
                      <m:num>
                        <m:r>
                          <a:rPr lang="en-US" altLang="zh-CN" sz="2800" b="1" i="1" kern="0" smtClean="0">
                            <a:latin typeface="Cambria Math" panose="02040503050406030204" pitchFamily="18" charset="0"/>
                            <a:ea typeface="微软雅黑" panose="020B0503020204020204" pitchFamily="34" charset="-122"/>
                          </a:rPr>
                          <m:t>𝟏</m:t>
                        </m:r>
                      </m:num>
                      <m:den>
                        <m:r>
                          <a:rPr lang="en-US" altLang="zh-CN" sz="2800" b="1" i="1" kern="0" smtClean="0">
                            <a:latin typeface="Cambria Math" panose="02040503050406030204" pitchFamily="18" charset="0"/>
                            <a:ea typeface="微软雅黑" panose="020B0503020204020204" pitchFamily="34" charset="-122"/>
                          </a:rPr>
                          <m:t>𝟕</m:t>
                        </m:r>
                      </m:den>
                    </m:f>
                    <m:r>
                      <a:rPr lang="en-US" altLang="zh-CN" sz="2800" b="1" i="1" kern="0">
                        <a:latin typeface="Cambria Math" panose="02040503050406030204" pitchFamily="18" charset="0"/>
                        <a:ea typeface="微软雅黑" panose="020B0503020204020204" pitchFamily="34" charset="-122"/>
                      </a:rPr>
                      <m:t>≈</m:t>
                    </m:r>
                    <m:r>
                      <a:rPr lang="en-US" altLang="zh-CN" sz="2800" b="1" i="1" kern="0" smtClean="0">
                        <a:latin typeface="Cambria Math" panose="02040503050406030204" pitchFamily="18" charset="0"/>
                        <a:ea typeface="微软雅黑" panose="020B0503020204020204" pitchFamily="34" charset="-122"/>
                      </a:rPr>
                      <m:t>𝟎</m:t>
                    </m:r>
                    <m:r>
                      <a:rPr lang="en-US" altLang="zh-CN" sz="2800" b="1" i="1" kern="0" smtClean="0">
                        <a:latin typeface="Cambria Math" panose="02040503050406030204" pitchFamily="18" charset="0"/>
                        <a:ea typeface="微软雅黑" panose="020B0503020204020204" pitchFamily="34" charset="-122"/>
                      </a:rPr>
                      <m:t>.</m:t>
                    </m:r>
                    <m:r>
                      <a:rPr lang="en-US" altLang="zh-CN" sz="2800" b="1" i="1" kern="0" smtClean="0">
                        <a:latin typeface="Cambria Math" panose="02040503050406030204" pitchFamily="18" charset="0"/>
                        <a:ea typeface="微软雅黑" panose="020B0503020204020204" pitchFamily="34" charset="-122"/>
                      </a:rPr>
                      <m:t>𝟏𝟒</m:t>
                    </m:r>
                  </m:oMath>
                </a14:m>
                <a:r>
                  <a:rPr lang="en-US" altLang="zh-CN" sz="2800" b="1" kern="0" dirty="0">
                    <a:latin typeface="微软雅黑" panose="020B0503020204020204" pitchFamily="34" charset="-122"/>
                    <a:ea typeface="微软雅黑" panose="020B0503020204020204" pitchFamily="34" charset="-122"/>
                  </a:rPr>
                  <a:t>,</a:t>
                </a:r>
                <a:r>
                  <a:rPr lang="zh-CN" altLang="en-US" sz="2800" b="1" kern="0" dirty="0">
                    <a:latin typeface="微软雅黑" panose="020B0503020204020204" pitchFamily="34" charset="-122"/>
                    <a:ea typeface="微软雅黑" panose="020B0503020204020204" pitchFamily="34" charset="-122"/>
                  </a:rPr>
                  <a:t>与它最接近的是</a:t>
                </a:r>
                <a14:m>
                  <m:oMath xmlns:m="http://schemas.openxmlformats.org/officeDocument/2006/math">
                    <m:sSub>
                      <m:sSubPr>
                        <m:ctrlPr>
                          <a:rPr lang="en-US" altLang="zh-CN" sz="2800" b="1" i="1" kern="0" smtClean="0">
                            <a:latin typeface="Cambria Math" panose="02040503050406030204" pitchFamily="18" charset="0"/>
                            <a:ea typeface="微软雅黑" panose="020B0503020204020204" pitchFamily="34" charset="-122"/>
                          </a:rPr>
                        </m:ctrlPr>
                      </m:sSubPr>
                      <m:e>
                        <m:r>
                          <a:rPr lang="en-US" altLang="zh-CN" sz="2800" b="1" i="1" kern="0" smtClean="0">
                            <a:latin typeface="Cambria Math" panose="02040503050406030204" pitchFamily="18" charset="0"/>
                            <a:ea typeface="微软雅黑" panose="020B0503020204020204" pitchFamily="34" charset="-122"/>
                          </a:rPr>
                          <m:t>𝒖</m:t>
                        </m:r>
                      </m:e>
                      <m:sub>
                        <m:r>
                          <a:rPr lang="en-US" altLang="zh-CN" sz="2800" b="1" i="1" kern="0" smtClean="0">
                            <a:latin typeface="Cambria Math" panose="02040503050406030204" pitchFamily="18" charset="0"/>
                            <a:ea typeface="微软雅黑" panose="020B0503020204020204" pitchFamily="34" charset="-122"/>
                          </a:rPr>
                          <m:t>𝟑</m:t>
                        </m:r>
                      </m:sub>
                    </m:sSub>
                    <m:r>
                      <a:rPr lang="en-US" altLang="zh-CN" sz="2800" b="1" i="1" kern="0" smtClean="0">
                        <a:latin typeface="Cambria Math" panose="02040503050406030204" pitchFamily="18" charset="0"/>
                        <a:ea typeface="微软雅黑" panose="020B0503020204020204" pitchFamily="34" charset="-122"/>
                      </a:rPr>
                      <m:t>=</m:t>
                    </m:r>
                    <m:r>
                      <a:rPr lang="en-US" altLang="zh-CN" sz="2800" b="1" i="1" kern="0" smtClean="0">
                        <a:latin typeface="Cambria Math" panose="02040503050406030204" pitchFamily="18" charset="0"/>
                        <a:ea typeface="微软雅黑" panose="020B0503020204020204" pitchFamily="34" charset="-122"/>
                      </a:rPr>
                      <m:t>𝑮</m:t>
                    </m:r>
                    <m:d>
                      <m:dPr>
                        <m:ctrlPr>
                          <a:rPr lang="en-US" altLang="zh-CN" sz="2800" b="1" i="1" kern="0" smtClean="0">
                            <a:latin typeface="Cambria Math" panose="02040503050406030204" pitchFamily="18" charset="0"/>
                            <a:ea typeface="微软雅黑" panose="020B0503020204020204" pitchFamily="34" charset="-122"/>
                          </a:rPr>
                        </m:ctrlPr>
                      </m:dPr>
                      <m:e>
                        <m:sSub>
                          <m:sSubPr>
                            <m:ctrlPr>
                              <a:rPr lang="en-US" altLang="zh-CN" sz="2800" b="1" i="1" kern="0" smtClean="0">
                                <a:latin typeface="Cambria Math" panose="02040503050406030204" pitchFamily="18" charset="0"/>
                                <a:ea typeface="微软雅黑" panose="020B0503020204020204" pitchFamily="34" charset="-122"/>
                              </a:rPr>
                            </m:ctrlPr>
                          </m:sSubPr>
                          <m:e>
                            <m:r>
                              <a:rPr lang="en-US" altLang="zh-CN" sz="2800" b="1" i="1" kern="0" smtClean="0">
                                <a:latin typeface="Cambria Math" panose="02040503050406030204" pitchFamily="18" charset="0"/>
                                <a:ea typeface="微软雅黑" panose="020B0503020204020204" pitchFamily="34" charset="-122"/>
                              </a:rPr>
                              <m:t>𝒛</m:t>
                            </m:r>
                          </m:e>
                          <m:sub>
                            <m:r>
                              <a:rPr lang="en-US" altLang="zh-CN" sz="2800" b="1" i="1" kern="0" smtClean="0">
                                <a:latin typeface="Cambria Math" panose="02040503050406030204" pitchFamily="18" charset="0"/>
                                <a:ea typeface="微软雅黑" panose="020B0503020204020204" pitchFamily="34" charset="-122"/>
                              </a:rPr>
                              <m:t>𝟑</m:t>
                            </m:r>
                          </m:sub>
                        </m:sSub>
                      </m:e>
                    </m:d>
                    <m:r>
                      <a:rPr lang="en-US" altLang="zh-CN" sz="2800" b="1" i="1" kern="0" smtClean="0">
                        <a:latin typeface="Cambria Math" panose="02040503050406030204" pitchFamily="18" charset="0"/>
                        <a:ea typeface="微软雅黑" panose="020B0503020204020204" pitchFamily="34" charset="-122"/>
                      </a:rPr>
                      <m:t>=</m:t>
                    </m:r>
                    <m:r>
                      <a:rPr lang="en-US" altLang="zh-CN" sz="2800" b="1" i="1" kern="0" smtClean="0">
                        <a:latin typeface="Cambria Math" panose="02040503050406030204" pitchFamily="18" charset="0"/>
                        <a:ea typeface="微软雅黑" panose="020B0503020204020204" pitchFamily="34" charset="-122"/>
                      </a:rPr>
                      <m:t>𝟎</m:t>
                    </m:r>
                    <m:r>
                      <a:rPr lang="en-US" altLang="zh-CN" sz="2800" b="1" i="1" kern="0" smtClean="0">
                        <a:latin typeface="Cambria Math" panose="02040503050406030204" pitchFamily="18" charset="0"/>
                        <a:ea typeface="微软雅黑" panose="020B0503020204020204" pitchFamily="34" charset="-122"/>
                      </a:rPr>
                      <m:t>.</m:t>
                    </m:r>
                    <m:r>
                      <a:rPr lang="en-US" altLang="zh-CN" sz="2800" b="1" i="1" kern="0" smtClean="0">
                        <a:latin typeface="Cambria Math" panose="02040503050406030204" pitchFamily="18" charset="0"/>
                        <a:ea typeface="微软雅黑" panose="020B0503020204020204" pitchFamily="34" charset="-122"/>
                      </a:rPr>
                      <m:t>𝟏𝟓</m:t>
                    </m:r>
                  </m:oMath>
                </a14:m>
                <a:r>
                  <a:rPr lang="zh-CN" altLang="en-US" sz="2800" b="1" kern="0" dirty="0">
                    <a:latin typeface="微软雅黑" panose="020B0503020204020204" pitchFamily="34" charset="-122"/>
                    <a:ea typeface="微软雅黑" panose="020B0503020204020204" pitchFamily="34" charset="-122"/>
                  </a:rPr>
                  <a:t>，即：</a:t>
                </a:r>
              </a:p>
              <a:p>
                <a:pPr eaLnBrk="1" hangingPunct="1">
                  <a:buFont typeface="Symbol" panose="05050102010706020507" pitchFamily="18" charset="2"/>
                  <a:buNone/>
                </a:pPr>
                <a:endParaRPr lang="zh-CN" altLang="en-US" kern="0" dirty="0">
                  <a:latin typeface="宋体" panose="02010600030101010101" pitchFamily="2" charset="-122"/>
                </a:endParaRPr>
              </a:p>
              <a:p>
                <a:pPr eaLnBrk="1" hangingPunct="1">
                  <a:buFont typeface="Symbol" panose="05050102010706020507" pitchFamily="18" charset="2"/>
                  <a:buNone/>
                </a:pPr>
                <a:endParaRPr lang="zh-CN" altLang="en-US" kern="0" dirty="0">
                  <a:latin typeface="宋体" panose="02010600030101010101" pitchFamily="2" charset="-122"/>
                </a:endParaRPr>
              </a:p>
              <a:p>
                <a:pPr eaLnBrk="1" hangingPunct="1">
                  <a:buFont typeface="Symbol" panose="05050102010706020507" pitchFamily="18" charset="2"/>
                  <a:buNone/>
                </a:pPr>
                <a:endParaRPr lang="zh-CN" altLang="en-US" kern="0" dirty="0">
                  <a:latin typeface="宋体" panose="02010600030101010101" pitchFamily="2" charset="-122"/>
                </a:endParaRPr>
              </a:p>
              <a:p>
                <a:pPr eaLnBrk="1" hangingPunct="1">
                  <a:buFont typeface="Symbol" panose="05050102010706020507" pitchFamily="18" charset="2"/>
                  <a:buNone/>
                </a:pPr>
                <a:endParaRPr lang="en-US" altLang="zh-CN" kern="0" dirty="0">
                  <a:latin typeface="宋体" panose="02010600030101010101" pitchFamily="2" charset="-122"/>
                </a:endParaRPr>
              </a:p>
            </p:txBody>
          </p:sp>
        </mc:Choice>
        <mc:Fallback xmlns="">
          <p:sp>
            <p:nvSpPr>
              <p:cNvPr id="32" name="Rectangle 2"/>
              <p:cNvSpPr txBox="1">
                <a:spLocks noRot="1" noChangeAspect="1" noMove="1" noResize="1" noEditPoints="1" noAdjustHandles="1" noChangeArrowheads="1" noChangeShapeType="1" noTextEdit="1"/>
              </p:cNvSpPr>
              <p:nvPr/>
            </p:nvSpPr>
            <p:spPr>
              <a:xfrm>
                <a:off x="395536" y="1731265"/>
                <a:ext cx="8748464" cy="4724400"/>
              </a:xfrm>
              <a:prstGeom prst="rect">
                <a:avLst/>
              </a:prstGeom>
              <a:blipFill rotWithShape="0">
                <a:blip r:embed="rId3"/>
                <a:stretch>
                  <a:fillRect l="-1463" t="-645"/>
                </a:stretch>
              </a:blipFill>
            </p:spPr>
            <p:txBody>
              <a:bodyPr/>
              <a:lstStyle/>
              <a:p>
                <a:r>
                  <a:rPr lang="zh-CN" altLang="en-US">
                    <a:noFill/>
                  </a:rPr>
                  <a:t> </a:t>
                </a:r>
              </a:p>
            </p:txBody>
          </p:sp>
        </mc:Fallback>
      </mc:AlternateContent>
      <p:graphicFrame>
        <p:nvGraphicFramePr>
          <p:cNvPr id="33" name="Object 6"/>
          <p:cNvGraphicFramePr>
            <a:graphicFrameLocks noChangeAspect="1"/>
          </p:cNvGraphicFramePr>
          <p:nvPr>
            <p:extLst>
              <p:ext uri="{D42A27DB-BD31-4B8C-83A1-F6EECF244321}">
                <p14:modId xmlns:p14="http://schemas.microsoft.com/office/powerpoint/2010/main" val="1918631903"/>
              </p:ext>
            </p:extLst>
          </p:nvPr>
        </p:nvGraphicFramePr>
        <p:xfrm>
          <a:off x="2633663" y="2893566"/>
          <a:ext cx="3562350" cy="679450"/>
        </p:xfrm>
        <a:graphic>
          <a:graphicData uri="http://schemas.openxmlformats.org/presentationml/2006/ole">
            <mc:AlternateContent xmlns:mc="http://schemas.openxmlformats.org/markup-compatibility/2006">
              <mc:Choice xmlns:v="urn:schemas-microsoft-com:vml" Requires="v">
                <p:oleObj name="Equation" r:id="rId4" imgW="1193760" imgH="215640" progId="Equation.DSMT4">
                  <p:embed/>
                </p:oleObj>
              </mc:Choice>
              <mc:Fallback>
                <p:oleObj name="Equation" r:id="rId4" imgW="1193760" imgH="215640" progId="Equation.DSMT4">
                  <p:embed/>
                  <p:pic>
                    <p:nvPicPr>
                      <p:cNvPr id="0" name=""/>
                      <p:cNvPicPr>
                        <a:picLocks noChangeAspect="1" noChangeArrowheads="1"/>
                      </p:cNvPicPr>
                      <p:nvPr/>
                    </p:nvPicPr>
                    <p:blipFill>
                      <a:blip r:embed="rId5"/>
                      <a:srcRect/>
                      <a:stretch>
                        <a:fillRect/>
                      </a:stretch>
                    </p:blipFill>
                    <p:spPr bwMode="auto">
                      <a:xfrm>
                        <a:off x="2633663" y="2893566"/>
                        <a:ext cx="3562350"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4" name="Object 12"/>
          <p:cNvGraphicFramePr>
            <a:graphicFrameLocks noChangeAspect="1"/>
          </p:cNvGraphicFramePr>
          <p:nvPr>
            <p:extLst>
              <p:ext uri="{D42A27DB-BD31-4B8C-83A1-F6EECF244321}">
                <p14:modId xmlns:p14="http://schemas.microsoft.com/office/powerpoint/2010/main" val="41445538"/>
              </p:ext>
            </p:extLst>
          </p:nvPr>
        </p:nvGraphicFramePr>
        <p:xfrm>
          <a:off x="2771800" y="6008960"/>
          <a:ext cx="3517900" cy="660400"/>
        </p:xfrm>
        <a:graphic>
          <a:graphicData uri="http://schemas.openxmlformats.org/presentationml/2006/ole">
            <mc:AlternateContent xmlns:mc="http://schemas.openxmlformats.org/markup-compatibility/2006">
              <mc:Choice xmlns:v="urn:schemas-microsoft-com:vml" Requires="v">
                <p:oleObj name="Equation" r:id="rId6" imgW="1180800" imgH="203040" progId="Equation.DSMT4">
                  <p:embed/>
                </p:oleObj>
              </mc:Choice>
              <mc:Fallback>
                <p:oleObj name="Equation" r:id="rId6" imgW="1180800" imgH="203040" progId="Equation.DSMT4">
                  <p:embed/>
                  <p:pic>
                    <p:nvPicPr>
                      <p:cNvPr id="0" name=""/>
                      <p:cNvPicPr>
                        <a:picLocks noChangeAspect="1" noChangeArrowheads="1"/>
                      </p:cNvPicPr>
                      <p:nvPr/>
                    </p:nvPicPr>
                    <p:blipFill>
                      <a:blip r:embed="rId7"/>
                      <a:srcRect/>
                      <a:stretch>
                        <a:fillRect/>
                      </a:stretch>
                    </p:blipFill>
                    <p:spPr bwMode="auto">
                      <a:xfrm>
                        <a:off x="2771800" y="6008960"/>
                        <a:ext cx="3517900" cy="66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1458755120"/>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323850" y="188913"/>
            <a:ext cx="7704534" cy="836612"/>
          </a:xfrm>
        </p:spPr>
        <p:txBody>
          <a:bodyPr/>
          <a:lstStyle/>
          <a:p>
            <a:pPr eaLnBrk="1" hangingPunct="1"/>
            <a:r>
              <a:rPr lang="zh-CN" altLang="en-US" sz="4400" dirty="0">
                <a:ea typeface="微软雅黑" pitchFamily="34" charset="-122"/>
              </a:rPr>
              <a:t>空域变换增强</a:t>
            </a:r>
            <a:r>
              <a:rPr lang="en-US" altLang="zh-CN" sz="4400" dirty="0">
                <a:ea typeface="微软雅黑" pitchFamily="34" charset="-122"/>
              </a:rPr>
              <a:t>—</a:t>
            </a:r>
            <a:r>
              <a:rPr lang="zh-CN" altLang="en-US" sz="3500" dirty="0">
                <a:ea typeface="微软雅黑" pitchFamily="34" charset="-122"/>
              </a:rPr>
              <a:t>直方图处理</a:t>
            </a:r>
          </a:p>
        </p:txBody>
      </p:sp>
      <p:sp>
        <p:nvSpPr>
          <p:cNvPr id="2" name="矩形 1"/>
          <p:cNvSpPr/>
          <p:nvPr/>
        </p:nvSpPr>
        <p:spPr>
          <a:xfrm>
            <a:off x="323850" y="1196752"/>
            <a:ext cx="5314275" cy="523220"/>
          </a:xfrm>
          <a:prstGeom prst="rect">
            <a:avLst/>
          </a:prstGeom>
        </p:spPr>
        <p:txBody>
          <a:bodyPr wrap="none">
            <a:spAutoFit/>
          </a:bodyPr>
          <a:lstStyle/>
          <a:p>
            <a:pPr marL="457200" indent="-457200">
              <a:buFont typeface="Wingdings" panose="05000000000000000000" pitchFamily="2" charset="2"/>
              <a:buChar char="Ø"/>
            </a:pPr>
            <a:r>
              <a:rPr lang="zh-CN" altLang="en-US" sz="2800" b="1" dirty="0">
                <a:ea typeface="微软雅黑" pitchFamily="34" charset="-122"/>
              </a:rPr>
              <a:t>直方图规定化（直方图匹配）</a:t>
            </a:r>
            <a:endParaRPr lang="zh-CN" altLang="en-US" sz="2800" b="1" dirty="0"/>
          </a:p>
        </p:txBody>
      </p:sp>
      <p:graphicFrame>
        <p:nvGraphicFramePr>
          <p:cNvPr id="34" name="Object 12"/>
          <p:cNvGraphicFramePr>
            <a:graphicFrameLocks noChangeAspect="1"/>
          </p:cNvGraphicFramePr>
          <p:nvPr>
            <p:extLst>
              <p:ext uri="{D42A27DB-BD31-4B8C-83A1-F6EECF244321}">
                <p14:modId xmlns:p14="http://schemas.microsoft.com/office/powerpoint/2010/main" val="323729534"/>
              </p:ext>
            </p:extLst>
          </p:nvPr>
        </p:nvGraphicFramePr>
        <p:xfrm>
          <a:off x="2843808" y="1719972"/>
          <a:ext cx="3517900" cy="660400"/>
        </p:xfrm>
        <a:graphic>
          <a:graphicData uri="http://schemas.openxmlformats.org/presentationml/2006/ole">
            <mc:AlternateContent xmlns:mc="http://schemas.openxmlformats.org/markup-compatibility/2006">
              <mc:Choice xmlns:v="urn:schemas-microsoft-com:vml" Requires="v">
                <p:oleObj name="Equation" r:id="rId2" imgW="1180800" imgH="203040" progId="Equation.DSMT4">
                  <p:embed/>
                </p:oleObj>
              </mc:Choice>
              <mc:Fallback>
                <p:oleObj name="Equation" r:id="rId2" imgW="1180800" imgH="203040" progId="Equation.DSMT4">
                  <p:embed/>
                  <p:pic>
                    <p:nvPicPr>
                      <p:cNvPr id="0" name=""/>
                      <p:cNvPicPr>
                        <a:picLocks noChangeAspect="1" noChangeArrowheads="1"/>
                      </p:cNvPicPr>
                      <p:nvPr/>
                    </p:nvPicPr>
                    <p:blipFill>
                      <a:blip r:embed="rId3"/>
                      <a:srcRect/>
                      <a:stretch>
                        <a:fillRect/>
                      </a:stretch>
                    </p:blipFill>
                    <p:spPr bwMode="auto">
                      <a:xfrm>
                        <a:off x="2843808" y="1719972"/>
                        <a:ext cx="3517900" cy="66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mc:AlternateContent xmlns:mc="http://schemas.openxmlformats.org/markup-compatibility/2006" xmlns:a14="http://schemas.microsoft.com/office/drawing/2010/main">
        <mc:Choice Requires="a14">
          <p:sp>
            <p:nvSpPr>
              <p:cNvPr id="8" name="Rectangle 2"/>
              <p:cNvSpPr txBox="1">
                <a:spLocks noChangeArrowheads="1"/>
              </p:cNvSpPr>
              <p:nvPr/>
            </p:nvSpPr>
            <p:spPr>
              <a:xfrm>
                <a:off x="755576" y="2426354"/>
                <a:ext cx="8248650" cy="3276600"/>
              </a:xfrm>
              <a:prstGeom prst="rect">
                <a:avLst/>
              </a:prstGeom>
            </p:spPr>
            <p:txBody>
              <a:bodyPr/>
              <a:lstStyle>
                <a:lvl1pPr marL="342900" indent="-342900" algn="l" rtl="0" eaLnBrk="0" fontAlgn="base" hangingPunct="0">
                  <a:spcBef>
                    <a:spcPct val="20000"/>
                  </a:spcBef>
                  <a:spcAft>
                    <a:spcPct val="0"/>
                  </a:spcAft>
                  <a:buChar char="•"/>
                  <a:defRPr sz="20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ea typeface="+mn-ea"/>
                  </a:defRPr>
                </a:lvl2pPr>
                <a:lvl3pPr marL="1143000" indent="-228600" algn="l" rtl="0" eaLnBrk="0" fontAlgn="base" hangingPunct="0">
                  <a:spcBef>
                    <a:spcPct val="20000"/>
                  </a:spcBef>
                  <a:spcAft>
                    <a:spcPct val="0"/>
                  </a:spcAft>
                  <a:buChar char="•"/>
                  <a:defRPr sz="20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lgn="just" eaLnBrk="1" hangingPunct="1">
                  <a:buFont typeface="Symbol" panose="05050102010706020507" pitchFamily="18" charset="2"/>
                  <a:buNone/>
                </a:pPr>
                <a:r>
                  <a:rPr lang="zh-CN" altLang="en-US" sz="2800" b="1" kern="0" dirty="0">
                    <a:latin typeface="微软雅黑" panose="020B0503020204020204" pitchFamily="34" charset="-122"/>
                    <a:ea typeface="微软雅黑" panose="020B0503020204020204" pitchFamily="34" charset="-122"/>
                  </a:rPr>
                  <a:t>这样得到的结果是</a:t>
                </a:r>
                <a14:m>
                  <m:oMath xmlns:m="http://schemas.openxmlformats.org/officeDocument/2006/math">
                    <m:sSub>
                      <m:sSubPr>
                        <m:ctrlPr>
                          <a:rPr lang="en-US" altLang="zh-CN" sz="2800" b="1" i="1" kern="0" smtClean="0">
                            <a:latin typeface="Cambria Math" panose="02040503050406030204" pitchFamily="18" charset="0"/>
                            <a:ea typeface="微软雅黑" panose="020B0503020204020204" pitchFamily="34" charset="-122"/>
                          </a:rPr>
                        </m:ctrlPr>
                      </m:sSubPr>
                      <m:e>
                        <m:r>
                          <a:rPr lang="en-US" altLang="zh-CN" sz="2800" b="1" i="1" kern="0" smtClean="0">
                            <a:latin typeface="Cambria Math" panose="02040503050406030204" pitchFamily="18" charset="0"/>
                            <a:ea typeface="微软雅黑" panose="020B0503020204020204" pitchFamily="34" charset="-122"/>
                          </a:rPr>
                          <m:t>𝒔</m:t>
                        </m:r>
                      </m:e>
                      <m:sub>
                        <m:r>
                          <a:rPr lang="en-US" altLang="zh-CN" sz="2800" b="1" i="1" kern="0" smtClean="0">
                            <a:latin typeface="Cambria Math" panose="02040503050406030204" pitchFamily="18" charset="0"/>
                            <a:ea typeface="微软雅黑" panose="020B0503020204020204" pitchFamily="34" charset="-122"/>
                          </a:rPr>
                          <m:t>𝟎</m:t>
                        </m:r>
                      </m:sub>
                    </m:sSub>
                  </m:oMath>
                </a14:m>
                <a:r>
                  <a:rPr lang="zh-CN" altLang="en-US" sz="2800" b="1" kern="0" dirty="0">
                    <a:latin typeface="微软雅黑" panose="020B0503020204020204" pitchFamily="34" charset="-122"/>
                    <a:ea typeface="微软雅黑" panose="020B0503020204020204" pitchFamily="34" charset="-122"/>
                  </a:rPr>
                  <a:t>映射的灰度级为</a:t>
                </a:r>
                <a14:m>
                  <m:oMath xmlns:m="http://schemas.openxmlformats.org/officeDocument/2006/math">
                    <m:sSub>
                      <m:sSubPr>
                        <m:ctrlPr>
                          <a:rPr lang="en-US" altLang="zh-CN" sz="2800" b="1" i="1" kern="0" smtClean="0">
                            <a:latin typeface="Cambria Math" panose="02040503050406030204" pitchFamily="18" charset="0"/>
                            <a:ea typeface="微软雅黑" panose="020B0503020204020204" pitchFamily="34" charset="-122"/>
                          </a:rPr>
                        </m:ctrlPr>
                      </m:sSubPr>
                      <m:e>
                        <m:r>
                          <a:rPr lang="en-US" altLang="zh-CN" sz="2800" b="1" i="1" kern="0" smtClean="0">
                            <a:latin typeface="Cambria Math" panose="02040503050406030204" pitchFamily="18" charset="0"/>
                            <a:ea typeface="微软雅黑" panose="020B0503020204020204" pitchFamily="34" charset="-122"/>
                          </a:rPr>
                          <m:t>𝒛</m:t>
                        </m:r>
                      </m:e>
                      <m:sub>
                        <m:r>
                          <a:rPr lang="en-US" altLang="zh-CN" sz="2800" b="1" i="1" kern="0" smtClean="0">
                            <a:latin typeface="Cambria Math" panose="02040503050406030204" pitchFamily="18" charset="0"/>
                            <a:ea typeface="微软雅黑" panose="020B0503020204020204" pitchFamily="34" charset="-122"/>
                          </a:rPr>
                          <m:t>𝟑</m:t>
                        </m:r>
                      </m:sub>
                    </m:sSub>
                  </m:oMath>
                </a14:m>
                <a:r>
                  <a:rPr lang="zh-CN" altLang="en-US" sz="2800" b="1" kern="0" dirty="0">
                    <a:latin typeface="微软雅黑" panose="020B0503020204020204" pitchFamily="34" charset="-122"/>
                    <a:ea typeface="微软雅黑" panose="020B0503020204020204" pitchFamily="34" charset="-122"/>
                  </a:rPr>
                  <a:t>， 即：</a:t>
                </a:r>
              </a:p>
              <a:p>
                <a:pPr algn="just" eaLnBrk="1" hangingPunct="1">
                  <a:buFont typeface="Symbol" panose="05050102010706020507" pitchFamily="18" charset="2"/>
                  <a:buNone/>
                </a:pPr>
                <a:endParaRPr lang="en-US" altLang="zh-CN" sz="2800" b="1" kern="0" dirty="0">
                  <a:latin typeface="微软雅黑" panose="020B0503020204020204" pitchFamily="34" charset="-122"/>
                  <a:ea typeface="微软雅黑" panose="020B0503020204020204" pitchFamily="34" charset="-122"/>
                </a:endParaRPr>
              </a:p>
              <a:p>
                <a:pPr algn="just" eaLnBrk="1" hangingPunct="1">
                  <a:buFont typeface="Symbol" panose="05050102010706020507" pitchFamily="18" charset="2"/>
                  <a:buNone/>
                </a:pPr>
                <a:endParaRPr lang="zh-CN" altLang="en-US" sz="2800" b="1" kern="0" dirty="0">
                  <a:latin typeface="微软雅黑" panose="020B0503020204020204" pitchFamily="34" charset="-122"/>
                  <a:ea typeface="微软雅黑" panose="020B0503020204020204" pitchFamily="34" charset="-122"/>
                </a:endParaRPr>
              </a:p>
              <a:p>
                <a:pPr algn="just" eaLnBrk="1" hangingPunct="1">
                  <a:buFont typeface="Symbol" panose="05050102010706020507" pitchFamily="18" charset="2"/>
                  <a:buNone/>
                </a:pPr>
                <a:r>
                  <a:rPr lang="zh-CN" altLang="en-US" sz="2800" b="1" kern="0" dirty="0">
                    <a:latin typeface="微软雅黑" panose="020B0503020204020204" pitchFamily="34" charset="-122"/>
                    <a:ea typeface="微软雅黑" panose="020B0503020204020204" pitchFamily="34" charset="-122"/>
                  </a:rPr>
                  <a:t>类似可得到下列映射关系：</a:t>
                </a:r>
              </a:p>
              <a:p>
                <a:pPr eaLnBrk="1" hangingPunct="1">
                  <a:buFont typeface="Symbol" panose="05050102010706020507" pitchFamily="18" charset="2"/>
                  <a:buNone/>
                </a:pPr>
                <a:endParaRPr lang="zh-CN" altLang="en-US" kern="0" dirty="0"/>
              </a:p>
              <a:p>
                <a:pPr eaLnBrk="1" hangingPunct="1">
                  <a:buFont typeface="Symbol" panose="05050102010706020507" pitchFamily="18" charset="2"/>
                  <a:buNone/>
                </a:pPr>
                <a:endParaRPr lang="zh-CN" altLang="en-US" kern="0" dirty="0">
                  <a:latin typeface="宋体" panose="02010600030101010101" pitchFamily="2" charset="-122"/>
                </a:endParaRPr>
              </a:p>
              <a:p>
                <a:pPr eaLnBrk="1" hangingPunct="1">
                  <a:buFont typeface="Symbol" panose="05050102010706020507" pitchFamily="18" charset="2"/>
                  <a:buNone/>
                </a:pPr>
                <a:endParaRPr lang="zh-CN" altLang="en-US" kern="0" dirty="0">
                  <a:latin typeface="宋体" panose="02010600030101010101" pitchFamily="2" charset="-122"/>
                </a:endParaRPr>
              </a:p>
              <a:p>
                <a:pPr eaLnBrk="1" hangingPunct="1">
                  <a:buFont typeface="Symbol" panose="05050102010706020507" pitchFamily="18" charset="2"/>
                  <a:buNone/>
                </a:pPr>
                <a:endParaRPr lang="zh-CN" altLang="en-US" kern="0" dirty="0">
                  <a:latin typeface="宋体" panose="02010600030101010101" pitchFamily="2" charset="-122"/>
                </a:endParaRPr>
              </a:p>
              <a:p>
                <a:pPr eaLnBrk="1" hangingPunct="1">
                  <a:buFont typeface="Symbol" panose="05050102010706020507" pitchFamily="18" charset="2"/>
                  <a:buNone/>
                </a:pPr>
                <a:endParaRPr lang="zh-CN" altLang="en-US" kern="0" dirty="0">
                  <a:latin typeface="宋体" panose="02010600030101010101" pitchFamily="2" charset="-122"/>
                </a:endParaRPr>
              </a:p>
              <a:p>
                <a:pPr eaLnBrk="1" hangingPunct="1">
                  <a:buFont typeface="Symbol" panose="05050102010706020507" pitchFamily="18" charset="2"/>
                  <a:buNone/>
                </a:pPr>
                <a:endParaRPr lang="en-US" altLang="zh-CN" kern="0" dirty="0">
                  <a:latin typeface="宋体" panose="02010600030101010101" pitchFamily="2" charset="-122"/>
                </a:endParaRPr>
              </a:p>
            </p:txBody>
          </p:sp>
        </mc:Choice>
        <mc:Fallback xmlns="">
          <p:sp>
            <p:nvSpPr>
              <p:cNvPr id="8" name="Rectangle 2"/>
              <p:cNvSpPr txBox="1">
                <a:spLocks noRot="1" noChangeAspect="1" noMove="1" noResize="1" noEditPoints="1" noAdjustHandles="1" noChangeArrowheads="1" noChangeShapeType="1" noTextEdit="1"/>
              </p:cNvSpPr>
              <p:nvPr/>
            </p:nvSpPr>
            <p:spPr>
              <a:xfrm>
                <a:off x="755576" y="2426354"/>
                <a:ext cx="8248650" cy="3276600"/>
              </a:xfrm>
              <a:prstGeom prst="rect">
                <a:avLst/>
              </a:prstGeom>
              <a:blipFill rotWithShape="0">
                <a:blip r:embed="rId5"/>
                <a:stretch>
                  <a:fillRect l="-1552" t="-1859"/>
                </a:stretch>
              </a:blipFill>
            </p:spPr>
            <p:txBody>
              <a:bodyPr/>
              <a:lstStyle/>
              <a:p>
                <a:r>
                  <a:rPr lang="zh-CN" altLang="en-US">
                    <a:noFill/>
                  </a:rPr>
                  <a:t> </a:t>
                </a:r>
              </a:p>
            </p:txBody>
          </p:sp>
        </mc:Fallback>
      </mc:AlternateContent>
      <p:graphicFrame>
        <p:nvGraphicFramePr>
          <p:cNvPr id="9" name="Object 6"/>
          <p:cNvGraphicFramePr>
            <a:graphicFrameLocks noChangeAspect="1"/>
          </p:cNvGraphicFramePr>
          <p:nvPr>
            <p:extLst>
              <p:ext uri="{D42A27DB-BD31-4B8C-83A1-F6EECF244321}">
                <p14:modId xmlns:p14="http://schemas.microsoft.com/office/powerpoint/2010/main" val="2075774646"/>
              </p:ext>
            </p:extLst>
          </p:nvPr>
        </p:nvGraphicFramePr>
        <p:xfrm>
          <a:off x="3203848" y="2924944"/>
          <a:ext cx="2693988" cy="1031875"/>
        </p:xfrm>
        <a:graphic>
          <a:graphicData uri="http://schemas.openxmlformats.org/presentationml/2006/ole">
            <mc:AlternateContent xmlns:mc="http://schemas.openxmlformats.org/markup-compatibility/2006">
              <mc:Choice xmlns:v="urn:schemas-microsoft-com:vml" Requires="v">
                <p:oleObj name="Equation" r:id="rId6" imgW="1244520" imgH="469800" progId="Equation.DSMT4">
                  <p:embed/>
                </p:oleObj>
              </mc:Choice>
              <mc:Fallback>
                <p:oleObj name="Equation" r:id="rId6" imgW="1244520" imgH="469800" progId="Equation.DSMT4">
                  <p:embed/>
                  <p:pic>
                    <p:nvPicPr>
                      <p:cNvPr id="0" name=""/>
                      <p:cNvPicPr>
                        <a:picLocks noChangeAspect="1" noChangeArrowheads="1"/>
                      </p:cNvPicPr>
                      <p:nvPr/>
                    </p:nvPicPr>
                    <p:blipFill>
                      <a:blip r:embed="rId7"/>
                      <a:srcRect/>
                      <a:stretch>
                        <a:fillRect/>
                      </a:stretch>
                    </p:blipFill>
                    <p:spPr bwMode="auto">
                      <a:xfrm>
                        <a:off x="3203848" y="2924944"/>
                        <a:ext cx="2693988" cy="1031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 name="Object 7"/>
          <p:cNvGraphicFramePr>
            <a:graphicFrameLocks noChangeAspect="1"/>
          </p:cNvGraphicFramePr>
          <p:nvPr>
            <p:extLst>
              <p:ext uri="{D42A27DB-BD31-4B8C-83A1-F6EECF244321}">
                <p14:modId xmlns:p14="http://schemas.microsoft.com/office/powerpoint/2010/main" val="440491788"/>
              </p:ext>
            </p:extLst>
          </p:nvPr>
        </p:nvGraphicFramePr>
        <p:xfrm>
          <a:off x="1083799" y="4551418"/>
          <a:ext cx="2665413" cy="1031875"/>
        </p:xfrm>
        <a:graphic>
          <a:graphicData uri="http://schemas.openxmlformats.org/presentationml/2006/ole">
            <mc:AlternateContent xmlns:mc="http://schemas.openxmlformats.org/markup-compatibility/2006">
              <mc:Choice xmlns:v="urn:schemas-microsoft-com:vml" Requires="v">
                <p:oleObj name="Equation" r:id="rId8" imgW="1231560" imgH="469800" progId="Equation.DSMT4">
                  <p:embed/>
                </p:oleObj>
              </mc:Choice>
              <mc:Fallback>
                <p:oleObj name="Equation" r:id="rId8" imgW="1231560" imgH="469800" progId="Equation.DSMT4">
                  <p:embed/>
                  <p:pic>
                    <p:nvPicPr>
                      <p:cNvPr id="0" name=""/>
                      <p:cNvPicPr>
                        <a:picLocks noChangeAspect="1" noChangeArrowheads="1"/>
                      </p:cNvPicPr>
                      <p:nvPr/>
                    </p:nvPicPr>
                    <p:blipFill>
                      <a:blip r:embed="rId9"/>
                      <a:srcRect/>
                      <a:stretch>
                        <a:fillRect/>
                      </a:stretch>
                    </p:blipFill>
                    <p:spPr bwMode="auto">
                      <a:xfrm>
                        <a:off x="1083799" y="4551418"/>
                        <a:ext cx="2665413" cy="1031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 name="Object 8"/>
          <p:cNvGraphicFramePr>
            <a:graphicFrameLocks noChangeAspect="1"/>
          </p:cNvGraphicFramePr>
          <p:nvPr>
            <p:extLst>
              <p:ext uri="{D42A27DB-BD31-4B8C-83A1-F6EECF244321}">
                <p14:modId xmlns:p14="http://schemas.microsoft.com/office/powerpoint/2010/main" val="1817608739"/>
              </p:ext>
            </p:extLst>
          </p:nvPr>
        </p:nvGraphicFramePr>
        <p:xfrm>
          <a:off x="1043608" y="5656691"/>
          <a:ext cx="2708275" cy="1031875"/>
        </p:xfrm>
        <a:graphic>
          <a:graphicData uri="http://schemas.openxmlformats.org/presentationml/2006/ole">
            <mc:AlternateContent xmlns:mc="http://schemas.openxmlformats.org/markup-compatibility/2006">
              <mc:Choice xmlns:v="urn:schemas-microsoft-com:vml" Requires="v">
                <p:oleObj name="Equation" r:id="rId10" imgW="1257120" imgH="469800" progId="Equation.DSMT4">
                  <p:embed/>
                </p:oleObj>
              </mc:Choice>
              <mc:Fallback>
                <p:oleObj name="Equation" r:id="rId10" imgW="1257120" imgH="469800" progId="Equation.DSMT4">
                  <p:embed/>
                  <p:pic>
                    <p:nvPicPr>
                      <p:cNvPr id="0" name=""/>
                      <p:cNvPicPr>
                        <a:picLocks noChangeAspect="1" noChangeArrowheads="1"/>
                      </p:cNvPicPr>
                      <p:nvPr/>
                    </p:nvPicPr>
                    <p:blipFill>
                      <a:blip r:embed="rId11"/>
                      <a:srcRect/>
                      <a:stretch>
                        <a:fillRect/>
                      </a:stretch>
                    </p:blipFill>
                    <p:spPr bwMode="auto">
                      <a:xfrm>
                        <a:off x="1043608" y="5656691"/>
                        <a:ext cx="2708275" cy="1031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 name="Object 9"/>
          <p:cNvGraphicFramePr>
            <a:graphicFrameLocks noChangeAspect="1"/>
          </p:cNvGraphicFramePr>
          <p:nvPr>
            <p:extLst>
              <p:ext uri="{D42A27DB-BD31-4B8C-83A1-F6EECF244321}">
                <p14:modId xmlns:p14="http://schemas.microsoft.com/office/powerpoint/2010/main" val="2993976703"/>
              </p:ext>
            </p:extLst>
          </p:nvPr>
        </p:nvGraphicFramePr>
        <p:xfrm>
          <a:off x="5406405" y="4535216"/>
          <a:ext cx="2693987" cy="1031875"/>
        </p:xfrm>
        <a:graphic>
          <a:graphicData uri="http://schemas.openxmlformats.org/presentationml/2006/ole">
            <mc:AlternateContent xmlns:mc="http://schemas.openxmlformats.org/markup-compatibility/2006">
              <mc:Choice xmlns:v="urn:schemas-microsoft-com:vml" Requires="v">
                <p:oleObj name="Equation" r:id="rId12" imgW="1244520" imgH="469800" progId="Equation.DSMT4">
                  <p:embed/>
                </p:oleObj>
              </mc:Choice>
              <mc:Fallback>
                <p:oleObj name="Equation" r:id="rId12" imgW="1244520" imgH="469800" progId="Equation.DSMT4">
                  <p:embed/>
                  <p:pic>
                    <p:nvPicPr>
                      <p:cNvPr id="0" name=""/>
                      <p:cNvPicPr>
                        <a:picLocks noChangeAspect="1" noChangeArrowheads="1"/>
                      </p:cNvPicPr>
                      <p:nvPr/>
                    </p:nvPicPr>
                    <p:blipFill>
                      <a:blip r:embed="rId13"/>
                      <a:srcRect/>
                      <a:stretch>
                        <a:fillRect/>
                      </a:stretch>
                    </p:blipFill>
                    <p:spPr bwMode="auto">
                      <a:xfrm>
                        <a:off x="5406405" y="4535216"/>
                        <a:ext cx="2693987" cy="1031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3" name="Object 10"/>
          <p:cNvGraphicFramePr>
            <a:graphicFrameLocks noChangeAspect="1"/>
          </p:cNvGraphicFramePr>
          <p:nvPr>
            <p:extLst>
              <p:ext uri="{D42A27DB-BD31-4B8C-83A1-F6EECF244321}">
                <p14:modId xmlns:p14="http://schemas.microsoft.com/office/powerpoint/2010/main" val="2321919339"/>
              </p:ext>
            </p:extLst>
          </p:nvPr>
        </p:nvGraphicFramePr>
        <p:xfrm>
          <a:off x="5505276" y="5925594"/>
          <a:ext cx="2451100" cy="574675"/>
        </p:xfrm>
        <a:graphic>
          <a:graphicData uri="http://schemas.openxmlformats.org/presentationml/2006/ole">
            <mc:AlternateContent xmlns:mc="http://schemas.openxmlformats.org/markup-compatibility/2006">
              <mc:Choice xmlns:v="urn:schemas-microsoft-com:vml" Requires="v">
                <p:oleObj name="Equation" r:id="rId14" imgW="1130040" imgH="253800" progId="Equation.DSMT4">
                  <p:embed/>
                </p:oleObj>
              </mc:Choice>
              <mc:Fallback>
                <p:oleObj name="Equation" r:id="rId14" imgW="1130040" imgH="253800" progId="Equation.DSMT4">
                  <p:embed/>
                  <p:pic>
                    <p:nvPicPr>
                      <p:cNvPr id="0" name=""/>
                      <p:cNvPicPr>
                        <a:picLocks noChangeAspect="1" noChangeArrowheads="1"/>
                      </p:cNvPicPr>
                      <p:nvPr/>
                    </p:nvPicPr>
                    <p:blipFill>
                      <a:blip r:embed="rId15"/>
                      <a:srcRect/>
                      <a:stretch>
                        <a:fillRect/>
                      </a:stretch>
                    </p:blipFill>
                    <p:spPr bwMode="auto">
                      <a:xfrm>
                        <a:off x="5505276" y="5925594"/>
                        <a:ext cx="2451100"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766212264"/>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pPr eaLnBrk="1" hangingPunct="1"/>
            <a:r>
              <a:rPr lang="zh-CN" altLang="en-US" sz="4400" dirty="0">
                <a:ea typeface="微软雅黑" pitchFamily="34" charset="-122"/>
              </a:rPr>
              <a:t>概述</a:t>
            </a:r>
          </a:p>
        </p:txBody>
      </p:sp>
      <p:sp>
        <p:nvSpPr>
          <p:cNvPr id="4" name="矩形 3"/>
          <p:cNvSpPr/>
          <p:nvPr/>
        </p:nvSpPr>
        <p:spPr>
          <a:xfrm>
            <a:off x="3419872" y="5949280"/>
            <a:ext cx="2326278" cy="507831"/>
          </a:xfrm>
          <a:prstGeom prst="rect">
            <a:avLst/>
          </a:prstGeom>
        </p:spPr>
        <p:txBody>
          <a:bodyPr wrap="none">
            <a:spAutoFit/>
          </a:bodyPr>
          <a:lstStyle/>
          <a:p>
            <a:r>
              <a:rPr lang="zh-CN" altLang="en-US" sz="2700" b="1" dirty="0">
                <a:solidFill>
                  <a:srgbClr val="000000"/>
                </a:solidFill>
                <a:latin typeface="微软雅黑" pitchFamily="34" charset="-122"/>
                <a:ea typeface="微软雅黑" pitchFamily="34" charset="-122"/>
              </a:rPr>
              <a:t>颜 色 恒 常 性</a:t>
            </a:r>
            <a:endParaRPr lang="zh-CN" altLang="en-US" sz="2700" dirty="0"/>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79712" y="1473090"/>
            <a:ext cx="5095238" cy="4476190"/>
          </a:xfrm>
          <a:prstGeom prst="rect">
            <a:avLst/>
          </a:prstGeom>
        </p:spPr>
      </p:pic>
    </p:spTree>
    <p:extLst>
      <p:ext uri="{BB962C8B-B14F-4D97-AF65-F5344CB8AC3E}">
        <p14:creationId xmlns:p14="http://schemas.microsoft.com/office/powerpoint/2010/main" val="2006999195"/>
      </p:ext>
    </p:extLst>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323850" y="188913"/>
            <a:ext cx="7704534" cy="836612"/>
          </a:xfrm>
        </p:spPr>
        <p:txBody>
          <a:bodyPr/>
          <a:lstStyle/>
          <a:p>
            <a:pPr eaLnBrk="1" hangingPunct="1"/>
            <a:r>
              <a:rPr lang="zh-CN" altLang="en-US" sz="4400" dirty="0">
                <a:ea typeface="微软雅黑" pitchFamily="34" charset="-122"/>
              </a:rPr>
              <a:t>空域变换增强</a:t>
            </a:r>
            <a:r>
              <a:rPr lang="en-US" altLang="zh-CN" sz="4400" dirty="0">
                <a:ea typeface="微软雅黑" pitchFamily="34" charset="-122"/>
              </a:rPr>
              <a:t>—</a:t>
            </a:r>
            <a:r>
              <a:rPr lang="zh-CN" altLang="en-US" sz="3500" dirty="0">
                <a:ea typeface="微软雅黑" pitchFamily="34" charset="-122"/>
              </a:rPr>
              <a:t>直方图处理</a:t>
            </a:r>
          </a:p>
        </p:txBody>
      </p:sp>
      <p:sp>
        <p:nvSpPr>
          <p:cNvPr id="2" name="矩形 1"/>
          <p:cNvSpPr/>
          <p:nvPr/>
        </p:nvSpPr>
        <p:spPr>
          <a:xfrm>
            <a:off x="323850" y="1196752"/>
            <a:ext cx="5314275" cy="523220"/>
          </a:xfrm>
          <a:prstGeom prst="rect">
            <a:avLst/>
          </a:prstGeom>
        </p:spPr>
        <p:txBody>
          <a:bodyPr wrap="none">
            <a:spAutoFit/>
          </a:bodyPr>
          <a:lstStyle/>
          <a:p>
            <a:pPr marL="457200" indent="-457200">
              <a:buFont typeface="Wingdings" panose="05000000000000000000" pitchFamily="2" charset="2"/>
              <a:buChar char="Ø"/>
            </a:pPr>
            <a:r>
              <a:rPr lang="zh-CN" altLang="en-US" sz="2800" b="1" dirty="0">
                <a:ea typeface="微软雅黑" pitchFamily="34" charset="-122"/>
              </a:rPr>
              <a:t>直方图规定化（直方图匹配）</a:t>
            </a:r>
            <a:endParaRPr lang="zh-CN" altLang="en-US" sz="2800" b="1" dirty="0"/>
          </a:p>
        </p:txBody>
      </p:sp>
      <mc:AlternateContent xmlns:mc="http://schemas.openxmlformats.org/markup-compatibility/2006" xmlns:a14="http://schemas.microsoft.com/office/drawing/2010/main">
        <mc:Choice Requires="a14">
          <p:sp>
            <p:nvSpPr>
              <p:cNvPr id="8" name="Rectangle 2"/>
              <p:cNvSpPr txBox="1">
                <a:spLocks noChangeArrowheads="1"/>
              </p:cNvSpPr>
              <p:nvPr/>
            </p:nvSpPr>
            <p:spPr>
              <a:xfrm>
                <a:off x="755576" y="1844824"/>
                <a:ext cx="8248650" cy="3276600"/>
              </a:xfrm>
              <a:prstGeom prst="rect">
                <a:avLst/>
              </a:prstGeom>
            </p:spPr>
            <p:txBody>
              <a:bodyPr/>
              <a:lstStyle>
                <a:lvl1pPr marL="342900" indent="-342900" algn="l" rtl="0" eaLnBrk="0" fontAlgn="base" hangingPunct="0">
                  <a:spcBef>
                    <a:spcPct val="20000"/>
                  </a:spcBef>
                  <a:spcAft>
                    <a:spcPct val="0"/>
                  </a:spcAft>
                  <a:buChar char="•"/>
                  <a:defRPr sz="20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ea typeface="+mn-ea"/>
                  </a:defRPr>
                </a:lvl2pPr>
                <a:lvl3pPr marL="1143000" indent="-228600" algn="l" rtl="0" eaLnBrk="0" fontAlgn="base" hangingPunct="0">
                  <a:spcBef>
                    <a:spcPct val="20000"/>
                  </a:spcBef>
                  <a:spcAft>
                    <a:spcPct val="0"/>
                  </a:spcAft>
                  <a:buChar char="•"/>
                  <a:defRPr sz="20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lgn="just" eaLnBrk="1" hangingPunct="1">
                  <a:buFont typeface="Symbol" panose="05050102010706020507" pitchFamily="18" charset="2"/>
                  <a:buNone/>
                </a:pPr>
                <a:r>
                  <a:rPr lang="zh-CN" altLang="en-US" sz="2800" b="1" kern="0" dirty="0">
                    <a:latin typeface="微软雅黑" panose="020B0503020204020204" pitchFamily="34" charset="-122"/>
                    <a:ea typeface="微软雅黑" panose="020B0503020204020204" pitchFamily="34" charset="-122"/>
                  </a:rPr>
                  <a:t>由此可以得到</a:t>
                </a:r>
                <a14:m>
                  <m:oMath xmlns:m="http://schemas.openxmlformats.org/officeDocument/2006/math">
                    <m:r>
                      <a:rPr lang="en-US" altLang="zh-CN" sz="2800" b="1" i="1" kern="0" smtClean="0">
                        <a:latin typeface="Cambria Math" panose="02040503050406030204" pitchFamily="18" charset="0"/>
                        <a:ea typeface="微软雅黑" panose="020B0503020204020204" pitchFamily="34" charset="-122"/>
                      </a:rPr>
                      <m:t>𝒓</m:t>
                    </m:r>
                  </m:oMath>
                </a14:m>
                <a:r>
                  <a:rPr lang="zh-CN" altLang="en-US" sz="2800" b="1" kern="0" dirty="0">
                    <a:latin typeface="微软雅黑" panose="020B0503020204020204" pitchFamily="34" charset="-122"/>
                    <a:ea typeface="微软雅黑" panose="020B0503020204020204" pitchFamily="34" charset="-122"/>
                  </a:rPr>
                  <a:t>与</a:t>
                </a:r>
                <a14:m>
                  <m:oMath xmlns:m="http://schemas.openxmlformats.org/officeDocument/2006/math">
                    <m:r>
                      <a:rPr lang="en-US" altLang="zh-CN" sz="2800" b="1" i="0" kern="0" smtClean="0">
                        <a:latin typeface="Cambria Math" panose="02040503050406030204" pitchFamily="18" charset="0"/>
                        <a:ea typeface="微软雅黑" panose="020B0503020204020204" pitchFamily="34" charset="-122"/>
                      </a:rPr>
                      <m:t>𝐳</m:t>
                    </m:r>
                  </m:oMath>
                </a14:m>
                <a:r>
                  <a:rPr lang="zh-CN" altLang="en-US" sz="2800" b="1" kern="0" dirty="0">
                    <a:latin typeface="微软雅黑" panose="020B0503020204020204" pitchFamily="34" charset="-122"/>
                    <a:ea typeface="微软雅黑" panose="020B0503020204020204" pitchFamily="34" charset="-122"/>
                  </a:rPr>
                  <a:t>的映射关系：</a:t>
                </a:r>
              </a:p>
              <a:p>
                <a:pPr eaLnBrk="1" hangingPunct="1">
                  <a:buFont typeface="Symbol" panose="05050102010706020507" pitchFamily="18" charset="2"/>
                  <a:buNone/>
                </a:pPr>
                <a:endParaRPr lang="zh-CN" altLang="en-US" kern="0" dirty="0"/>
              </a:p>
              <a:p>
                <a:pPr eaLnBrk="1" hangingPunct="1">
                  <a:buFont typeface="Symbol" panose="05050102010706020507" pitchFamily="18" charset="2"/>
                  <a:buNone/>
                </a:pPr>
                <a:endParaRPr lang="zh-CN" altLang="en-US" kern="0" dirty="0">
                  <a:latin typeface="宋体" panose="02010600030101010101" pitchFamily="2" charset="-122"/>
                </a:endParaRPr>
              </a:p>
              <a:p>
                <a:pPr eaLnBrk="1" hangingPunct="1">
                  <a:buFont typeface="Symbol" panose="05050102010706020507" pitchFamily="18" charset="2"/>
                  <a:buNone/>
                </a:pPr>
                <a:endParaRPr lang="zh-CN" altLang="en-US" kern="0" dirty="0">
                  <a:latin typeface="宋体" panose="02010600030101010101" pitchFamily="2" charset="-122"/>
                </a:endParaRPr>
              </a:p>
              <a:p>
                <a:pPr eaLnBrk="1" hangingPunct="1">
                  <a:buFont typeface="Symbol" panose="05050102010706020507" pitchFamily="18" charset="2"/>
                  <a:buNone/>
                </a:pPr>
                <a:endParaRPr lang="zh-CN" altLang="en-US" kern="0" dirty="0">
                  <a:latin typeface="宋体" panose="02010600030101010101" pitchFamily="2" charset="-122"/>
                </a:endParaRPr>
              </a:p>
              <a:p>
                <a:pPr eaLnBrk="1" hangingPunct="1">
                  <a:buFont typeface="Symbol" panose="05050102010706020507" pitchFamily="18" charset="2"/>
                  <a:buNone/>
                </a:pPr>
                <a:endParaRPr lang="zh-CN" altLang="en-US" kern="0" dirty="0">
                  <a:latin typeface="宋体" panose="02010600030101010101" pitchFamily="2" charset="-122"/>
                </a:endParaRPr>
              </a:p>
              <a:p>
                <a:pPr eaLnBrk="1" hangingPunct="1">
                  <a:buFont typeface="Symbol" panose="05050102010706020507" pitchFamily="18" charset="2"/>
                  <a:buNone/>
                </a:pPr>
                <a:endParaRPr lang="en-US" altLang="zh-CN" kern="0" dirty="0">
                  <a:latin typeface="宋体" panose="02010600030101010101" pitchFamily="2" charset="-122"/>
                </a:endParaRPr>
              </a:p>
            </p:txBody>
          </p:sp>
        </mc:Choice>
        <mc:Fallback xmlns="">
          <p:sp>
            <p:nvSpPr>
              <p:cNvPr id="8" name="Rectangle 2"/>
              <p:cNvSpPr txBox="1">
                <a:spLocks noRot="1" noChangeAspect="1" noMove="1" noResize="1" noEditPoints="1" noAdjustHandles="1" noChangeArrowheads="1" noChangeShapeType="1" noTextEdit="1"/>
              </p:cNvSpPr>
              <p:nvPr/>
            </p:nvSpPr>
            <p:spPr>
              <a:xfrm>
                <a:off x="755576" y="1844824"/>
                <a:ext cx="8248650" cy="3276600"/>
              </a:xfrm>
              <a:prstGeom prst="rect">
                <a:avLst/>
              </a:prstGeom>
              <a:blipFill rotWithShape="0">
                <a:blip r:embed="rId3"/>
                <a:stretch>
                  <a:fillRect l="-1552" t="-2048"/>
                </a:stretch>
              </a:blipFill>
            </p:spPr>
            <p:txBody>
              <a:bodyPr/>
              <a:lstStyle/>
              <a:p>
                <a:r>
                  <a:rPr lang="zh-CN" altLang="en-US">
                    <a:noFill/>
                  </a:rPr>
                  <a:t> </a:t>
                </a:r>
              </a:p>
            </p:txBody>
          </p:sp>
        </mc:Fallback>
      </mc:AlternateContent>
      <p:graphicFrame>
        <p:nvGraphicFramePr>
          <p:cNvPr id="14" name="Object 5"/>
          <p:cNvGraphicFramePr>
            <a:graphicFrameLocks noChangeAspect="1"/>
          </p:cNvGraphicFramePr>
          <p:nvPr>
            <p:extLst>
              <p:ext uri="{D42A27DB-BD31-4B8C-83A1-F6EECF244321}">
                <p14:modId xmlns:p14="http://schemas.microsoft.com/office/powerpoint/2010/main" val="3890583853"/>
              </p:ext>
            </p:extLst>
          </p:nvPr>
        </p:nvGraphicFramePr>
        <p:xfrm>
          <a:off x="2628900" y="2357438"/>
          <a:ext cx="3832225" cy="985837"/>
        </p:xfrm>
        <a:graphic>
          <a:graphicData uri="http://schemas.openxmlformats.org/presentationml/2006/ole">
            <mc:AlternateContent xmlns:mc="http://schemas.openxmlformats.org/markup-compatibility/2006">
              <mc:Choice xmlns:v="urn:schemas-microsoft-com:vml" Requires="v">
                <p:oleObj name="Equation" r:id="rId4" imgW="1562040" imgH="393480" progId="Equation.DSMT4">
                  <p:embed/>
                </p:oleObj>
              </mc:Choice>
              <mc:Fallback>
                <p:oleObj name="Equation" r:id="rId4" imgW="1562040" imgH="393480" progId="Equation.DSMT4">
                  <p:embed/>
                  <p:pic>
                    <p:nvPicPr>
                      <p:cNvPr id="0" name=""/>
                      <p:cNvPicPr>
                        <a:picLocks noChangeAspect="1" noChangeArrowheads="1"/>
                      </p:cNvPicPr>
                      <p:nvPr/>
                    </p:nvPicPr>
                    <p:blipFill>
                      <a:blip r:embed="rId5"/>
                      <a:srcRect/>
                      <a:stretch>
                        <a:fillRect/>
                      </a:stretch>
                    </p:blipFill>
                    <p:spPr bwMode="auto">
                      <a:xfrm>
                        <a:off x="2628900" y="2357438"/>
                        <a:ext cx="3832225" cy="985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5" name="Object 6"/>
          <p:cNvGraphicFramePr>
            <a:graphicFrameLocks noChangeAspect="1"/>
          </p:cNvGraphicFramePr>
          <p:nvPr>
            <p:extLst>
              <p:ext uri="{D42A27DB-BD31-4B8C-83A1-F6EECF244321}">
                <p14:modId xmlns:p14="http://schemas.microsoft.com/office/powerpoint/2010/main" val="2201366057"/>
              </p:ext>
            </p:extLst>
          </p:nvPr>
        </p:nvGraphicFramePr>
        <p:xfrm>
          <a:off x="2624138" y="3424238"/>
          <a:ext cx="3819525" cy="985837"/>
        </p:xfrm>
        <a:graphic>
          <a:graphicData uri="http://schemas.openxmlformats.org/presentationml/2006/ole">
            <mc:AlternateContent xmlns:mc="http://schemas.openxmlformats.org/markup-compatibility/2006">
              <mc:Choice xmlns:v="urn:schemas-microsoft-com:vml" Requires="v">
                <p:oleObj name="Equation" r:id="rId6" imgW="1562040" imgH="393480" progId="Equation.DSMT4">
                  <p:embed/>
                </p:oleObj>
              </mc:Choice>
              <mc:Fallback>
                <p:oleObj name="Equation" r:id="rId6" imgW="1562040" imgH="393480" progId="Equation.DSMT4">
                  <p:embed/>
                  <p:pic>
                    <p:nvPicPr>
                      <p:cNvPr id="0" name=""/>
                      <p:cNvPicPr>
                        <a:picLocks noChangeAspect="1" noChangeArrowheads="1"/>
                      </p:cNvPicPr>
                      <p:nvPr/>
                    </p:nvPicPr>
                    <p:blipFill>
                      <a:blip r:embed="rId7"/>
                      <a:srcRect/>
                      <a:stretch>
                        <a:fillRect/>
                      </a:stretch>
                    </p:blipFill>
                    <p:spPr bwMode="auto">
                      <a:xfrm>
                        <a:off x="2624138" y="3424238"/>
                        <a:ext cx="3819525" cy="985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6" name="Object 7"/>
          <p:cNvGraphicFramePr>
            <a:graphicFrameLocks noChangeAspect="1"/>
          </p:cNvGraphicFramePr>
          <p:nvPr>
            <p:extLst>
              <p:ext uri="{D42A27DB-BD31-4B8C-83A1-F6EECF244321}">
                <p14:modId xmlns:p14="http://schemas.microsoft.com/office/powerpoint/2010/main" val="3930391361"/>
              </p:ext>
            </p:extLst>
          </p:nvPr>
        </p:nvGraphicFramePr>
        <p:xfrm>
          <a:off x="2606675" y="4506913"/>
          <a:ext cx="3881438" cy="985837"/>
        </p:xfrm>
        <a:graphic>
          <a:graphicData uri="http://schemas.openxmlformats.org/presentationml/2006/ole">
            <mc:AlternateContent xmlns:mc="http://schemas.openxmlformats.org/markup-compatibility/2006">
              <mc:Choice xmlns:v="urn:schemas-microsoft-com:vml" Requires="v">
                <p:oleObj name="Equation" r:id="rId8" imgW="1587240" imgH="393480" progId="Equation.DSMT4">
                  <p:embed/>
                </p:oleObj>
              </mc:Choice>
              <mc:Fallback>
                <p:oleObj name="Equation" r:id="rId8" imgW="1587240" imgH="393480" progId="Equation.DSMT4">
                  <p:embed/>
                  <p:pic>
                    <p:nvPicPr>
                      <p:cNvPr id="0" name=""/>
                      <p:cNvPicPr>
                        <a:picLocks noChangeAspect="1" noChangeArrowheads="1"/>
                      </p:cNvPicPr>
                      <p:nvPr/>
                    </p:nvPicPr>
                    <p:blipFill>
                      <a:blip r:embed="rId9"/>
                      <a:srcRect/>
                      <a:stretch>
                        <a:fillRect/>
                      </a:stretch>
                    </p:blipFill>
                    <p:spPr bwMode="auto">
                      <a:xfrm>
                        <a:off x="2606675" y="4506913"/>
                        <a:ext cx="3881438" cy="985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7" name="Object 8"/>
          <p:cNvGraphicFramePr>
            <a:graphicFrameLocks noChangeAspect="1"/>
          </p:cNvGraphicFramePr>
          <p:nvPr>
            <p:extLst>
              <p:ext uri="{D42A27DB-BD31-4B8C-83A1-F6EECF244321}">
                <p14:modId xmlns:p14="http://schemas.microsoft.com/office/powerpoint/2010/main" val="2408532755"/>
              </p:ext>
            </p:extLst>
          </p:nvPr>
        </p:nvGraphicFramePr>
        <p:xfrm>
          <a:off x="2630488" y="5634038"/>
          <a:ext cx="3862387" cy="985837"/>
        </p:xfrm>
        <a:graphic>
          <a:graphicData uri="http://schemas.openxmlformats.org/presentationml/2006/ole">
            <mc:AlternateContent xmlns:mc="http://schemas.openxmlformats.org/markup-compatibility/2006">
              <mc:Choice xmlns:v="urn:schemas-microsoft-com:vml" Requires="v">
                <p:oleObj name="Equation" r:id="rId10" imgW="1574640" imgH="393480" progId="Equation.DSMT4">
                  <p:embed/>
                </p:oleObj>
              </mc:Choice>
              <mc:Fallback>
                <p:oleObj name="Equation" r:id="rId10" imgW="1574640" imgH="393480" progId="Equation.DSMT4">
                  <p:embed/>
                  <p:pic>
                    <p:nvPicPr>
                      <p:cNvPr id="0" name=""/>
                      <p:cNvPicPr>
                        <a:picLocks noChangeAspect="1" noChangeArrowheads="1"/>
                      </p:cNvPicPr>
                      <p:nvPr/>
                    </p:nvPicPr>
                    <p:blipFill>
                      <a:blip r:embed="rId11"/>
                      <a:srcRect/>
                      <a:stretch>
                        <a:fillRect/>
                      </a:stretch>
                    </p:blipFill>
                    <p:spPr bwMode="auto">
                      <a:xfrm>
                        <a:off x="2630488" y="5634038"/>
                        <a:ext cx="3862387" cy="985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395851524"/>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323850" y="188913"/>
            <a:ext cx="7704534" cy="836612"/>
          </a:xfrm>
        </p:spPr>
        <p:txBody>
          <a:bodyPr/>
          <a:lstStyle/>
          <a:p>
            <a:pPr eaLnBrk="1" hangingPunct="1"/>
            <a:r>
              <a:rPr lang="zh-CN" altLang="en-US" sz="4400" dirty="0">
                <a:ea typeface="微软雅黑" pitchFamily="34" charset="-122"/>
              </a:rPr>
              <a:t>空域变换增强</a:t>
            </a:r>
            <a:r>
              <a:rPr lang="en-US" altLang="zh-CN" sz="4400" dirty="0">
                <a:ea typeface="微软雅黑" pitchFamily="34" charset="-122"/>
              </a:rPr>
              <a:t>—</a:t>
            </a:r>
            <a:r>
              <a:rPr lang="zh-CN" altLang="en-US" sz="3500" dirty="0">
                <a:ea typeface="微软雅黑" pitchFamily="34" charset="-122"/>
              </a:rPr>
              <a:t>直方图处理</a:t>
            </a:r>
          </a:p>
        </p:txBody>
      </p:sp>
      <p:sp>
        <p:nvSpPr>
          <p:cNvPr id="2" name="矩形 1"/>
          <p:cNvSpPr/>
          <p:nvPr/>
        </p:nvSpPr>
        <p:spPr>
          <a:xfrm>
            <a:off x="323850" y="1196752"/>
            <a:ext cx="5314275" cy="523220"/>
          </a:xfrm>
          <a:prstGeom prst="rect">
            <a:avLst/>
          </a:prstGeom>
        </p:spPr>
        <p:txBody>
          <a:bodyPr wrap="none">
            <a:spAutoFit/>
          </a:bodyPr>
          <a:lstStyle/>
          <a:p>
            <a:pPr marL="457200" indent="-457200">
              <a:buFont typeface="Wingdings" panose="05000000000000000000" pitchFamily="2" charset="2"/>
              <a:buChar char="Ø"/>
            </a:pPr>
            <a:r>
              <a:rPr lang="zh-CN" altLang="en-US" sz="2800" b="1" dirty="0">
                <a:ea typeface="微软雅黑" pitchFamily="34" charset="-122"/>
              </a:rPr>
              <a:t>直方图规定化（直方图匹配）</a:t>
            </a:r>
            <a:endParaRPr lang="zh-CN" altLang="en-US" sz="2800" b="1" dirty="0"/>
          </a:p>
        </p:txBody>
      </p:sp>
      <p:graphicFrame>
        <p:nvGraphicFramePr>
          <p:cNvPr id="9" name="Object 57"/>
          <p:cNvGraphicFramePr>
            <a:graphicFrameLocks noChangeAspect="1"/>
          </p:cNvGraphicFramePr>
          <p:nvPr>
            <p:extLst>
              <p:ext uri="{D42A27DB-BD31-4B8C-83A1-F6EECF244321}">
                <p14:modId xmlns:p14="http://schemas.microsoft.com/office/powerpoint/2010/main" val="2512074824"/>
              </p:ext>
            </p:extLst>
          </p:nvPr>
        </p:nvGraphicFramePr>
        <p:xfrm>
          <a:off x="2692400" y="2145754"/>
          <a:ext cx="4235450" cy="1081088"/>
        </p:xfrm>
        <a:graphic>
          <a:graphicData uri="http://schemas.openxmlformats.org/presentationml/2006/ole">
            <mc:AlternateContent xmlns:mc="http://schemas.openxmlformats.org/markup-compatibility/2006">
              <mc:Choice xmlns:v="urn:schemas-microsoft-com:vml" Requires="v">
                <p:oleObj name="Equation" r:id="rId2" imgW="1726920" imgH="431640" progId="Equation.DSMT4">
                  <p:embed/>
                </p:oleObj>
              </mc:Choice>
              <mc:Fallback>
                <p:oleObj name="Equation" r:id="rId2" imgW="1726920" imgH="431640" progId="Equation.DSMT4">
                  <p:embed/>
                  <p:pic>
                    <p:nvPicPr>
                      <p:cNvPr id="0" name=""/>
                      <p:cNvPicPr>
                        <a:picLocks noChangeAspect="1" noChangeArrowheads="1"/>
                      </p:cNvPicPr>
                      <p:nvPr/>
                    </p:nvPicPr>
                    <p:blipFill>
                      <a:blip r:embed="rId3"/>
                      <a:srcRect/>
                      <a:stretch>
                        <a:fillRect/>
                      </a:stretch>
                    </p:blipFill>
                    <p:spPr bwMode="auto">
                      <a:xfrm>
                        <a:off x="2692400" y="2145754"/>
                        <a:ext cx="4235450" cy="1081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 name="Object 58"/>
          <p:cNvGraphicFramePr>
            <a:graphicFrameLocks noChangeAspect="1"/>
          </p:cNvGraphicFramePr>
          <p:nvPr>
            <p:extLst>
              <p:ext uri="{D42A27DB-BD31-4B8C-83A1-F6EECF244321}">
                <p14:modId xmlns:p14="http://schemas.microsoft.com/office/powerpoint/2010/main" val="3396535352"/>
              </p:ext>
            </p:extLst>
          </p:nvPr>
        </p:nvGraphicFramePr>
        <p:xfrm>
          <a:off x="2713038" y="3212554"/>
          <a:ext cx="3959225" cy="1081088"/>
        </p:xfrm>
        <a:graphic>
          <a:graphicData uri="http://schemas.openxmlformats.org/presentationml/2006/ole">
            <mc:AlternateContent xmlns:mc="http://schemas.openxmlformats.org/markup-compatibility/2006">
              <mc:Choice xmlns:v="urn:schemas-microsoft-com:vml" Requires="v">
                <p:oleObj name="Equation" r:id="rId4" imgW="1612800" imgH="431640" progId="Equation.DSMT4">
                  <p:embed/>
                </p:oleObj>
              </mc:Choice>
              <mc:Fallback>
                <p:oleObj name="Equation" r:id="rId4" imgW="1612800" imgH="431640" progId="Equation.DSMT4">
                  <p:embed/>
                  <p:pic>
                    <p:nvPicPr>
                      <p:cNvPr id="0" name=""/>
                      <p:cNvPicPr>
                        <a:picLocks noChangeAspect="1" noChangeArrowheads="1"/>
                      </p:cNvPicPr>
                      <p:nvPr/>
                    </p:nvPicPr>
                    <p:blipFill>
                      <a:blip r:embed="rId5"/>
                      <a:srcRect/>
                      <a:stretch>
                        <a:fillRect/>
                      </a:stretch>
                    </p:blipFill>
                    <p:spPr bwMode="auto">
                      <a:xfrm>
                        <a:off x="2713038" y="3212554"/>
                        <a:ext cx="3959225" cy="1081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 name="Object 63"/>
          <p:cNvGraphicFramePr>
            <a:graphicFrameLocks noChangeAspect="1"/>
          </p:cNvGraphicFramePr>
          <p:nvPr>
            <p:extLst>
              <p:ext uri="{D42A27DB-BD31-4B8C-83A1-F6EECF244321}">
                <p14:modId xmlns:p14="http://schemas.microsoft.com/office/powerpoint/2010/main" val="3764930952"/>
              </p:ext>
            </p:extLst>
          </p:nvPr>
        </p:nvGraphicFramePr>
        <p:xfrm>
          <a:off x="2741613" y="4263479"/>
          <a:ext cx="3956050" cy="1081088"/>
        </p:xfrm>
        <a:graphic>
          <a:graphicData uri="http://schemas.openxmlformats.org/presentationml/2006/ole">
            <mc:AlternateContent xmlns:mc="http://schemas.openxmlformats.org/markup-compatibility/2006">
              <mc:Choice xmlns:v="urn:schemas-microsoft-com:vml" Requires="v">
                <p:oleObj name="Equation" r:id="rId6" imgW="1612800" imgH="431640" progId="Equation.DSMT4">
                  <p:embed/>
                </p:oleObj>
              </mc:Choice>
              <mc:Fallback>
                <p:oleObj name="Equation" r:id="rId6" imgW="1612800" imgH="431640" progId="Equation.DSMT4">
                  <p:embed/>
                  <p:pic>
                    <p:nvPicPr>
                      <p:cNvPr id="0" name=""/>
                      <p:cNvPicPr>
                        <a:picLocks noChangeAspect="1" noChangeArrowheads="1"/>
                      </p:cNvPicPr>
                      <p:nvPr/>
                    </p:nvPicPr>
                    <p:blipFill>
                      <a:blip r:embed="rId7"/>
                      <a:srcRect/>
                      <a:stretch>
                        <a:fillRect/>
                      </a:stretch>
                    </p:blipFill>
                    <p:spPr bwMode="auto">
                      <a:xfrm>
                        <a:off x="2741613" y="4263479"/>
                        <a:ext cx="3956050" cy="1081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 name="Object 64"/>
          <p:cNvGraphicFramePr>
            <a:graphicFrameLocks noChangeAspect="1"/>
          </p:cNvGraphicFramePr>
          <p:nvPr>
            <p:extLst>
              <p:ext uri="{D42A27DB-BD31-4B8C-83A1-F6EECF244321}">
                <p14:modId xmlns:p14="http://schemas.microsoft.com/office/powerpoint/2010/main" val="2126370663"/>
              </p:ext>
            </p:extLst>
          </p:nvPr>
        </p:nvGraphicFramePr>
        <p:xfrm>
          <a:off x="2887663" y="5574754"/>
          <a:ext cx="3821112" cy="590550"/>
        </p:xfrm>
        <a:graphic>
          <a:graphicData uri="http://schemas.openxmlformats.org/presentationml/2006/ole">
            <mc:AlternateContent xmlns:mc="http://schemas.openxmlformats.org/markup-compatibility/2006">
              <mc:Choice xmlns:v="urn:schemas-microsoft-com:vml" Requires="v">
                <p:oleObj name="Equation" r:id="rId8" imgW="1562040" imgH="228600" progId="Equation.DSMT4">
                  <p:embed/>
                </p:oleObj>
              </mc:Choice>
              <mc:Fallback>
                <p:oleObj name="Equation" r:id="rId8" imgW="1562040" imgH="228600" progId="Equation.DSMT4">
                  <p:embed/>
                  <p:pic>
                    <p:nvPicPr>
                      <p:cNvPr id="0" name=""/>
                      <p:cNvPicPr>
                        <a:picLocks noChangeAspect="1" noChangeArrowheads="1"/>
                      </p:cNvPicPr>
                      <p:nvPr/>
                    </p:nvPicPr>
                    <p:blipFill>
                      <a:blip r:embed="rId9"/>
                      <a:srcRect/>
                      <a:stretch>
                        <a:fillRect/>
                      </a:stretch>
                    </p:blipFill>
                    <p:spPr bwMode="auto">
                      <a:xfrm>
                        <a:off x="2887663" y="5574754"/>
                        <a:ext cx="3821112" cy="59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484724658"/>
      </p:ext>
    </p:extLst>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323850" y="188913"/>
            <a:ext cx="7704534" cy="836612"/>
          </a:xfrm>
        </p:spPr>
        <p:txBody>
          <a:bodyPr/>
          <a:lstStyle/>
          <a:p>
            <a:pPr eaLnBrk="1" hangingPunct="1"/>
            <a:r>
              <a:rPr lang="zh-CN" altLang="en-US" sz="4400" dirty="0">
                <a:ea typeface="微软雅黑" pitchFamily="34" charset="-122"/>
              </a:rPr>
              <a:t>空域变换增强</a:t>
            </a:r>
            <a:r>
              <a:rPr lang="en-US" altLang="zh-CN" sz="4400" dirty="0">
                <a:ea typeface="微软雅黑" pitchFamily="34" charset="-122"/>
              </a:rPr>
              <a:t>—</a:t>
            </a:r>
            <a:r>
              <a:rPr lang="zh-CN" altLang="en-US" sz="3500" dirty="0">
                <a:ea typeface="微软雅黑" pitchFamily="34" charset="-122"/>
              </a:rPr>
              <a:t>直方图处理</a:t>
            </a:r>
          </a:p>
        </p:txBody>
      </p:sp>
      <p:sp>
        <p:nvSpPr>
          <p:cNvPr id="2" name="矩形 1"/>
          <p:cNvSpPr/>
          <p:nvPr/>
        </p:nvSpPr>
        <p:spPr>
          <a:xfrm>
            <a:off x="323850" y="1196752"/>
            <a:ext cx="5314275" cy="523220"/>
          </a:xfrm>
          <a:prstGeom prst="rect">
            <a:avLst/>
          </a:prstGeom>
        </p:spPr>
        <p:txBody>
          <a:bodyPr wrap="none">
            <a:spAutoFit/>
          </a:bodyPr>
          <a:lstStyle/>
          <a:p>
            <a:pPr marL="457200" indent="-457200">
              <a:buFont typeface="Wingdings" panose="05000000000000000000" pitchFamily="2" charset="2"/>
              <a:buChar char="Ø"/>
            </a:pPr>
            <a:r>
              <a:rPr lang="zh-CN" altLang="en-US" sz="2800" b="1" dirty="0">
                <a:ea typeface="微软雅黑" pitchFamily="34" charset="-122"/>
              </a:rPr>
              <a:t>直方图规定化（直方图匹配）</a:t>
            </a:r>
            <a:endParaRPr lang="zh-CN" altLang="en-US" sz="2800" b="1" dirty="0"/>
          </a:p>
        </p:txBody>
      </p:sp>
      <p:sp>
        <p:nvSpPr>
          <p:cNvPr id="8" name="Rectangle 2"/>
          <p:cNvSpPr txBox="1">
            <a:spLocks noChangeArrowheads="1"/>
          </p:cNvSpPr>
          <p:nvPr/>
        </p:nvSpPr>
        <p:spPr>
          <a:xfrm>
            <a:off x="683568" y="1772816"/>
            <a:ext cx="8460432" cy="3276600"/>
          </a:xfrm>
          <a:prstGeom prst="rect">
            <a:avLst/>
          </a:prstGeom>
          <a:noFill/>
        </p:spPr>
        <p:txBody>
          <a:bodyPr/>
          <a:lstStyle>
            <a:lvl1pPr marL="342900" indent="-342900" algn="l" rtl="0" eaLnBrk="0" fontAlgn="base" hangingPunct="0">
              <a:spcBef>
                <a:spcPct val="20000"/>
              </a:spcBef>
              <a:spcAft>
                <a:spcPct val="0"/>
              </a:spcAft>
              <a:buChar char="•"/>
              <a:defRPr sz="20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ea typeface="+mn-ea"/>
              </a:defRPr>
            </a:lvl2pPr>
            <a:lvl3pPr marL="1143000" indent="-228600" algn="l" rtl="0" eaLnBrk="0" fontAlgn="base" hangingPunct="0">
              <a:spcBef>
                <a:spcPct val="20000"/>
              </a:spcBef>
              <a:spcAft>
                <a:spcPct val="0"/>
              </a:spcAft>
              <a:buChar char="•"/>
              <a:defRPr sz="20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eaLnBrk="1" hangingPunct="1">
              <a:lnSpc>
                <a:spcPct val="150000"/>
              </a:lnSpc>
              <a:buFont typeface="Symbol" panose="05050102010706020507" pitchFamily="18" charset="2"/>
              <a:buNone/>
            </a:pPr>
            <a:r>
              <a:rPr lang="zh-CN" altLang="en-US" sz="2500" b="1" kern="0" dirty="0">
                <a:latin typeface="微软雅黑" panose="020B0503020204020204" pitchFamily="34" charset="-122"/>
                <a:ea typeface="微软雅黑" panose="020B0503020204020204" pitchFamily="34" charset="-122"/>
              </a:rPr>
              <a:t>根据这样的映射关系重新分配像素，可得到经直方图规定化的图像的灰度分布：</a:t>
            </a:r>
          </a:p>
        </p:txBody>
      </p:sp>
      <p:graphicFrame>
        <p:nvGraphicFramePr>
          <p:cNvPr id="13" name="Object 3"/>
          <p:cNvGraphicFramePr>
            <a:graphicFrameLocks noChangeAspect="1"/>
          </p:cNvGraphicFramePr>
          <p:nvPr>
            <p:extLst>
              <p:ext uri="{D42A27DB-BD31-4B8C-83A1-F6EECF244321}">
                <p14:modId xmlns:p14="http://schemas.microsoft.com/office/powerpoint/2010/main" val="519601917"/>
              </p:ext>
            </p:extLst>
          </p:nvPr>
        </p:nvGraphicFramePr>
        <p:xfrm>
          <a:off x="1763688" y="3140969"/>
          <a:ext cx="5508611" cy="3672407"/>
        </p:xfrm>
        <a:graphic>
          <a:graphicData uri="http://schemas.openxmlformats.org/presentationml/2006/ole">
            <mc:AlternateContent xmlns:mc="http://schemas.openxmlformats.org/markup-compatibility/2006">
              <mc:Choice xmlns:v="urn:schemas-microsoft-com:vml" Requires="v">
                <p:oleObj name="位图图像" r:id="rId2" imgW="5372850" imgH="3580952" progId="Paint.Picture">
                  <p:embed/>
                </p:oleObj>
              </mc:Choice>
              <mc:Fallback>
                <p:oleObj name="位图图像" r:id="rId2" imgW="5372850" imgH="3580952" progId="Paint.Picture">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3688" y="3140969"/>
                        <a:ext cx="5508611" cy="3672407"/>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1756824554"/>
      </p:ext>
    </p:extLst>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323850" y="188913"/>
            <a:ext cx="7704534" cy="836612"/>
          </a:xfrm>
        </p:spPr>
        <p:txBody>
          <a:bodyPr/>
          <a:lstStyle/>
          <a:p>
            <a:pPr eaLnBrk="1" hangingPunct="1"/>
            <a:r>
              <a:rPr lang="zh-CN" altLang="en-US" sz="4400" dirty="0">
                <a:ea typeface="微软雅黑" pitchFamily="34" charset="-122"/>
              </a:rPr>
              <a:t>空域变换增强</a:t>
            </a:r>
            <a:r>
              <a:rPr lang="en-US" altLang="zh-CN" sz="4400" dirty="0">
                <a:ea typeface="微软雅黑" pitchFamily="34" charset="-122"/>
              </a:rPr>
              <a:t>—</a:t>
            </a:r>
            <a:r>
              <a:rPr lang="zh-CN" altLang="en-US" sz="3500" dirty="0">
                <a:ea typeface="微软雅黑" pitchFamily="34" charset="-122"/>
              </a:rPr>
              <a:t>直方图处理</a:t>
            </a:r>
          </a:p>
        </p:txBody>
      </p:sp>
      <p:sp>
        <p:nvSpPr>
          <p:cNvPr id="2" name="矩形 1"/>
          <p:cNvSpPr/>
          <p:nvPr/>
        </p:nvSpPr>
        <p:spPr>
          <a:xfrm>
            <a:off x="323850" y="1196752"/>
            <a:ext cx="5314275" cy="523220"/>
          </a:xfrm>
          <a:prstGeom prst="rect">
            <a:avLst/>
          </a:prstGeom>
        </p:spPr>
        <p:txBody>
          <a:bodyPr wrap="none">
            <a:spAutoFit/>
          </a:bodyPr>
          <a:lstStyle/>
          <a:p>
            <a:pPr marL="457200" indent="-457200">
              <a:buFont typeface="Wingdings" panose="05000000000000000000" pitchFamily="2" charset="2"/>
              <a:buChar char="Ø"/>
            </a:pPr>
            <a:r>
              <a:rPr lang="zh-CN" altLang="en-US" sz="2800" b="1" dirty="0">
                <a:ea typeface="微软雅黑" pitchFamily="34" charset="-122"/>
              </a:rPr>
              <a:t>直方图规定化（直方图匹配）</a:t>
            </a:r>
            <a:endParaRPr lang="zh-CN" altLang="en-US" sz="2800" b="1" dirty="0"/>
          </a:p>
        </p:txBody>
      </p:sp>
      <p:graphicFrame>
        <p:nvGraphicFramePr>
          <p:cNvPr id="6" name="Object 9"/>
          <p:cNvGraphicFramePr>
            <a:graphicFrameLocks/>
          </p:cNvGraphicFramePr>
          <p:nvPr>
            <p:extLst>
              <p:ext uri="{D42A27DB-BD31-4B8C-83A1-F6EECF244321}">
                <p14:modId xmlns:p14="http://schemas.microsoft.com/office/powerpoint/2010/main" val="1943852447"/>
              </p:ext>
            </p:extLst>
          </p:nvPr>
        </p:nvGraphicFramePr>
        <p:xfrm>
          <a:off x="683568" y="2708920"/>
          <a:ext cx="3656013" cy="3590925"/>
        </p:xfrm>
        <a:graphic>
          <a:graphicData uri="http://schemas.openxmlformats.org/presentationml/2006/ole">
            <mc:AlternateContent xmlns:mc="http://schemas.openxmlformats.org/markup-compatibility/2006">
              <mc:Choice xmlns:v="urn:schemas-microsoft-com:vml" Requires="v">
                <p:oleObj name="位图图像" r:id="rId2" imgW="3448531" imgH="3600000" progId="Paint.Picture">
                  <p:embed/>
                </p:oleObj>
              </mc:Choice>
              <mc:Fallback>
                <p:oleObj name="位图图像" r:id="rId2" imgW="3448531" imgH="3600000" progId="Paint.Picture">
                  <p:embed/>
                  <p:pic>
                    <p:nvPicPr>
                      <p:cNvPr id="0" nam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568" y="2708920"/>
                        <a:ext cx="3656013" cy="3590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 name="Object 10"/>
          <p:cNvGraphicFramePr>
            <a:graphicFrameLocks noChangeAspect="1"/>
          </p:cNvGraphicFramePr>
          <p:nvPr>
            <p:extLst>
              <p:ext uri="{D42A27DB-BD31-4B8C-83A1-F6EECF244321}">
                <p14:modId xmlns:p14="http://schemas.microsoft.com/office/powerpoint/2010/main" val="2046161585"/>
              </p:ext>
            </p:extLst>
          </p:nvPr>
        </p:nvGraphicFramePr>
        <p:xfrm>
          <a:off x="4722168" y="2718445"/>
          <a:ext cx="3657600" cy="3590925"/>
        </p:xfrm>
        <a:graphic>
          <a:graphicData uri="http://schemas.openxmlformats.org/presentationml/2006/ole">
            <mc:AlternateContent xmlns:mc="http://schemas.openxmlformats.org/markup-compatibility/2006">
              <mc:Choice xmlns:v="urn:schemas-microsoft-com:vml" Requires="v">
                <p:oleObj name="位图图像" r:id="rId4" imgW="3657143" imgH="3591426" progId="Paint.Picture">
                  <p:embed/>
                </p:oleObj>
              </mc:Choice>
              <mc:Fallback>
                <p:oleObj name="位图图像" r:id="rId4" imgW="3657143" imgH="3591426" progId="Paint.Picture">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22168" y="2718445"/>
                        <a:ext cx="3657600" cy="3590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 name="Text Box 11"/>
          <p:cNvSpPr txBox="1">
            <a:spLocks noChangeArrowheads="1"/>
          </p:cNvSpPr>
          <p:nvPr/>
        </p:nvSpPr>
        <p:spPr bwMode="auto">
          <a:xfrm>
            <a:off x="759768" y="2185045"/>
            <a:ext cx="3429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SzPct val="90000"/>
              <a:buFont typeface="Symbol" panose="05050102010706020507" pitchFamily="18" charset="2"/>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Font typeface="Symbol" panose="05050102010706020507" pitchFamily="18" charset="2"/>
              <a:buNone/>
            </a:pPr>
            <a:r>
              <a:rPr lang="en-US" altLang="zh-CN" sz="2400">
                <a:latin typeface="宋体" panose="02010600030101010101" pitchFamily="2" charset="-122"/>
              </a:rPr>
              <a:t>    </a:t>
            </a:r>
            <a:r>
              <a:rPr lang="zh-CN" altLang="en-US" sz="2400" b="1">
                <a:solidFill>
                  <a:schemeClr val="accent1"/>
                </a:solidFill>
                <a:latin typeface="宋体" panose="02010600030101010101" pitchFamily="2" charset="-122"/>
              </a:rPr>
              <a:t>规定的直方图</a:t>
            </a:r>
          </a:p>
        </p:txBody>
      </p:sp>
      <p:sp>
        <p:nvSpPr>
          <p:cNvPr id="10" name="Text Box 12"/>
          <p:cNvSpPr txBox="1">
            <a:spLocks noChangeArrowheads="1"/>
          </p:cNvSpPr>
          <p:nvPr/>
        </p:nvSpPr>
        <p:spPr bwMode="auto">
          <a:xfrm>
            <a:off x="4188768" y="2185045"/>
            <a:ext cx="4038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SzPct val="90000"/>
              <a:buFont typeface="Symbol" panose="05050102010706020507" pitchFamily="18" charset="2"/>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 typeface="Symbol" panose="05050102010706020507" pitchFamily="18" charset="2"/>
              <a:buNone/>
            </a:pPr>
            <a:r>
              <a:rPr lang="en-US" altLang="zh-CN" sz="2400">
                <a:latin typeface="宋体" panose="02010600030101010101" pitchFamily="2" charset="-122"/>
              </a:rPr>
              <a:t>     </a:t>
            </a:r>
            <a:r>
              <a:rPr lang="zh-CN" altLang="en-US" sz="2400" b="1">
                <a:solidFill>
                  <a:schemeClr val="accent1"/>
                </a:solidFill>
                <a:latin typeface="宋体" panose="02010600030101010101" pitchFamily="2" charset="-122"/>
              </a:rPr>
              <a:t>规定化处理后的直方图</a:t>
            </a:r>
          </a:p>
        </p:txBody>
      </p:sp>
    </p:spTree>
    <p:extLst>
      <p:ext uri="{BB962C8B-B14F-4D97-AF65-F5344CB8AC3E}">
        <p14:creationId xmlns:p14="http://schemas.microsoft.com/office/powerpoint/2010/main" val="1036828659"/>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323850" y="188913"/>
            <a:ext cx="7704534" cy="836612"/>
          </a:xfrm>
        </p:spPr>
        <p:txBody>
          <a:bodyPr/>
          <a:lstStyle/>
          <a:p>
            <a:pPr eaLnBrk="1" hangingPunct="1"/>
            <a:r>
              <a:rPr lang="zh-CN" altLang="en-US" sz="4400" dirty="0">
                <a:ea typeface="微软雅黑" pitchFamily="34" charset="-122"/>
              </a:rPr>
              <a:t>空域变换增强</a:t>
            </a:r>
            <a:r>
              <a:rPr lang="en-US" altLang="zh-CN" sz="4400" dirty="0">
                <a:ea typeface="微软雅黑" pitchFamily="34" charset="-122"/>
              </a:rPr>
              <a:t>—</a:t>
            </a:r>
            <a:r>
              <a:rPr lang="zh-CN" altLang="en-US" sz="3500" dirty="0">
                <a:ea typeface="微软雅黑" pitchFamily="34" charset="-122"/>
              </a:rPr>
              <a:t>直方图处理</a:t>
            </a:r>
          </a:p>
        </p:txBody>
      </p:sp>
      <p:sp>
        <p:nvSpPr>
          <p:cNvPr id="8" name="Text Box 2"/>
          <p:cNvSpPr txBox="1">
            <a:spLocks noChangeArrowheads="1"/>
          </p:cNvSpPr>
          <p:nvPr/>
        </p:nvSpPr>
        <p:spPr bwMode="auto">
          <a:xfrm>
            <a:off x="2411760" y="3384376"/>
            <a:ext cx="4038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SzPct val="90000"/>
              <a:buFont typeface="Symbol" panose="05050102010706020507" pitchFamily="18" charset="2"/>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 typeface="Symbol" panose="05050102010706020507" pitchFamily="18" charset="2"/>
              <a:buNone/>
            </a:pPr>
            <a:r>
              <a:rPr lang="en-US" altLang="zh-CN" sz="2400">
                <a:latin typeface="宋体" panose="02010600030101010101" pitchFamily="2" charset="-122"/>
              </a:rPr>
              <a:t>   </a:t>
            </a:r>
            <a:r>
              <a:rPr lang="zh-CN" altLang="en-US" sz="2400" b="1">
                <a:solidFill>
                  <a:schemeClr val="accent1"/>
                </a:solidFill>
                <a:latin typeface="宋体" panose="02010600030101010101" pitchFamily="2" charset="-122"/>
              </a:rPr>
              <a:t>直方图均衡化示例</a:t>
            </a:r>
          </a:p>
        </p:txBody>
      </p:sp>
      <p:graphicFrame>
        <p:nvGraphicFramePr>
          <p:cNvPr id="11" name="Object 3"/>
          <p:cNvGraphicFramePr>
            <a:graphicFrameLocks noChangeAspect="1"/>
          </p:cNvGraphicFramePr>
          <p:nvPr>
            <p:extLst>
              <p:ext uri="{D42A27DB-BD31-4B8C-83A1-F6EECF244321}">
                <p14:modId xmlns:p14="http://schemas.microsoft.com/office/powerpoint/2010/main" val="2472925791"/>
              </p:ext>
            </p:extLst>
          </p:nvPr>
        </p:nvGraphicFramePr>
        <p:xfrm>
          <a:off x="506760" y="1098376"/>
          <a:ext cx="1866900" cy="1857375"/>
        </p:xfrm>
        <a:graphic>
          <a:graphicData uri="http://schemas.openxmlformats.org/presentationml/2006/ole">
            <mc:AlternateContent xmlns:mc="http://schemas.openxmlformats.org/markup-compatibility/2006">
              <mc:Choice xmlns:v="urn:schemas-microsoft-com:vml" Requires="v">
                <p:oleObj name="位图图像" r:id="rId3" imgW="1867161" imgH="1857143" progId="Paint.Picture">
                  <p:embed/>
                </p:oleObj>
              </mc:Choice>
              <mc:Fallback>
                <p:oleObj name="位图图像" r:id="rId3" imgW="1867161" imgH="1857143" progId="Paint.Picture">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6760" y="1098376"/>
                        <a:ext cx="1866900" cy="1857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2" name="Object 4"/>
          <p:cNvGraphicFramePr>
            <a:graphicFrameLocks/>
          </p:cNvGraphicFramePr>
          <p:nvPr>
            <p:extLst>
              <p:ext uri="{D42A27DB-BD31-4B8C-83A1-F6EECF244321}">
                <p14:modId xmlns:p14="http://schemas.microsoft.com/office/powerpoint/2010/main" val="4061500787"/>
              </p:ext>
            </p:extLst>
          </p:nvPr>
        </p:nvGraphicFramePr>
        <p:xfrm>
          <a:off x="2411760" y="1098376"/>
          <a:ext cx="1868488" cy="1857375"/>
        </p:xfrm>
        <a:graphic>
          <a:graphicData uri="http://schemas.openxmlformats.org/presentationml/2006/ole">
            <mc:AlternateContent xmlns:mc="http://schemas.openxmlformats.org/markup-compatibility/2006">
              <mc:Choice xmlns:v="urn:schemas-microsoft-com:vml" Requires="v">
                <p:oleObj name="位图图像" r:id="rId5" imgW="1857143" imgH="1819529" progId="Paint.Picture">
                  <p:embed/>
                </p:oleObj>
              </mc:Choice>
              <mc:Fallback>
                <p:oleObj name="位图图像" r:id="rId5" imgW="1857143" imgH="1819529" progId="Paint.Picture">
                  <p:embed/>
                  <p:pic>
                    <p:nvPicPr>
                      <p:cNvPr id="0" name=""/>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11760" y="1098376"/>
                        <a:ext cx="1868488" cy="1857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3" name="Object 5"/>
          <p:cNvGraphicFramePr>
            <a:graphicFrameLocks/>
          </p:cNvGraphicFramePr>
          <p:nvPr>
            <p:extLst>
              <p:ext uri="{D42A27DB-BD31-4B8C-83A1-F6EECF244321}">
                <p14:modId xmlns:p14="http://schemas.microsoft.com/office/powerpoint/2010/main" val="565209052"/>
              </p:ext>
            </p:extLst>
          </p:nvPr>
        </p:nvGraphicFramePr>
        <p:xfrm>
          <a:off x="4658073" y="1098376"/>
          <a:ext cx="1868487" cy="1857375"/>
        </p:xfrm>
        <a:graphic>
          <a:graphicData uri="http://schemas.openxmlformats.org/presentationml/2006/ole">
            <mc:AlternateContent xmlns:mc="http://schemas.openxmlformats.org/markup-compatibility/2006">
              <mc:Choice xmlns:v="urn:schemas-microsoft-com:vml" Requires="v">
                <p:oleObj name="位图图像" r:id="rId7" imgW="1838095" imgH="1848108" progId="Paint.Picture">
                  <p:embed/>
                </p:oleObj>
              </mc:Choice>
              <mc:Fallback>
                <p:oleObj name="位图图像" r:id="rId7" imgW="1838095" imgH="1848108" progId="Paint.Picture">
                  <p:embed/>
                  <p:pic>
                    <p:nvPicPr>
                      <p:cNvPr id="0" name=""/>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58073" y="1098376"/>
                        <a:ext cx="1868487" cy="1857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4" name="Object 6"/>
          <p:cNvGraphicFramePr>
            <a:graphicFrameLocks/>
          </p:cNvGraphicFramePr>
          <p:nvPr>
            <p:extLst>
              <p:ext uri="{D42A27DB-BD31-4B8C-83A1-F6EECF244321}">
                <p14:modId xmlns:p14="http://schemas.microsoft.com/office/powerpoint/2010/main" val="3913255531"/>
              </p:ext>
            </p:extLst>
          </p:nvPr>
        </p:nvGraphicFramePr>
        <p:xfrm>
          <a:off x="6564660" y="1098376"/>
          <a:ext cx="1866900" cy="1857375"/>
        </p:xfrm>
        <a:graphic>
          <a:graphicData uri="http://schemas.openxmlformats.org/presentationml/2006/ole">
            <mc:AlternateContent xmlns:mc="http://schemas.openxmlformats.org/markup-compatibility/2006">
              <mc:Choice xmlns:v="urn:schemas-microsoft-com:vml" Requires="v">
                <p:oleObj name="位图图像" r:id="rId9" imgW="1867161" imgH="1809524" progId="Paint.Picture">
                  <p:embed/>
                </p:oleObj>
              </mc:Choice>
              <mc:Fallback>
                <p:oleObj name="位图图像" r:id="rId9" imgW="1867161" imgH="1809524" progId="Paint.Picture">
                  <p:embed/>
                  <p:pic>
                    <p:nvPicPr>
                      <p:cNvPr id="0" name=""/>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564660" y="1098376"/>
                        <a:ext cx="1866900" cy="1857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5" name="Object 7"/>
          <p:cNvGraphicFramePr>
            <a:graphicFrameLocks/>
          </p:cNvGraphicFramePr>
          <p:nvPr>
            <p:extLst>
              <p:ext uri="{D42A27DB-BD31-4B8C-83A1-F6EECF244321}">
                <p14:modId xmlns:p14="http://schemas.microsoft.com/office/powerpoint/2010/main" val="343027282"/>
              </p:ext>
            </p:extLst>
          </p:nvPr>
        </p:nvGraphicFramePr>
        <p:xfrm>
          <a:off x="2411760" y="4070176"/>
          <a:ext cx="1868488" cy="1857375"/>
        </p:xfrm>
        <a:graphic>
          <a:graphicData uri="http://schemas.openxmlformats.org/presentationml/2006/ole">
            <mc:AlternateContent xmlns:mc="http://schemas.openxmlformats.org/markup-compatibility/2006">
              <mc:Choice xmlns:v="urn:schemas-microsoft-com:vml" Requires="v">
                <p:oleObj name="位图图像" r:id="rId11" imgW="1819529" imgH="1781424" progId="Paint.Picture">
                  <p:embed/>
                </p:oleObj>
              </mc:Choice>
              <mc:Fallback>
                <p:oleObj name="位图图像" r:id="rId11" imgW="1819529" imgH="1781424" progId="Paint.Picture">
                  <p:embed/>
                  <p:pic>
                    <p:nvPicPr>
                      <p:cNvPr id="0" name=""/>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411760" y="4070176"/>
                        <a:ext cx="1868488" cy="1857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6" name="Object 8"/>
          <p:cNvGraphicFramePr>
            <a:graphicFrameLocks noChangeAspect="1"/>
          </p:cNvGraphicFramePr>
          <p:nvPr>
            <p:extLst>
              <p:ext uri="{D42A27DB-BD31-4B8C-83A1-F6EECF244321}">
                <p14:modId xmlns:p14="http://schemas.microsoft.com/office/powerpoint/2010/main" val="3454112041"/>
              </p:ext>
            </p:extLst>
          </p:nvPr>
        </p:nvGraphicFramePr>
        <p:xfrm>
          <a:off x="506760" y="4070176"/>
          <a:ext cx="1866900" cy="1857375"/>
        </p:xfrm>
        <a:graphic>
          <a:graphicData uri="http://schemas.openxmlformats.org/presentationml/2006/ole">
            <mc:AlternateContent xmlns:mc="http://schemas.openxmlformats.org/markup-compatibility/2006">
              <mc:Choice xmlns:v="urn:schemas-microsoft-com:vml" Requires="v">
                <p:oleObj name="位图图像" r:id="rId13" imgW="1867161" imgH="1857143" progId="Paint.Picture">
                  <p:embed/>
                </p:oleObj>
              </mc:Choice>
              <mc:Fallback>
                <p:oleObj name="位图图像" r:id="rId13" imgW="1867161" imgH="1857143" progId="Paint.Picture">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6760" y="4070176"/>
                        <a:ext cx="1866900" cy="1857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7" name="Text Box 9"/>
          <p:cNvSpPr txBox="1">
            <a:spLocks noChangeArrowheads="1"/>
          </p:cNvSpPr>
          <p:nvPr/>
        </p:nvSpPr>
        <p:spPr bwMode="auto">
          <a:xfrm>
            <a:off x="582960" y="2927176"/>
            <a:ext cx="1752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SzPct val="90000"/>
              <a:buFont typeface="Symbol" panose="05050102010706020507" pitchFamily="18" charset="2"/>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Font typeface="Symbol" panose="05050102010706020507" pitchFamily="18" charset="2"/>
              <a:buNone/>
            </a:pPr>
            <a:r>
              <a:rPr lang="en-US" altLang="zh-CN" sz="2400">
                <a:latin typeface="宋体" panose="02010600030101010101" pitchFamily="2" charset="-122"/>
              </a:rPr>
              <a:t>    (a)</a:t>
            </a:r>
          </a:p>
        </p:txBody>
      </p:sp>
      <p:sp>
        <p:nvSpPr>
          <p:cNvPr id="18" name="Text Box 10"/>
          <p:cNvSpPr txBox="1">
            <a:spLocks noChangeArrowheads="1"/>
          </p:cNvSpPr>
          <p:nvPr/>
        </p:nvSpPr>
        <p:spPr bwMode="auto">
          <a:xfrm>
            <a:off x="2487960" y="2927176"/>
            <a:ext cx="1752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SzPct val="90000"/>
              <a:buFont typeface="Symbol" panose="05050102010706020507" pitchFamily="18" charset="2"/>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Font typeface="Symbol" panose="05050102010706020507" pitchFamily="18" charset="2"/>
              <a:buNone/>
            </a:pPr>
            <a:r>
              <a:rPr lang="en-US" altLang="zh-CN" sz="2400">
                <a:latin typeface="宋体" panose="02010600030101010101" pitchFamily="2" charset="-122"/>
              </a:rPr>
              <a:t>   (b)</a:t>
            </a:r>
          </a:p>
        </p:txBody>
      </p:sp>
      <p:sp>
        <p:nvSpPr>
          <p:cNvPr id="19" name="Text Box 11"/>
          <p:cNvSpPr txBox="1">
            <a:spLocks noChangeArrowheads="1"/>
          </p:cNvSpPr>
          <p:nvPr/>
        </p:nvSpPr>
        <p:spPr bwMode="auto">
          <a:xfrm>
            <a:off x="4621560" y="2927176"/>
            <a:ext cx="1752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SzPct val="90000"/>
              <a:buFont typeface="Symbol" panose="05050102010706020507" pitchFamily="18" charset="2"/>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Font typeface="Symbol" panose="05050102010706020507" pitchFamily="18" charset="2"/>
              <a:buNone/>
            </a:pPr>
            <a:r>
              <a:rPr lang="en-US" altLang="zh-CN" sz="2400" dirty="0">
                <a:latin typeface="宋体" panose="02010600030101010101" pitchFamily="2" charset="-122"/>
              </a:rPr>
              <a:t>    (c)</a:t>
            </a:r>
          </a:p>
        </p:txBody>
      </p:sp>
      <p:sp>
        <p:nvSpPr>
          <p:cNvPr id="20" name="Text Box 12"/>
          <p:cNvSpPr txBox="1">
            <a:spLocks noChangeArrowheads="1"/>
          </p:cNvSpPr>
          <p:nvPr/>
        </p:nvSpPr>
        <p:spPr bwMode="auto">
          <a:xfrm>
            <a:off x="6602760" y="2927176"/>
            <a:ext cx="1752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SzPct val="90000"/>
              <a:buFont typeface="Symbol" panose="05050102010706020507" pitchFamily="18" charset="2"/>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Font typeface="Symbol" panose="05050102010706020507" pitchFamily="18" charset="2"/>
              <a:buNone/>
            </a:pPr>
            <a:r>
              <a:rPr lang="en-US" altLang="zh-CN" sz="2400">
                <a:latin typeface="宋体" panose="02010600030101010101" pitchFamily="2" charset="-122"/>
              </a:rPr>
              <a:t>    (d)</a:t>
            </a:r>
          </a:p>
        </p:txBody>
      </p:sp>
      <p:graphicFrame>
        <p:nvGraphicFramePr>
          <p:cNvPr id="21" name="Object 13"/>
          <p:cNvGraphicFramePr>
            <a:graphicFrameLocks/>
          </p:cNvGraphicFramePr>
          <p:nvPr>
            <p:extLst>
              <p:ext uri="{D42A27DB-BD31-4B8C-83A1-F6EECF244321}">
                <p14:modId xmlns:p14="http://schemas.microsoft.com/office/powerpoint/2010/main" val="2899691653"/>
              </p:ext>
            </p:extLst>
          </p:nvPr>
        </p:nvGraphicFramePr>
        <p:xfrm>
          <a:off x="4658073" y="4070176"/>
          <a:ext cx="1868487" cy="1857375"/>
        </p:xfrm>
        <a:graphic>
          <a:graphicData uri="http://schemas.openxmlformats.org/presentationml/2006/ole">
            <mc:AlternateContent xmlns:mc="http://schemas.openxmlformats.org/markup-compatibility/2006">
              <mc:Choice xmlns:v="urn:schemas-microsoft-com:vml" Requires="v">
                <p:oleObj name="位图图像" r:id="rId14" imgW="1857143" imgH="1838095" progId="Paint.Picture">
                  <p:embed/>
                </p:oleObj>
              </mc:Choice>
              <mc:Fallback>
                <p:oleObj name="位图图像" r:id="rId14" imgW="1857143" imgH="1838095" progId="Paint.Picture">
                  <p:embed/>
                  <p:pic>
                    <p:nvPicPr>
                      <p:cNvPr id="0" name=""/>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658073" y="4070176"/>
                        <a:ext cx="1868487" cy="1857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2" name="Object 14"/>
          <p:cNvGraphicFramePr>
            <a:graphicFrameLocks/>
          </p:cNvGraphicFramePr>
          <p:nvPr>
            <p:extLst>
              <p:ext uri="{D42A27DB-BD31-4B8C-83A1-F6EECF244321}">
                <p14:modId xmlns:p14="http://schemas.microsoft.com/office/powerpoint/2010/main" val="2795379725"/>
              </p:ext>
            </p:extLst>
          </p:nvPr>
        </p:nvGraphicFramePr>
        <p:xfrm>
          <a:off x="6563073" y="4070176"/>
          <a:ext cx="1868487" cy="1857375"/>
        </p:xfrm>
        <a:graphic>
          <a:graphicData uri="http://schemas.openxmlformats.org/presentationml/2006/ole">
            <mc:AlternateContent xmlns:mc="http://schemas.openxmlformats.org/markup-compatibility/2006">
              <mc:Choice xmlns:v="urn:schemas-microsoft-com:vml" Requires="v">
                <p:oleObj name="位图图像" r:id="rId16" imgW="1838095" imgH="1828571" progId="Paint.Picture">
                  <p:embed/>
                </p:oleObj>
              </mc:Choice>
              <mc:Fallback>
                <p:oleObj name="位图图像" r:id="rId16" imgW="1838095" imgH="1828571" progId="Paint.Picture">
                  <p:embed/>
                  <p:pic>
                    <p:nvPicPr>
                      <p:cNvPr id="0" name=""/>
                      <p:cNvPicPr>
                        <a:picLocks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563073" y="4070176"/>
                        <a:ext cx="1868487" cy="1857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3" name="Text Box 15"/>
          <p:cNvSpPr txBox="1">
            <a:spLocks noChangeArrowheads="1"/>
          </p:cNvSpPr>
          <p:nvPr/>
        </p:nvSpPr>
        <p:spPr bwMode="auto">
          <a:xfrm>
            <a:off x="582960" y="5898976"/>
            <a:ext cx="1752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SzPct val="90000"/>
              <a:buFont typeface="Symbol" panose="05050102010706020507" pitchFamily="18" charset="2"/>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Font typeface="Symbol" panose="05050102010706020507" pitchFamily="18" charset="2"/>
              <a:buNone/>
            </a:pPr>
            <a:r>
              <a:rPr lang="en-US" altLang="zh-CN" sz="2400">
                <a:latin typeface="宋体" panose="02010600030101010101" pitchFamily="2" charset="-122"/>
              </a:rPr>
              <a:t>    (e)</a:t>
            </a:r>
          </a:p>
        </p:txBody>
      </p:sp>
      <p:sp>
        <p:nvSpPr>
          <p:cNvPr id="24" name="Text Box 16"/>
          <p:cNvSpPr txBox="1">
            <a:spLocks noChangeArrowheads="1"/>
          </p:cNvSpPr>
          <p:nvPr/>
        </p:nvSpPr>
        <p:spPr bwMode="auto">
          <a:xfrm>
            <a:off x="2487960" y="5898976"/>
            <a:ext cx="1752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SzPct val="90000"/>
              <a:buFont typeface="Symbol" panose="05050102010706020507" pitchFamily="18" charset="2"/>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Font typeface="Symbol" panose="05050102010706020507" pitchFamily="18" charset="2"/>
              <a:buNone/>
            </a:pPr>
            <a:r>
              <a:rPr lang="en-US" altLang="zh-CN" sz="2400">
                <a:latin typeface="宋体" panose="02010600030101010101" pitchFamily="2" charset="-122"/>
              </a:rPr>
              <a:t>   (f)</a:t>
            </a:r>
          </a:p>
        </p:txBody>
      </p:sp>
      <p:sp>
        <p:nvSpPr>
          <p:cNvPr id="25" name="Text Box 17"/>
          <p:cNvSpPr txBox="1">
            <a:spLocks noChangeArrowheads="1"/>
          </p:cNvSpPr>
          <p:nvPr/>
        </p:nvSpPr>
        <p:spPr bwMode="auto">
          <a:xfrm>
            <a:off x="4621560" y="5898976"/>
            <a:ext cx="1752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SzPct val="90000"/>
              <a:buFont typeface="Symbol" panose="05050102010706020507" pitchFamily="18" charset="2"/>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Font typeface="Symbol" panose="05050102010706020507" pitchFamily="18" charset="2"/>
              <a:buNone/>
            </a:pPr>
            <a:r>
              <a:rPr lang="en-US" altLang="zh-CN" sz="2400">
                <a:latin typeface="宋体" panose="02010600030101010101" pitchFamily="2" charset="-122"/>
              </a:rPr>
              <a:t>    (g)</a:t>
            </a:r>
          </a:p>
        </p:txBody>
      </p:sp>
      <p:sp>
        <p:nvSpPr>
          <p:cNvPr id="26" name="Text Box 18"/>
          <p:cNvSpPr txBox="1">
            <a:spLocks noChangeArrowheads="1"/>
          </p:cNvSpPr>
          <p:nvPr/>
        </p:nvSpPr>
        <p:spPr bwMode="auto">
          <a:xfrm>
            <a:off x="6602760" y="5898976"/>
            <a:ext cx="1752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SzPct val="90000"/>
              <a:buFont typeface="Symbol" panose="05050102010706020507" pitchFamily="18" charset="2"/>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Font typeface="Symbol" panose="05050102010706020507" pitchFamily="18" charset="2"/>
              <a:buNone/>
            </a:pPr>
            <a:r>
              <a:rPr lang="en-US" altLang="zh-CN" sz="2400">
                <a:latin typeface="宋体" panose="02010600030101010101" pitchFamily="2" charset="-122"/>
              </a:rPr>
              <a:t>    (h)</a:t>
            </a:r>
          </a:p>
        </p:txBody>
      </p:sp>
      <p:sp>
        <p:nvSpPr>
          <p:cNvPr id="27" name="Text Box 19"/>
          <p:cNvSpPr txBox="1">
            <a:spLocks noChangeArrowheads="1"/>
          </p:cNvSpPr>
          <p:nvPr/>
        </p:nvSpPr>
        <p:spPr bwMode="auto">
          <a:xfrm>
            <a:off x="2411760" y="6356176"/>
            <a:ext cx="4038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SzPct val="90000"/>
              <a:buFont typeface="Symbol" panose="05050102010706020507" pitchFamily="18" charset="2"/>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 typeface="Symbol" panose="05050102010706020507" pitchFamily="18" charset="2"/>
              <a:buNone/>
            </a:pPr>
            <a:r>
              <a:rPr lang="en-US" altLang="zh-CN" sz="2400">
                <a:latin typeface="宋体" panose="02010600030101010101" pitchFamily="2" charset="-122"/>
              </a:rPr>
              <a:t>   </a:t>
            </a:r>
            <a:r>
              <a:rPr lang="zh-CN" altLang="en-US" sz="2400" b="1">
                <a:solidFill>
                  <a:schemeClr val="accent1"/>
                </a:solidFill>
                <a:latin typeface="宋体" panose="02010600030101010101" pitchFamily="2" charset="-122"/>
              </a:rPr>
              <a:t>直方图规定化示例</a:t>
            </a:r>
          </a:p>
        </p:txBody>
      </p:sp>
    </p:spTree>
    <p:extLst>
      <p:ext uri="{BB962C8B-B14F-4D97-AF65-F5344CB8AC3E}">
        <p14:creationId xmlns:p14="http://schemas.microsoft.com/office/powerpoint/2010/main" val="2146240862"/>
      </p:ext>
    </p:extLst>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323850" y="188913"/>
            <a:ext cx="7704534" cy="836612"/>
          </a:xfrm>
        </p:spPr>
        <p:txBody>
          <a:bodyPr/>
          <a:lstStyle/>
          <a:p>
            <a:pPr eaLnBrk="1" hangingPunct="1"/>
            <a:r>
              <a:rPr lang="zh-CN" altLang="en-US" sz="4400" dirty="0">
                <a:ea typeface="微软雅黑" pitchFamily="34" charset="-122"/>
              </a:rPr>
              <a:t>空域滤波增强</a:t>
            </a:r>
            <a:endParaRPr lang="zh-CN" altLang="en-US" sz="3500" dirty="0">
              <a:ea typeface="微软雅黑" pitchFamily="34" charset="-122"/>
            </a:endParaRPr>
          </a:p>
        </p:txBody>
      </p:sp>
      <p:sp>
        <p:nvSpPr>
          <p:cNvPr id="2" name="矩形 1"/>
          <p:cNvSpPr/>
          <p:nvPr/>
        </p:nvSpPr>
        <p:spPr>
          <a:xfrm>
            <a:off x="323850" y="1482547"/>
            <a:ext cx="8820150" cy="4610749"/>
          </a:xfrm>
          <a:prstGeom prst="rect">
            <a:avLst/>
          </a:prstGeom>
        </p:spPr>
        <p:txBody>
          <a:bodyPr wrap="square">
            <a:spAutoFit/>
          </a:bodyPr>
          <a:lstStyle/>
          <a:p>
            <a:pPr indent="-285750">
              <a:lnSpc>
                <a:spcPct val="125000"/>
              </a:lnSpc>
              <a:buFont typeface="Arial" panose="020B0604020202020204" pitchFamily="34" charset="0"/>
              <a:buChar char="•"/>
            </a:pPr>
            <a:r>
              <a:rPr lang="zh-CN" altLang="en-US" sz="3400" b="1" dirty="0">
                <a:latin typeface="微软雅黑" panose="020B0503020204020204" pitchFamily="34" charset="-122"/>
                <a:ea typeface="微软雅黑" panose="020B0503020204020204" pitchFamily="34" charset="-122"/>
              </a:rPr>
              <a:t>空域滤波是指在图像空间中借助</a:t>
            </a:r>
            <a:r>
              <a:rPr lang="zh-CN" altLang="en-US" sz="3400" b="1" dirty="0">
                <a:solidFill>
                  <a:srgbClr val="033BED"/>
                </a:solidFill>
                <a:latin typeface="微软雅黑" panose="020B0503020204020204" pitchFamily="34" charset="-122"/>
                <a:ea typeface="微软雅黑" panose="020B0503020204020204" pitchFamily="34" charset="-122"/>
              </a:rPr>
              <a:t>模板</a:t>
            </a:r>
            <a:r>
              <a:rPr lang="zh-CN" altLang="en-US" sz="3400" b="1" dirty="0">
                <a:latin typeface="微软雅黑" panose="020B0503020204020204" pitchFamily="34" charset="-122"/>
                <a:ea typeface="微软雅黑" panose="020B0503020204020204" pitchFamily="34" charset="-122"/>
              </a:rPr>
              <a:t>进行</a:t>
            </a:r>
            <a:r>
              <a:rPr lang="zh-CN" altLang="en-US" sz="3400" b="1" dirty="0">
                <a:solidFill>
                  <a:srgbClr val="033BED"/>
                </a:solidFill>
                <a:latin typeface="微软雅黑" panose="020B0503020204020204" pitchFamily="34" charset="-122"/>
                <a:ea typeface="微软雅黑" panose="020B0503020204020204" pitchFamily="34" charset="-122"/>
              </a:rPr>
              <a:t>邻域</a:t>
            </a:r>
            <a:r>
              <a:rPr lang="zh-CN" altLang="en-US" sz="3400" b="1" dirty="0">
                <a:latin typeface="微软雅黑" panose="020B0503020204020204" pitchFamily="34" charset="-122"/>
                <a:ea typeface="微软雅黑" panose="020B0503020204020204" pitchFamily="34" charset="-122"/>
              </a:rPr>
              <a:t>操作完成的，根据操作特点分为</a:t>
            </a:r>
            <a:r>
              <a:rPr lang="zh-CN" altLang="en-US" sz="3400" b="1" dirty="0">
                <a:solidFill>
                  <a:srgbClr val="990000"/>
                </a:solidFill>
                <a:latin typeface="微软雅黑" panose="020B0503020204020204" pitchFamily="34" charset="-122"/>
                <a:ea typeface="微软雅黑" panose="020B0503020204020204" pitchFamily="34" charset="-122"/>
              </a:rPr>
              <a:t>线性</a:t>
            </a:r>
            <a:r>
              <a:rPr lang="zh-CN" altLang="en-US" sz="3400" b="1" dirty="0">
                <a:latin typeface="微软雅黑" panose="020B0503020204020204" pitchFamily="34" charset="-122"/>
                <a:ea typeface="微软雅黑" panose="020B0503020204020204" pitchFamily="34" charset="-122"/>
              </a:rPr>
              <a:t>滤波和</a:t>
            </a:r>
            <a:r>
              <a:rPr lang="zh-CN" altLang="en-US" sz="3400" b="1" dirty="0">
                <a:solidFill>
                  <a:srgbClr val="990000"/>
                </a:solidFill>
                <a:latin typeface="微软雅黑" panose="020B0503020204020204" pitchFamily="34" charset="-122"/>
                <a:ea typeface="微软雅黑" panose="020B0503020204020204" pitchFamily="34" charset="-122"/>
              </a:rPr>
              <a:t>非线性</a:t>
            </a:r>
            <a:r>
              <a:rPr lang="zh-CN" altLang="en-US" sz="3400" b="1" dirty="0">
                <a:latin typeface="微软雅黑" panose="020B0503020204020204" pitchFamily="34" charset="-122"/>
                <a:ea typeface="微软雅黑" panose="020B0503020204020204" pitchFamily="34" charset="-122"/>
              </a:rPr>
              <a:t>滤波两类；而根据滤波效果又分为</a:t>
            </a:r>
            <a:r>
              <a:rPr lang="zh-CN" altLang="en-US" sz="3400" b="1" dirty="0">
                <a:solidFill>
                  <a:srgbClr val="990000"/>
                </a:solidFill>
                <a:latin typeface="微软雅黑" panose="020B0503020204020204" pitchFamily="34" charset="-122"/>
                <a:ea typeface="微软雅黑" panose="020B0503020204020204" pitchFamily="34" charset="-122"/>
              </a:rPr>
              <a:t>平滑</a:t>
            </a:r>
            <a:r>
              <a:rPr lang="zh-CN" altLang="en-US" sz="3400" b="1" dirty="0">
                <a:latin typeface="微软雅黑" panose="020B0503020204020204" pitchFamily="34" charset="-122"/>
                <a:ea typeface="微软雅黑" panose="020B0503020204020204" pitchFamily="34" charset="-122"/>
              </a:rPr>
              <a:t>滤波和</a:t>
            </a:r>
            <a:r>
              <a:rPr lang="zh-CN" altLang="en-US" sz="3400" b="1" dirty="0">
                <a:solidFill>
                  <a:srgbClr val="990000"/>
                </a:solidFill>
                <a:latin typeface="微软雅黑" panose="020B0503020204020204" pitchFamily="34" charset="-122"/>
                <a:ea typeface="微软雅黑" panose="020B0503020204020204" pitchFamily="34" charset="-122"/>
              </a:rPr>
              <a:t>锐化</a:t>
            </a:r>
            <a:r>
              <a:rPr lang="zh-CN" altLang="en-US" sz="3400" b="1" dirty="0">
                <a:latin typeface="微软雅黑" panose="020B0503020204020204" pitchFamily="34" charset="-122"/>
                <a:ea typeface="微软雅黑" panose="020B0503020204020204" pitchFamily="34" charset="-122"/>
              </a:rPr>
              <a:t>滤波；</a:t>
            </a:r>
            <a:endParaRPr lang="en-US" altLang="zh-CN" sz="3400" b="1" dirty="0">
              <a:latin typeface="微软雅黑" panose="020B0503020204020204" pitchFamily="34" charset="-122"/>
              <a:ea typeface="微软雅黑" panose="020B0503020204020204" pitchFamily="34" charset="-122"/>
            </a:endParaRPr>
          </a:p>
          <a:p>
            <a:pPr indent="-285750">
              <a:lnSpc>
                <a:spcPct val="125000"/>
              </a:lnSpc>
              <a:buFont typeface="Arial" panose="020B0604020202020204" pitchFamily="34" charset="0"/>
              <a:buChar char="•"/>
            </a:pPr>
            <a:endParaRPr lang="en-US" altLang="zh-CN" sz="3400" b="1" dirty="0">
              <a:latin typeface="微软雅黑" panose="020B0503020204020204" pitchFamily="34" charset="-122"/>
              <a:ea typeface="微软雅黑" panose="020B0503020204020204" pitchFamily="34" charset="-122"/>
            </a:endParaRPr>
          </a:p>
          <a:p>
            <a:pPr indent="-285750">
              <a:lnSpc>
                <a:spcPct val="125000"/>
              </a:lnSpc>
              <a:buFont typeface="Arial" panose="020B0604020202020204" pitchFamily="34" charset="0"/>
              <a:buChar char="•"/>
            </a:pPr>
            <a:r>
              <a:rPr lang="zh-CN" altLang="en-US" sz="3400" b="1" dirty="0">
                <a:latin typeface="微软雅黑" panose="020B0503020204020204" pitchFamily="34" charset="-122"/>
                <a:ea typeface="微软雅黑" panose="020B0503020204020204" pitchFamily="34" charset="-122"/>
              </a:rPr>
              <a:t>空间滤波器是由两部分组成：</a:t>
            </a:r>
            <a:r>
              <a:rPr lang="zh-CN" altLang="en-US" sz="3400" b="1" dirty="0">
                <a:solidFill>
                  <a:srgbClr val="FF0000"/>
                </a:solidFill>
                <a:latin typeface="微软雅黑" panose="020B0503020204020204" pitchFamily="34" charset="-122"/>
                <a:ea typeface="微软雅黑" panose="020B0503020204020204" pitchFamily="34" charset="-122"/>
              </a:rPr>
              <a:t>邻域</a:t>
            </a:r>
            <a:r>
              <a:rPr lang="zh-CN" altLang="en-US" sz="3400" b="1" dirty="0">
                <a:latin typeface="微软雅黑" panose="020B0503020204020204" pitchFamily="34" charset="-122"/>
                <a:ea typeface="微软雅黑" panose="020B0503020204020204" pitchFamily="34" charset="-122"/>
              </a:rPr>
              <a:t>和</a:t>
            </a:r>
            <a:r>
              <a:rPr lang="zh-CN" altLang="en-US" sz="3400" b="1" dirty="0">
                <a:solidFill>
                  <a:srgbClr val="FF0000"/>
                </a:solidFill>
                <a:latin typeface="微软雅黑" panose="020B0503020204020204" pitchFamily="34" charset="-122"/>
                <a:ea typeface="微软雅黑" panose="020B0503020204020204" pitchFamily="34" charset="-122"/>
              </a:rPr>
              <a:t>预定义操作</a:t>
            </a:r>
            <a:r>
              <a:rPr lang="zh-CN" altLang="en-US" sz="3400" b="1" dirty="0">
                <a:latin typeface="微软雅黑" panose="020B0503020204020204" pitchFamily="34" charset="-122"/>
                <a:ea typeface="微软雅黑" panose="020B0503020204020204" pitchFamily="34" charset="-122"/>
              </a:rPr>
              <a:t>；</a:t>
            </a:r>
          </a:p>
        </p:txBody>
      </p:sp>
    </p:spTree>
    <p:extLst>
      <p:ext uri="{BB962C8B-B14F-4D97-AF65-F5344CB8AC3E}">
        <p14:creationId xmlns:p14="http://schemas.microsoft.com/office/powerpoint/2010/main" val="3805056441"/>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323850" y="188913"/>
            <a:ext cx="7704534" cy="836612"/>
          </a:xfrm>
        </p:spPr>
        <p:txBody>
          <a:bodyPr/>
          <a:lstStyle/>
          <a:p>
            <a:pPr eaLnBrk="1" hangingPunct="1"/>
            <a:r>
              <a:rPr lang="zh-CN" altLang="en-US" sz="4400" dirty="0">
                <a:ea typeface="微软雅黑" pitchFamily="34" charset="-122"/>
              </a:rPr>
              <a:t>空域滤波增强</a:t>
            </a:r>
            <a:endParaRPr lang="zh-CN" altLang="en-US" sz="3500" dirty="0">
              <a:ea typeface="微软雅黑" pitchFamily="34" charset="-122"/>
            </a:endParaRPr>
          </a:p>
        </p:txBody>
      </p:sp>
      <mc:AlternateContent xmlns:mc="http://schemas.openxmlformats.org/markup-compatibility/2006" xmlns:a14="http://schemas.microsoft.com/office/drawing/2010/main">
        <mc:Choice Requires="a14">
          <p:sp>
            <p:nvSpPr>
              <p:cNvPr id="2" name="矩形 1"/>
              <p:cNvSpPr/>
              <p:nvPr/>
            </p:nvSpPr>
            <p:spPr>
              <a:xfrm>
                <a:off x="323850" y="1340768"/>
                <a:ext cx="8820150" cy="2381421"/>
              </a:xfrm>
              <a:prstGeom prst="rect">
                <a:avLst/>
              </a:prstGeom>
            </p:spPr>
            <p:txBody>
              <a:bodyPr wrap="square">
                <a:spAutoFit/>
              </a:bodyPr>
              <a:lstStyle/>
              <a:p>
                <a:pPr indent="-285750">
                  <a:lnSpc>
                    <a:spcPct val="125000"/>
                  </a:lnSpc>
                  <a:buFont typeface="Arial" panose="020B0604020202020204" pitchFamily="34" charset="0"/>
                  <a:buChar char="•"/>
                </a:pPr>
                <a:r>
                  <a:rPr lang="zh-CN" altLang="en-US" sz="2600" b="1" dirty="0">
                    <a:latin typeface="微软雅黑" panose="020B0503020204020204" pitchFamily="34" charset="-122"/>
                    <a:ea typeface="微软雅黑" panose="020B0503020204020204" pitchFamily="34" charset="-122"/>
                  </a:rPr>
                  <a:t>空域滤波就是在待处理的图像中逐点地</a:t>
                </a:r>
                <a:r>
                  <a:rPr lang="zh-CN" altLang="en-US" sz="2600" b="1" dirty="0">
                    <a:solidFill>
                      <a:srgbClr val="FF0000"/>
                    </a:solidFill>
                    <a:latin typeface="微软雅黑" panose="020B0503020204020204" pitchFamily="34" charset="-122"/>
                    <a:ea typeface="微软雅黑" panose="020B0503020204020204" pitchFamily="34" charset="-122"/>
                  </a:rPr>
                  <a:t>移动模板</a:t>
                </a:r>
                <a:r>
                  <a:rPr lang="zh-CN" altLang="en-US" sz="2600" b="1" dirty="0">
                    <a:latin typeface="微软雅黑" panose="020B0503020204020204" pitchFamily="34" charset="-122"/>
                    <a:ea typeface="微软雅黑" panose="020B0503020204020204" pitchFamily="34" charset="-122"/>
                  </a:rPr>
                  <a:t>，对每个点，滤波器在该点的相应通过事先定义的关系来计算；</a:t>
                </a:r>
                <a:endParaRPr lang="en-US" altLang="zh-CN" sz="2600" b="1" dirty="0">
                  <a:latin typeface="微软雅黑" panose="020B0503020204020204" pitchFamily="34" charset="-122"/>
                  <a:ea typeface="微软雅黑" panose="020B0503020204020204" pitchFamily="34" charset="-122"/>
                </a:endParaRPr>
              </a:p>
              <a:p>
                <a:pPr indent="-285750">
                  <a:lnSpc>
                    <a:spcPct val="125000"/>
                  </a:lnSpc>
                  <a:buFont typeface="Arial" panose="020B0604020202020204" pitchFamily="34" charset="0"/>
                  <a:buChar char="•"/>
                </a:pPr>
                <a:endParaRPr lang="en-US" altLang="zh-CN" sz="1500" b="1" dirty="0">
                  <a:latin typeface="微软雅黑" panose="020B0503020204020204" pitchFamily="34" charset="-122"/>
                  <a:ea typeface="微软雅黑" panose="020B0503020204020204" pitchFamily="34" charset="-122"/>
                </a:endParaRPr>
              </a:p>
              <a:p>
                <a:pPr indent="-285750">
                  <a:lnSpc>
                    <a:spcPct val="125000"/>
                  </a:lnSpc>
                  <a:buFont typeface="Arial" panose="020B0604020202020204" pitchFamily="34" charset="0"/>
                  <a:buChar char="•"/>
                </a:pPr>
                <a:r>
                  <a:rPr lang="zh-CN" altLang="en-US" sz="2600" b="1" dirty="0">
                    <a:latin typeface="微软雅黑" panose="020B0503020204020204" pitchFamily="34" charset="-122"/>
                    <a:ea typeface="微软雅黑" panose="020B0503020204020204" pitchFamily="34" charset="-122"/>
                  </a:rPr>
                  <a:t>在图像中任意一点</a:t>
                </a:r>
                <a14:m>
                  <m:oMath xmlns:m="http://schemas.openxmlformats.org/officeDocument/2006/math">
                    <m:d>
                      <m:dPr>
                        <m:ctrlPr>
                          <a:rPr lang="en-US" altLang="zh-CN" sz="2600" b="1" i="1" smtClean="0">
                            <a:latin typeface="Cambria Math" panose="02040503050406030204" pitchFamily="18" charset="0"/>
                            <a:ea typeface="微软雅黑" panose="020B0503020204020204" pitchFamily="34" charset="-122"/>
                          </a:rPr>
                        </m:ctrlPr>
                      </m:dPr>
                      <m:e>
                        <m:r>
                          <a:rPr lang="en-US" altLang="zh-CN" sz="2600" b="1" i="1" smtClean="0">
                            <a:latin typeface="Cambria Math" panose="02040503050406030204" pitchFamily="18" charset="0"/>
                            <a:ea typeface="微软雅黑" panose="020B0503020204020204" pitchFamily="34" charset="-122"/>
                          </a:rPr>
                          <m:t>𝒙</m:t>
                        </m:r>
                        <m:r>
                          <a:rPr lang="en-US" altLang="zh-CN" sz="2600" b="1" i="1" smtClean="0">
                            <a:latin typeface="Cambria Math" panose="02040503050406030204" pitchFamily="18" charset="0"/>
                            <a:ea typeface="微软雅黑" panose="020B0503020204020204" pitchFamily="34" charset="-122"/>
                          </a:rPr>
                          <m:t>,</m:t>
                        </m:r>
                        <m:r>
                          <a:rPr lang="en-US" altLang="zh-CN" sz="2600" b="1" i="1" smtClean="0">
                            <a:latin typeface="Cambria Math" panose="02040503050406030204" pitchFamily="18" charset="0"/>
                            <a:ea typeface="微软雅黑" panose="020B0503020204020204" pitchFamily="34" charset="-122"/>
                          </a:rPr>
                          <m:t>𝒚</m:t>
                        </m:r>
                      </m:e>
                    </m:d>
                  </m:oMath>
                </a14:m>
                <a:r>
                  <a:rPr lang="zh-CN" altLang="en-US" sz="2600" dirty="0"/>
                  <a:t>，</a:t>
                </a:r>
                <a:r>
                  <a:rPr lang="zh-CN" altLang="en-US" sz="2600" b="1" dirty="0">
                    <a:latin typeface="微软雅黑" panose="020B0503020204020204" pitchFamily="34" charset="-122"/>
                    <a:ea typeface="微软雅黑" panose="020B0503020204020204" pitchFamily="34" charset="-122"/>
                  </a:rPr>
                  <a:t>滤波器的响应</a:t>
                </a:r>
                <a14:m>
                  <m:oMath xmlns:m="http://schemas.openxmlformats.org/officeDocument/2006/math">
                    <m:r>
                      <a:rPr lang="en-US" altLang="zh-CN" sz="2600" b="1" i="0" smtClean="0">
                        <a:latin typeface="Cambria Math" panose="02040503050406030204" pitchFamily="18" charset="0"/>
                        <a:ea typeface="微软雅黑" panose="020B0503020204020204" pitchFamily="34" charset="-122"/>
                      </a:rPr>
                      <m:t>𝐠</m:t>
                    </m:r>
                    <m:d>
                      <m:dPr>
                        <m:ctrlPr>
                          <a:rPr lang="en-US" altLang="zh-CN" sz="2600" b="1" i="1">
                            <a:latin typeface="Cambria Math" panose="02040503050406030204" pitchFamily="18" charset="0"/>
                            <a:ea typeface="微软雅黑" panose="020B0503020204020204" pitchFamily="34" charset="-122"/>
                          </a:rPr>
                        </m:ctrlPr>
                      </m:dPr>
                      <m:e>
                        <m:r>
                          <a:rPr lang="en-US" altLang="zh-CN" sz="2600" b="1" i="1">
                            <a:latin typeface="Cambria Math" panose="02040503050406030204" pitchFamily="18" charset="0"/>
                            <a:ea typeface="微软雅黑" panose="020B0503020204020204" pitchFamily="34" charset="-122"/>
                          </a:rPr>
                          <m:t>𝒙</m:t>
                        </m:r>
                        <m:r>
                          <a:rPr lang="en-US" altLang="zh-CN" sz="2600" b="1" i="1">
                            <a:latin typeface="Cambria Math" panose="02040503050406030204" pitchFamily="18" charset="0"/>
                            <a:ea typeface="微软雅黑" panose="020B0503020204020204" pitchFamily="34" charset="-122"/>
                          </a:rPr>
                          <m:t>,</m:t>
                        </m:r>
                        <m:r>
                          <a:rPr lang="en-US" altLang="zh-CN" sz="2600" b="1" i="1">
                            <a:latin typeface="Cambria Math" panose="02040503050406030204" pitchFamily="18" charset="0"/>
                            <a:ea typeface="微软雅黑" panose="020B0503020204020204" pitchFamily="34" charset="-122"/>
                          </a:rPr>
                          <m:t>𝒚</m:t>
                        </m:r>
                      </m:e>
                    </m:d>
                  </m:oMath>
                </a14:m>
                <a:r>
                  <a:rPr lang="zh-CN" altLang="en-US" sz="2600" b="1" dirty="0">
                    <a:latin typeface="微软雅黑" panose="020B0503020204020204" pitchFamily="34" charset="-122"/>
                    <a:ea typeface="微软雅黑" panose="020B0503020204020204" pitchFamily="34" charset="-122"/>
                  </a:rPr>
                  <a:t>是滤波器系数与由该滤波器包围的像素的</a:t>
                </a:r>
                <a:r>
                  <a:rPr lang="zh-CN" altLang="en-US" sz="2600" b="1" dirty="0">
                    <a:solidFill>
                      <a:srgbClr val="FF0000"/>
                    </a:solidFill>
                    <a:latin typeface="微软雅黑" panose="020B0503020204020204" pitchFamily="34" charset="-122"/>
                    <a:ea typeface="微软雅黑" panose="020B0503020204020204" pitchFamily="34" charset="-122"/>
                  </a:rPr>
                  <a:t>乘积之和</a:t>
                </a:r>
                <a:r>
                  <a:rPr lang="zh-CN" altLang="en-US" sz="2600" b="1" dirty="0">
                    <a:latin typeface="微软雅黑" panose="020B0503020204020204" pitchFamily="34" charset="-122"/>
                    <a:ea typeface="微软雅黑" panose="020B0503020204020204" pitchFamily="34" charset="-122"/>
                  </a:rPr>
                  <a:t>。</a:t>
                </a:r>
              </a:p>
            </p:txBody>
          </p:sp>
        </mc:Choice>
        <mc:Fallback xmlns="">
          <p:sp>
            <p:nvSpPr>
              <p:cNvPr id="2" name="矩形 1"/>
              <p:cNvSpPr>
                <a:spLocks noRot="1" noChangeAspect="1" noMove="1" noResize="1" noEditPoints="1" noAdjustHandles="1" noChangeArrowheads="1" noChangeShapeType="1" noTextEdit="1"/>
              </p:cNvSpPr>
              <p:nvPr/>
            </p:nvSpPr>
            <p:spPr>
              <a:xfrm>
                <a:off x="323850" y="1340768"/>
                <a:ext cx="8820150" cy="2381421"/>
              </a:xfrm>
              <a:prstGeom prst="rect">
                <a:avLst/>
              </a:prstGeom>
              <a:blipFill rotWithShape="0">
                <a:blip r:embed="rId3"/>
                <a:stretch>
                  <a:fillRect l="-1244" b="-3581"/>
                </a:stretch>
              </a:blipFill>
            </p:spPr>
            <p:txBody>
              <a:bodyPr/>
              <a:lstStyle/>
              <a:p>
                <a:r>
                  <a:rPr lang="zh-CN" altLang="en-US">
                    <a:noFill/>
                  </a:rPr>
                  <a:t> </a:t>
                </a:r>
              </a:p>
            </p:txBody>
          </p:sp>
        </mc:Fallback>
      </mc:AlternateContent>
      <p:graphicFrame>
        <p:nvGraphicFramePr>
          <p:cNvPr id="4" name="Object 2"/>
          <p:cNvGraphicFramePr>
            <a:graphicFrameLocks noChangeAspect="1"/>
          </p:cNvGraphicFramePr>
          <p:nvPr>
            <p:extLst>
              <p:ext uri="{D42A27DB-BD31-4B8C-83A1-F6EECF244321}">
                <p14:modId xmlns:p14="http://schemas.microsoft.com/office/powerpoint/2010/main" val="199984080"/>
              </p:ext>
            </p:extLst>
          </p:nvPr>
        </p:nvGraphicFramePr>
        <p:xfrm>
          <a:off x="1392177" y="4752528"/>
          <a:ext cx="6276167" cy="2060848"/>
        </p:xfrm>
        <a:graphic>
          <a:graphicData uri="http://schemas.openxmlformats.org/presentationml/2006/ole">
            <mc:AlternateContent xmlns:mc="http://schemas.openxmlformats.org/markup-compatibility/2006">
              <mc:Choice xmlns:v="urn:schemas-microsoft-com:vml" Requires="v">
                <p:oleObj name="Microsoft Drawing" r:id="rId4" imgW="3911600" imgH="1284288" progId="MSDraw">
                  <p:embed/>
                </p:oleObj>
              </mc:Choice>
              <mc:Fallback>
                <p:oleObj name="Microsoft Drawing" r:id="rId4" imgW="3911600" imgH="1284288" progId="MSDraw">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92177" y="4752528"/>
                        <a:ext cx="6276167" cy="2060848"/>
                      </a:xfrm>
                      <a:prstGeom prst="rect">
                        <a:avLst/>
                      </a:prstGeom>
                      <a:solidFill>
                        <a:schemeClr val="bg1"/>
                      </a:solidFill>
                      <a:ln>
                        <a:noFill/>
                      </a:ln>
                      <a:effectLst/>
                    </p:spPr>
                  </p:pic>
                </p:oleObj>
              </mc:Fallback>
            </mc:AlternateContent>
          </a:graphicData>
        </a:graphic>
      </p:graphicFrame>
      <p:graphicFrame>
        <p:nvGraphicFramePr>
          <p:cNvPr id="7" name="Object 3"/>
          <p:cNvGraphicFramePr>
            <a:graphicFrameLocks noChangeAspect="1"/>
          </p:cNvGraphicFramePr>
          <p:nvPr>
            <p:extLst>
              <p:ext uri="{D42A27DB-BD31-4B8C-83A1-F6EECF244321}">
                <p14:modId xmlns:p14="http://schemas.microsoft.com/office/powerpoint/2010/main" val="1912163674"/>
              </p:ext>
            </p:extLst>
          </p:nvPr>
        </p:nvGraphicFramePr>
        <p:xfrm>
          <a:off x="2581275" y="3960813"/>
          <a:ext cx="3927475" cy="547687"/>
        </p:xfrm>
        <a:graphic>
          <a:graphicData uri="http://schemas.openxmlformats.org/presentationml/2006/ole">
            <mc:AlternateContent xmlns:mc="http://schemas.openxmlformats.org/markup-compatibility/2006">
              <mc:Choice xmlns:v="urn:schemas-microsoft-com:vml" Requires="v">
                <p:oleObj name="Equation" r:id="rId6" imgW="1638000" imgH="228600" progId="Equation.DSMT4">
                  <p:embed/>
                </p:oleObj>
              </mc:Choice>
              <mc:Fallback>
                <p:oleObj name="Equation" r:id="rId6" imgW="1638000" imgH="228600" progId="Equation.DSMT4">
                  <p:embed/>
                  <p:pic>
                    <p:nvPicPr>
                      <p:cNvPr id="0" name=""/>
                      <p:cNvPicPr>
                        <a:picLocks noChangeAspect="1" noChangeArrowheads="1"/>
                      </p:cNvPicPr>
                      <p:nvPr/>
                    </p:nvPicPr>
                    <p:blipFill>
                      <a:blip r:embed="rId7"/>
                      <a:srcRect/>
                      <a:stretch>
                        <a:fillRect/>
                      </a:stretch>
                    </p:blipFill>
                    <p:spPr bwMode="auto">
                      <a:xfrm>
                        <a:off x="2581275" y="3960813"/>
                        <a:ext cx="3927475" cy="547687"/>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2463248471"/>
      </p:ext>
    </p:extLst>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323850" y="188913"/>
            <a:ext cx="7704534" cy="836612"/>
          </a:xfrm>
        </p:spPr>
        <p:txBody>
          <a:bodyPr/>
          <a:lstStyle/>
          <a:p>
            <a:pPr eaLnBrk="1" hangingPunct="1"/>
            <a:r>
              <a:rPr lang="zh-CN" altLang="en-US" sz="4400" dirty="0">
                <a:ea typeface="微软雅黑" pitchFamily="34" charset="-122"/>
              </a:rPr>
              <a:t>空域滤波增强</a:t>
            </a:r>
            <a:r>
              <a:rPr lang="en-US" altLang="zh-CN" sz="4400" dirty="0">
                <a:ea typeface="微软雅黑" pitchFamily="34" charset="-122"/>
              </a:rPr>
              <a:t>—</a:t>
            </a:r>
            <a:r>
              <a:rPr lang="zh-CN" altLang="en-US" sz="3500" dirty="0">
                <a:ea typeface="微软雅黑" pitchFamily="34" charset="-122"/>
              </a:rPr>
              <a:t>图像噪声</a:t>
            </a:r>
          </a:p>
        </p:txBody>
      </p:sp>
      <p:sp>
        <p:nvSpPr>
          <p:cNvPr id="5" name="矩形 4"/>
          <p:cNvSpPr/>
          <p:nvPr/>
        </p:nvSpPr>
        <p:spPr>
          <a:xfrm>
            <a:off x="323850" y="2132856"/>
            <a:ext cx="8820150" cy="3824124"/>
          </a:xfrm>
          <a:prstGeom prst="rect">
            <a:avLst/>
          </a:prstGeom>
        </p:spPr>
        <p:txBody>
          <a:bodyPr wrap="square">
            <a:spAutoFit/>
          </a:bodyPr>
          <a:lstStyle/>
          <a:p>
            <a:pPr indent="-285750" algn="just">
              <a:lnSpc>
                <a:spcPct val="125000"/>
              </a:lnSpc>
              <a:buFont typeface="Arial" panose="020B0604020202020204" pitchFamily="34" charset="0"/>
              <a:buChar char="•"/>
            </a:pPr>
            <a:r>
              <a:rPr lang="zh-CN" altLang="en-US" sz="3000" b="1" dirty="0">
                <a:solidFill>
                  <a:srgbClr val="033BED"/>
                </a:solidFill>
                <a:latin typeface="微软雅黑" panose="020B0503020204020204" pitchFamily="34" charset="-122"/>
                <a:ea typeface="微软雅黑" panose="020B0503020204020204" pitchFamily="34" charset="-122"/>
              </a:rPr>
              <a:t>定义：</a:t>
            </a:r>
            <a:r>
              <a:rPr lang="zh-CN" altLang="en-US" sz="2600" b="1" dirty="0">
                <a:latin typeface="微软雅黑" panose="020B0503020204020204" pitchFamily="34" charset="-122"/>
                <a:ea typeface="微软雅黑" panose="020B0503020204020204" pitchFamily="34" charset="-122"/>
              </a:rPr>
              <a:t>图像在摄取或传输时所受到的</a:t>
            </a:r>
            <a:r>
              <a:rPr lang="zh-CN" altLang="en-US" sz="2600" b="1" dirty="0">
                <a:solidFill>
                  <a:srgbClr val="FF0000"/>
                </a:solidFill>
                <a:latin typeface="微软雅黑" panose="020B0503020204020204" pitchFamily="34" charset="-122"/>
                <a:ea typeface="微软雅黑" panose="020B0503020204020204" pitchFamily="34" charset="-122"/>
              </a:rPr>
              <a:t>随机</a:t>
            </a:r>
            <a:r>
              <a:rPr lang="zh-CN" altLang="en-US" sz="2600" b="1" dirty="0">
                <a:latin typeface="微软雅黑" panose="020B0503020204020204" pitchFamily="34" charset="-122"/>
                <a:ea typeface="微软雅黑" panose="020B0503020204020204" pitchFamily="34" charset="-122"/>
              </a:rPr>
              <a:t>干扰信号。不可预测的，只能用概率统计方法来认识的随机误差；</a:t>
            </a:r>
            <a:endParaRPr lang="en-US" altLang="zh-CN" sz="2600" b="1" dirty="0">
              <a:latin typeface="微软雅黑" panose="020B0503020204020204" pitchFamily="34" charset="-122"/>
              <a:ea typeface="微软雅黑" panose="020B0503020204020204" pitchFamily="34" charset="-122"/>
            </a:endParaRPr>
          </a:p>
          <a:p>
            <a:pPr indent="-285750" algn="just">
              <a:lnSpc>
                <a:spcPct val="125000"/>
              </a:lnSpc>
              <a:buFont typeface="Arial" panose="020B0604020202020204" pitchFamily="34" charset="0"/>
              <a:buChar char="•"/>
            </a:pPr>
            <a:endParaRPr lang="en-US" altLang="zh-CN" sz="2600" b="1" dirty="0">
              <a:latin typeface="微软雅黑" panose="020B0503020204020204" pitchFamily="34" charset="-122"/>
              <a:ea typeface="微软雅黑" panose="020B0503020204020204" pitchFamily="34" charset="-122"/>
            </a:endParaRPr>
          </a:p>
          <a:p>
            <a:pPr indent="-285750" algn="just">
              <a:lnSpc>
                <a:spcPct val="125000"/>
              </a:lnSpc>
              <a:buFont typeface="Arial" panose="020B0604020202020204" pitchFamily="34" charset="0"/>
              <a:buChar char="•"/>
            </a:pPr>
            <a:r>
              <a:rPr lang="zh-CN" altLang="en-US" sz="3000" b="1" dirty="0">
                <a:solidFill>
                  <a:srgbClr val="033BED"/>
                </a:solidFill>
                <a:latin typeface="微软雅黑" panose="020B0503020204020204" pitchFamily="34" charset="-122"/>
                <a:ea typeface="微软雅黑" panose="020B0503020204020204" pitchFamily="34" charset="-122"/>
              </a:rPr>
              <a:t>描述：</a:t>
            </a:r>
            <a:r>
              <a:rPr lang="zh-CN" altLang="en-US" sz="2600" b="1" dirty="0">
                <a:latin typeface="微软雅黑" panose="020B0503020204020204" pitchFamily="34" charset="-122"/>
                <a:ea typeface="微软雅黑" panose="020B0503020204020204" pitchFamily="34" charset="-122"/>
              </a:rPr>
              <a:t>可以借用随机过程及其概率分布函数和概率密度函数；</a:t>
            </a:r>
            <a:endParaRPr lang="en-US" altLang="zh-CN" sz="2600" b="1" dirty="0">
              <a:latin typeface="微软雅黑" panose="020B0503020204020204" pitchFamily="34" charset="-122"/>
              <a:ea typeface="微软雅黑" panose="020B0503020204020204" pitchFamily="34" charset="-122"/>
            </a:endParaRPr>
          </a:p>
          <a:p>
            <a:pPr indent="-285750" algn="just">
              <a:lnSpc>
                <a:spcPct val="125000"/>
              </a:lnSpc>
              <a:buFont typeface="Arial" panose="020B0604020202020204" pitchFamily="34" charset="0"/>
              <a:buChar char="•"/>
            </a:pPr>
            <a:endParaRPr lang="en-US" altLang="zh-CN" sz="2600" b="1" dirty="0">
              <a:latin typeface="微软雅黑" panose="020B0503020204020204" pitchFamily="34" charset="-122"/>
              <a:ea typeface="微软雅黑" panose="020B0503020204020204" pitchFamily="34" charset="-122"/>
            </a:endParaRPr>
          </a:p>
          <a:p>
            <a:pPr indent="-285750" algn="just">
              <a:lnSpc>
                <a:spcPct val="125000"/>
              </a:lnSpc>
              <a:buFont typeface="Arial" panose="020B0604020202020204" pitchFamily="34" charset="0"/>
              <a:buChar char="•"/>
            </a:pPr>
            <a:r>
              <a:rPr lang="zh-CN" altLang="en-US" sz="3000" b="1" dirty="0">
                <a:solidFill>
                  <a:srgbClr val="033BED"/>
                </a:solidFill>
                <a:latin typeface="微软雅黑" panose="020B0503020204020204" pitchFamily="34" charset="-122"/>
                <a:ea typeface="微软雅黑" panose="020B0503020204020204" pitchFamily="34" charset="-122"/>
              </a:rPr>
              <a:t>特征：</a:t>
            </a:r>
            <a:r>
              <a:rPr lang="zh-CN" altLang="en-US" sz="2600" b="1" dirty="0">
                <a:latin typeface="微软雅黑" panose="020B0503020204020204" pitchFamily="34" charset="-122"/>
                <a:ea typeface="微软雅黑" panose="020B0503020204020204" pitchFamily="34" charset="-122"/>
              </a:rPr>
              <a:t>均值、方差和相关函数等。</a:t>
            </a:r>
          </a:p>
        </p:txBody>
      </p:sp>
      <p:sp>
        <p:nvSpPr>
          <p:cNvPr id="4" name="矩形 3"/>
          <p:cNvSpPr/>
          <p:nvPr/>
        </p:nvSpPr>
        <p:spPr>
          <a:xfrm>
            <a:off x="345846" y="1196752"/>
            <a:ext cx="1497526" cy="584775"/>
          </a:xfrm>
          <a:prstGeom prst="rect">
            <a:avLst/>
          </a:prstGeom>
        </p:spPr>
        <p:txBody>
          <a:bodyPr wrap="none">
            <a:spAutoFit/>
          </a:bodyPr>
          <a:lstStyle/>
          <a:p>
            <a:r>
              <a:rPr lang="en-US" altLang="zh-CN" sz="3200" b="1" dirty="0">
                <a:solidFill>
                  <a:schemeClr val="tx2"/>
                </a:solidFill>
                <a:latin typeface="微软雅黑" panose="020B0503020204020204" pitchFamily="34" charset="-122"/>
                <a:ea typeface="微软雅黑" panose="020B0503020204020204" pitchFamily="34" charset="-122"/>
              </a:rPr>
              <a:t>1. </a:t>
            </a:r>
            <a:r>
              <a:rPr lang="zh-CN" altLang="en-US" sz="3200" b="1" dirty="0">
                <a:solidFill>
                  <a:schemeClr val="tx2"/>
                </a:solidFill>
                <a:latin typeface="微软雅黑" panose="020B0503020204020204" pitchFamily="34" charset="-122"/>
                <a:ea typeface="微软雅黑" panose="020B0503020204020204" pitchFamily="34" charset="-122"/>
              </a:rPr>
              <a:t>概述</a:t>
            </a:r>
            <a:endParaRPr lang="zh-CN" altLang="en-US" sz="32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5988864"/>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323850" y="188913"/>
            <a:ext cx="7704534" cy="836612"/>
          </a:xfrm>
        </p:spPr>
        <p:txBody>
          <a:bodyPr/>
          <a:lstStyle/>
          <a:p>
            <a:pPr eaLnBrk="1" hangingPunct="1"/>
            <a:r>
              <a:rPr lang="zh-CN" altLang="en-US" sz="4400" dirty="0">
                <a:ea typeface="微软雅黑" pitchFamily="34" charset="-122"/>
              </a:rPr>
              <a:t>空域滤波增强</a:t>
            </a:r>
            <a:r>
              <a:rPr lang="en-US" altLang="zh-CN" sz="4400" dirty="0">
                <a:ea typeface="微软雅黑" pitchFamily="34" charset="-122"/>
              </a:rPr>
              <a:t>—</a:t>
            </a:r>
            <a:r>
              <a:rPr lang="zh-CN" altLang="en-US" sz="3500" dirty="0">
                <a:ea typeface="微软雅黑" pitchFamily="34" charset="-122"/>
              </a:rPr>
              <a:t>图像噪声</a:t>
            </a:r>
          </a:p>
        </p:txBody>
      </p:sp>
      <mc:AlternateContent xmlns:mc="http://schemas.openxmlformats.org/markup-compatibility/2006" xmlns:a14="http://schemas.microsoft.com/office/drawing/2010/main">
        <mc:Choice Requires="a14">
          <p:sp>
            <p:nvSpPr>
              <p:cNvPr id="5" name="矩形 4"/>
              <p:cNvSpPr/>
              <p:nvPr/>
            </p:nvSpPr>
            <p:spPr>
              <a:xfrm>
                <a:off x="323850" y="2053148"/>
                <a:ext cx="8820150" cy="4878259"/>
              </a:xfrm>
              <a:prstGeom prst="rect">
                <a:avLst/>
              </a:prstGeom>
            </p:spPr>
            <p:txBody>
              <a:bodyPr wrap="square">
                <a:spAutoFit/>
              </a:bodyPr>
              <a:lstStyle/>
              <a:p>
                <a:pPr indent="-285750" algn="just">
                  <a:lnSpc>
                    <a:spcPct val="150000"/>
                  </a:lnSpc>
                  <a:buFont typeface="Arial" panose="020B0604020202020204" pitchFamily="34" charset="0"/>
                  <a:buChar char="•"/>
                </a:pPr>
                <a:r>
                  <a:rPr lang="zh-CN" altLang="en-US" sz="3000" b="1" dirty="0">
                    <a:solidFill>
                      <a:srgbClr val="033BED"/>
                    </a:solidFill>
                    <a:latin typeface="微软雅黑" panose="020B0503020204020204" pitchFamily="34" charset="-122"/>
                    <a:ea typeface="微软雅黑" panose="020B0503020204020204" pitchFamily="34" charset="-122"/>
                  </a:rPr>
                  <a:t>加性噪声：</a:t>
                </a:r>
                <a:r>
                  <a:rPr lang="zh-CN" altLang="en-US" sz="2600" b="1" dirty="0">
                    <a:latin typeface="微软雅黑" panose="020B0503020204020204" pitchFamily="34" charset="-122"/>
                    <a:ea typeface="微软雅黑" panose="020B0503020204020204" pitchFamily="34" charset="-122"/>
                  </a:rPr>
                  <a:t>噪声和图像信号的强度不相关。设</a:t>
                </a:r>
                <a14:m>
                  <m:oMath xmlns:m="http://schemas.openxmlformats.org/officeDocument/2006/math">
                    <m:r>
                      <a:rPr lang="en-US" altLang="zh-CN" sz="2600" b="1" i="1" smtClean="0">
                        <a:latin typeface="Cambria Math" panose="02040503050406030204" pitchFamily="18" charset="0"/>
                        <a:ea typeface="微软雅黑" panose="020B0503020204020204" pitchFamily="34" charset="-122"/>
                      </a:rPr>
                      <m:t>𝒇</m:t>
                    </m:r>
                  </m:oMath>
                </a14:m>
                <a:r>
                  <a:rPr lang="zh-CN" altLang="en-US" sz="2600" b="1" dirty="0">
                    <a:latin typeface="微软雅黑" panose="020B0503020204020204" pitchFamily="34" charset="-122"/>
                    <a:ea typeface="微软雅黑" panose="020B0503020204020204" pitchFamily="34" charset="-122"/>
                  </a:rPr>
                  <a:t>为理想图像，</a:t>
                </a:r>
                <a14:m>
                  <m:oMath xmlns:m="http://schemas.openxmlformats.org/officeDocument/2006/math">
                    <m:r>
                      <a:rPr lang="en-US" altLang="zh-CN" sz="2600" b="1" i="1" smtClean="0">
                        <a:latin typeface="Cambria Math" panose="02040503050406030204" pitchFamily="18" charset="0"/>
                        <a:ea typeface="微软雅黑" panose="020B0503020204020204" pitchFamily="34" charset="-122"/>
                      </a:rPr>
                      <m:t>𝒏</m:t>
                    </m:r>
                  </m:oMath>
                </a14:m>
                <a:r>
                  <a:rPr lang="zh-CN" altLang="en-US" sz="2600" b="1" dirty="0">
                    <a:latin typeface="微软雅黑" panose="020B0503020204020204" pitchFamily="34" charset="-122"/>
                    <a:ea typeface="微软雅黑" panose="020B0503020204020204" pitchFamily="34" charset="-122"/>
                  </a:rPr>
                  <a:t>为噪声，</a:t>
                </a:r>
                <a:r>
                  <a:rPr lang="en-US" altLang="zh-CN" sz="2600" b="1" dirty="0">
                    <a:ea typeface="微软雅黑" panose="020B0503020204020204" pitchFamily="34" charset="-122"/>
                  </a:rPr>
                  <a:t> </a:t>
                </a:r>
                <a14:m>
                  <m:oMath xmlns:m="http://schemas.openxmlformats.org/officeDocument/2006/math">
                    <m:r>
                      <a:rPr lang="en-US" altLang="zh-CN" sz="2600" b="1" i="1" smtClean="0">
                        <a:latin typeface="Cambria Math" panose="02040503050406030204" pitchFamily="18" charset="0"/>
                        <a:ea typeface="微软雅黑" panose="020B0503020204020204" pitchFamily="34" charset="-122"/>
                      </a:rPr>
                      <m:t>𝒈</m:t>
                    </m:r>
                  </m:oMath>
                </a14:m>
                <a:r>
                  <a:rPr lang="zh-CN" altLang="en-US" sz="2600" b="1" dirty="0">
                    <a:latin typeface="微软雅黑" panose="020B0503020204020204" pitchFamily="34" charset="-122"/>
                    <a:ea typeface="微软雅黑" panose="020B0503020204020204" pitchFamily="34" charset="-122"/>
                  </a:rPr>
                  <a:t>为实际输出的图像：</a:t>
                </a:r>
                <a:endParaRPr lang="en-US" altLang="zh-CN" sz="2600" b="1" dirty="0">
                  <a:latin typeface="微软雅黑" panose="020B0503020204020204" pitchFamily="34" charset="-122"/>
                  <a:ea typeface="微软雅黑" panose="020B0503020204020204" pitchFamily="34" charset="-122"/>
                </a:endParaRPr>
              </a:p>
              <a:p>
                <a:pPr algn="just">
                  <a:lnSpc>
                    <a:spcPct val="150000"/>
                  </a:lnSpc>
                </a:pPr>
                <a14:m>
                  <m:oMathPara xmlns:m="http://schemas.openxmlformats.org/officeDocument/2006/math">
                    <m:oMathParaPr>
                      <m:jc m:val="centerGroup"/>
                    </m:oMathParaPr>
                    <m:oMath xmlns:m="http://schemas.openxmlformats.org/officeDocument/2006/math">
                      <m:r>
                        <a:rPr lang="en-US" altLang="zh-CN" sz="2600" b="1" i="1" smtClean="0">
                          <a:latin typeface="Cambria Math" panose="02040503050406030204" pitchFamily="18" charset="0"/>
                          <a:ea typeface="微软雅黑" panose="020B0503020204020204" pitchFamily="34" charset="-122"/>
                        </a:rPr>
                        <m:t>𝒈</m:t>
                      </m:r>
                      <m:r>
                        <a:rPr lang="en-US" altLang="zh-CN" sz="2600" b="1" i="1" smtClean="0">
                          <a:latin typeface="Cambria Math" panose="02040503050406030204" pitchFamily="18" charset="0"/>
                          <a:ea typeface="微软雅黑" panose="020B0503020204020204" pitchFamily="34" charset="-122"/>
                        </a:rPr>
                        <m:t>=</m:t>
                      </m:r>
                      <m:r>
                        <a:rPr lang="en-US" altLang="zh-CN" sz="2600" b="1" i="1" smtClean="0">
                          <a:latin typeface="Cambria Math" panose="02040503050406030204" pitchFamily="18" charset="0"/>
                          <a:ea typeface="微软雅黑" panose="020B0503020204020204" pitchFamily="34" charset="-122"/>
                        </a:rPr>
                        <m:t>𝒇</m:t>
                      </m:r>
                      <m:r>
                        <a:rPr lang="en-US" altLang="zh-CN" sz="2600" b="1" i="1" smtClean="0">
                          <a:latin typeface="Cambria Math" panose="02040503050406030204" pitchFamily="18" charset="0"/>
                          <a:ea typeface="微软雅黑" panose="020B0503020204020204" pitchFamily="34" charset="-122"/>
                        </a:rPr>
                        <m:t>+</m:t>
                      </m:r>
                      <m:r>
                        <a:rPr lang="en-US" altLang="zh-CN" sz="2600" b="1" i="1" smtClean="0">
                          <a:latin typeface="Cambria Math" panose="02040503050406030204" pitchFamily="18" charset="0"/>
                          <a:ea typeface="微软雅黑" panose="020B0503020204020204" pitchFamily="34" charset="-122"/>
                        </a:rPr>
                        <m:t>𝒏</m:t>
                      </m:r>
                    </m:oMath>
                  </m:oMathPara>
                </a14:m>
                <a:endParaRPr lang="en-US" altLang="zh-CN" sz="2600" b="1" dirty="0">
                  <a:latin typeface="微软雅黑" panose="020B0503020204020204" pitchFamily="34" charset="-122"/>
                  <a:ea typeface="微软雅黑" panose="020B0503020204020204" pitchFamily="34" charset="-122"/>
                </a:endParaRPr>
              </a:p>
              <a:p>
                <a:pPr algn="just">
                  <a:lnSpc>
                    <a:spcPct val="150000"/>
                  </a:lnSpc>
                </a:pPr>
                <a:r>
                  <a:rPr lang="zh-CN" altLang="en-US" sz="2600" b="1" dirty="0">
                    <a:latin typeface="微软雅黑" panose="020B0503020204020204" pitchFamily="34" charset="-122"/>
                    <a:ea typeface="微软雅黑" panose="020B0503020204020204" pitchFamily="34" charset="-122"/>
                  </a:rPr>
                  <a:t>加性噪声又可分为</a:t>
                </a:r>
                <a:r>
                  <a:rPr lang="zh-CN" altLang="en-US" sz="2600" b="1" dirty="0">
                    <a:solidFill>
                      <a:srgbClr val="FF0000"/>
                    </a:solidFill>
                    <a:latin typeface="微软雅黑" panose="020B0503020204020204" pitchFamily="34" charset="-122"/>
                    <a:ea typeface="微软雅黑" panose="020B0503020204020204" pitchFamily="34" charset="-122"/>
                  </a:rPr>
                  <a:t>脉冲噪声</a:t>
                </a:r>
                <a:r>
                  <a:rPr lang="zh-CN" altLang="en-US" sz="2600" b="1" dirty="0">
                    <a:latin typeface="微软雅黑" panose="020B0503020204020204" pitchFamily="34" charset="-122"/>
                    <a:ea typeface="微软雅黑" panose="020B0503020204020204" pitchFamily="34" charset="-122"/>
                  </a:rPr>
                  <a:t>和</a:t>
                </a:r>
                <a:r>
                  <a:rPr lang="zh-CN" altLang="en-US" sz="2600" b="1" dirty="0">
                    <a:solidFill>
                      <a:srgbClr val="FF0000"/>
                    </a:solidFill>
                    <a:latin typeface="微软雅黑" panose="020B0503020204020204" pitchFamily="34" charset="-122"/>
                    <a:ea typeface="微软雅黑" panose="020B0503020204020204" pitchFamily="34" charset="-122"/>
                  </a:rPr>
                  <a:t>高斯噪声</a:t>
                </a:r>
                <a:endParaRPr lang="en-US" altLang="zh-CN" sz="2600" b="1" dirty="0">
                  <a:solidFill>
                    <a:srgbClr val="FF0000"/>
                  </a:solidFill>
                  <a:latin typeface="微软雅黑" panose="020B0503020204020204" pitchFamily="34" charset="-122"/>
                  <a:ea typeface="微软雅黑" panose="020B0503020204020204" pitchFamily="34" charset="-122"/>
                </a:endParaRPr>
              </a:p>
              <a:p>
                <a:pPr indent="-285750" algn="just">
                  <a:lnSpc>
                    <a:spcPct val="125000"/>
                  </a:lnSpc>
                  <a:buFont typeface="Arial" panose="020B0604020202020204" pitchFamily="34" charset="0"/>
                  <a:buChar char="•"/>
                </a:pPr>
                <a:endParaRPr lang="en-US" altLang="zh-CN" sz="2600" b="1" dirty="0">
                  <a:latin typeface="微软雅黑" panose="020B0503020204020204" pitchFamily="34" charset="-122"/>
                  <a:ea typeface="微软雅黑" panose="020B0503020204020204" pitchFamily="34" charset="-122"/>
                </a:endParaRPr>
              </a:p>
              <a:p>
                <a:pPr indent="-285750" algn="just">
                  <a:lnSpc>
                    <a:spcPct val="150000"/>
                  </a:lnSpc>
                  <a:buFont typeface="Arial" panose="020B0604020202020204" pitchFamily="34" charset="0"/>
                  <a:buChar char="•"/>
                </a:pPr>
                <a:r>
                  <a:rPr lang="zh-CN" altLang="en-US" sz="3000" b="1" dirty="0">
                    <a:solidFill>
                      <a:srgbClr val="033BED"/>
                    </a:solidFill>
                    <a:latin typeface="微软雅黑" panose="020B0503020204020204" pitchFamily="34" charset="-122"/>
                    <a:ea typeface="微软雅黑" panose="020B0503020204020204" pitchFamily="34" charset="-122"/>
                  </a:rPr>
                  <a:t>乘性噪声：</a:t>
                </a:r>
                <a:r>
                  <a:rPr lang="zh-CN" altLang="en-US" sz="2600" b="1" dirty="0">
                    <a:latin typeface="微软雅黑" panose="020B0503020204020204" pitchFamily="34" charset="-122"/>
                    <a:ea typeface="微软雅黑" panose="020B0503020204020204" pitchFamily="34" charset="-122"/>
                  </a:rPr>
                  <a:t>噪声和图像信号的强度相关：</a:t>
                </a:r>
                <a:endParaRPr lang="en-US" altLang="zh-CN" sz="2600" b="1" dirty="0">
                  <a:latin typeface="微软雅黑" panose="020B0503020204020204" pitchFamily="34" charset="-122"/>
                  <a:ea typeface="微软雅黑" panose="020B0503020204020204" pitchFamily="34" charset="-122"/>
                </a:endParaRPr>
              </a:p>
              <a:p>
                <a:pPr algn="just">
                  <a:lnSpc>
                    <a:spcPct val="150000"/>
                  </a:lnSpc>
                </a:pPr>
                <a14:m>
                  <m:oMathPara xmlns:m="http://schemas.openxmlformats.org/officeDocument/2006/math">
                    <m:oMathParaPr>
                      <m:jc m:val="centerGroup"/>
                    </m:oMathParaPr>
                    <m:oMath xmlns:m="http://schemas.openxmlformats.org/officeDocument/2006/math">
                      <m:r>
                        <a:rPr lang="en-US" altLang="zh-CN" sz="2600" b="1" i="1">
                          <a:latin typeface="Cambria Math" panose="02040503050406030204" pitchFamily="18" charset="0"/>
                          <a:ea typeface="微软雅黑" panose="020B0503020204020204" pitchFamily="34" charset="-122"/>
                        </a:rPr>
                        <m:t>𝒈</m:t>
                      </m:r>
                      <m:r>
                        <a:rPr lang="en-US" altLang="zh-CN" sz="2600" b="1" i="1">
                          <a:latin typeface="Cambria Math" panose="02040503050406030204" pitchFamily="18" charset="0"/>
                          <a:ea typeface="微软雅黑" panose="020B0503020204020204" pitchFamily="34" charset="-122"/>
                        </a:rPr>
                        <m:t>=</m:t>
                      </m:r>
                      <m:r>
                        <a:rPr lang="en-US" altLang="zh-CN" sz="2600" b="1" i="1">
                          <a:latin typeface="Cambria Math" panose="02040503050406030204" pitchFamily="18" charset="0"/>
                          <a:ea typeface="微软雅黑" panose="020B0503020204020204" pitchFamily="34" charset="-122"/>
                        </a:rPr>
                        <m:t>𝒇</m:t>
                      </m:r>
                      <m:r>
                        <a:rPr lang="en-US" altLang="zh-CN" sz="2600" b="1" i="1">
                          <a:latin typeface="Cambria Math" panose="02040503050406030204" pitchFamily="18" charset="0"/>
                          <a:ea typeface="微软雅黑" panose="020B0503020204020204" pitchFamily="34" charset="-122"/>
                        </a:rPr>
                        <m:t>+</m:t>
                      </m:r>
                      <m:r>
                        <a:rPr lang="en-US" altLang="zh-CN" sz="2600" b="1" i="1" smtClean="0">
                          <a:latin typeface="Cambria Math" panose="02040503050406030204" pitchFamily="18" charset="0"/>
                          <a:ea typeface="微软雅黑" panose="020B0503020204020204" pitchFamily="34" charset="-122"/>
                        </a:rPr>
                        <m:t>𝒇</m:t>
                      </m:r>
                      <m:r>
                        <a:rPr lang="en-US" altLang="zh-CN" sz="2600" b="1" i="1">
                          <a:latin typeface="Cambria Math" panose="02040503050406030204" pitchFamily="18" charset="0"/>
                          <a:ea typeface="微软雅黑" panose="020B0503020204020204" pitchFamily="34" charset="-122"/>
                        </a:rPr>
                        <m:t>𝒏</m:t>
                      </m:r>
                    </m:oMath>
                  </m:oMathPara>
                </a14:m>
                <a:endParaRPr lang="en-US" altLang="zh-CN" sz="2600" b="1" dirty="0">
                  <a:latin typeface="微软雅黑" panose="020B0503020204020204" pitchFamily="34" charset="-122"/>
                  <a:ea typeface="微软雅黑" panose="020B0503020204020204" pitchFamily="34" charset="-122"/>
                </a:endParaRPr>
              </a:p>
              <a:p>
                <a:pPr indent="-285750" algn="just">
                  <a:lnSpc>
                    <a:spcPct val="125000"/>
                  </a:lnSpc>
                  <a:buFont typeface="Arial" panose="020B0604020202020204" pitchFamily="34" charset="0"/>
                  <a:buChar char="•"/>
                </a:pPr>
                <a:endParaRPr lang="en-US" altLang="zh-CN" sz="2600" b="1" dirty="0">
                  <a:latin typeface="微软雅黑" panose="020B0503020204020204" pitchFamily="34" charset="-122"/>
                  <a:ea typeface="微软雅黑" panose="020B0503020204020204" pitchFamily="34" charset="-122"/>
                </a:endParaRPr>
              </a:p>
            </p:txBody>
          </p:sp>
        </mc:Choice>
        <mc:Fallback xmlns="">
          <p:sp>
            <p:nvSpPr>
              <p:cNvPr id="5" name="矩形 4"/>
              <p:cNvSpPr>
                <a:spLocks noRot="1" noChangeAspect="1" noMove="1" noResize="1" noEditPoints="1" noAdjustHandles="1" noChangeArrowheads="1" noChangeShapeType="1" noTextEdit="1"/>
              </p:cNvSpPr>
              <p:nvPr/>
            </p:nvSpPr>
            <p:spPr>
              <a:xfrm>
                <a:off x="323850" y="2053148"/>
                <a:ext cx="8820150" cy="4878259"/>
              </a:xfrm>
              <a:prstGeom prst="rect">
                <a:avLst/>
              </a:prstGeom>
              <a:blipFill rotWithShape="0">
                <a:blip r:embed="rId2"/>
                <a:stretch>
                  <a:fillRect l="-1382" r="-1244"/>
                </a:stretch>
              </a:blipFill>
            </p:spPr>
            <p:txBody>
              <a:bodyPr/>
              <a:lstStyle/>
              <a:p>
                <a:r>
                  <a:rPr lang="zh-CN" altLang="en-US">
                    <a:noFill/>
                  </a:rPr>
                  <a:t> </a:t>
                </a:r>
              </a:p>
            </p:txBody>
          </p:sp>
        </mc:Fallback>
      </mc:AlternateContent>
      <p:sp>
        <p:nvSpPr>
          <p:cNvPr id="4" name="矩形 3"/>
          <p:cNvSpPr/>
          <p:nvPr/>
        </p:nvSpPr>
        <p:spPr>
          <a:xfrm>
            <a:off x="345846" y="1260049"/>
            <a:ext cx="2318263" cy="584775"/>
          </a:xfrm>
          <a:prstGeom prst="rect">
            <a:avLst/>
          </a:prstGeom>
        </p:spPr>
        <p:txBody>
          <a:bodyPr wrap="none">
            <a:spAutoFit/>
          </a:bodyPr>
          <a:lstStyle/>
          <a:p>
            <a:r>
              <a:rPr lang="en-US" altLang="zh-CN" sz="3200" b="1" dirty="0">
                <a:solidFill>
                  <a:schemeClr val="tx2"/>
                </a:solidFill>
                <a:latin typeface="微软雅黑" panose="020B0503020204020204" pitchFamily="34" charset="-122"/>
                <a:ea typeface="微软雅黑" panose="020B0503020204020204" pitchFamily="34" charset="-122"/>
              </a:rPr>
              <a:t>2. </a:t>
            </a:r>
            <a:r>
              <a:rPr lang="zh-CN" altLang="en-US" sz="3200" b="1" dirty="0">
                <a:solidFill>
                  <a:schemeClr val="tx2"/>
                </a:solidFill>
                <a:latin typeface="微软雅黑" panose="020B0503020204020204" pitchFamily="34" charset="-122"/>
                <a:ea typeface="微软雅黑" panose="020B0503020204020204" pitchFamily="34" charset="-122"/>
              </a:rPr>
              <a:t>噪声分类</a:t>
            </a:r>
            <a:endParaRPr lang="zh-CN" altLang="en-US" sz="32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843768167"/>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323850" y="188913"/>
            <a:ext cx="7704534" cy="836612"/>
          </a:xfrm>
        </p:spPr>
        <p:txBody>
          <a:bodyPr/>
          <a:lstStyle/>
          <a:p>
            <a:pPr eaLnBrk="1" hangingPunct="1"/>
            <a:r>
              <a:rPr lang="zh-CN" altLang="en-US" sz="4400" dirty="0">
                <a:ea typeface="微软雅黑" pitchFamily="34" charset="-122"/>
              </a:rPr>
              <a:t>空域滤波增强</a:t>
            </a:r>
            <a:r>
              <a:rPr lang="en-US" altLang="zh-CN" sz="4400" dirty="0">
                <a:ea typeface="微软雅黑" pitchFamily="34" charset="-122"/>
              </a:rPr>
              <a:t>—</a:t>
            </a:r>
            <a:r>
              <a:rPr lang="zh-CN" altLang="en-US" sz="3500" dirty="0">
                <a:ea typeface="微软雅黑" pitchFamily="34" charset="-122"/>
              </a:rPr>
              <a:t>图像噪声</a:t>
            </a:r>
          </a:p>
        </p:txBody>
      </p:sp>
      <p:sp>
        <p:nvSpPr>
          <p:cNvPr id="5" name="矩形 4"/>
          <p:cNvSpPr/>
          <p:nvPr/>
        </p:nvSpPr>
        <p:spPr>
          <a:xfrm>
            <a:off x="323850" y="2053148"/>
            <a:ext cx="8820150" cy="1822102"/>
          </a:xfrm>
          <a:prstGeom prst="rect">
            <a:avLst/>
          </a:prstGeom>
        </p:spPr>
        <p:txBody>
          <a:bodyPr wrap="square">
            <a:spAutoFit/>
          </a:bodyPr>
          <a:lstStyle/>
          <a:p>
            <a:pPr indent="-285750" algn="just">
              <a:lnSpc>
                <a:spcPct val="150000"/>
              </a:lnSpc>
              <a:buFont typeface="Arial" panose="020B0604020202020204" pitchFamily="34" charset="0"/>
              <a:buChar char="•"/>
            </a:pPr>
            <a:r>
              <a:rPr lang="zh-CN" altLang="en-US" sz="2600" b="1" dirty="0">
                <a:latin typeface="微软雅黑" panose="020B0503020204020204" pitchFamily="34" charset="-122"/>
                <a:ea typeface="微软雅黑" panose="020B0503020204020204" pitchFamily="34" charset="-122"/>
              </a:rPr>
              <a:t>受噪声干扰的图像像素以</a:t>
            </a:r>
            <a:r>
              <a:rPr lang="en-US" altLang="zh-CN" sz="2600" b="1" dirty="0">
                <a:solidFill>
                  <a:srgbClr val="FF0000"/>
                </a:solidFill>
                <a:latin typeface="微软雅黑" panose="020B0503020204020204" pitchFamily="34" charset="-122"/>
                <a:ea typeface="微软雅黑" panose="020B0503020204020204" pitchFamily="34" charset="-122"/>
              </a:rPr>
              <a:t>50</a:t>
            </a:r>
            <a:r>
              <a:rPr lang="zh-CN" altLang="en-US" sz="2600" b="1" dirty="0">
                <a:solidFill>
                  <a:srgbClr val="FF0000"/>
                </a:solidFill>
                <a:latin typeface="微软雅黑" panose="020B0503020204020204" pitchFamily="34" charset="-122"/>
                <a:ea typeface="微软雅黑" panose="020B0503020204020204" pitchFamily="34" charset="-122"/>
              </a:rPr>
              <a:t>％</a:t>
            </a:r>
            <a:r>
              <a:rPr lang="zh-CN" altLang="en-US" sz="2600" b="1" dirty="0">
                <a:latin typeface="微软雅黑" panose="020B0503020204020204" pitchFamily="34" charset="-122"/>
                <a:ea typeface="微软雅黑" panose="020B0503020204020204" pitchFamily="34" charset="-122"/>
              </a:rPr>
              <a:t>的相同概率等于图像灰度的</a:t>
            </a:r>
            <a:r>
              <a:rPr lang="zh-CN" altLang="en-US" sz="2600" b="1" dirty="0">
                <a:solidFill>
                  <a:srgbClr val="FF0000"/>
                </a:solidFill>
                <a:latin typeface="微软雅黑" panose="020B0503020204020204" pitchFamily="34" charset="-122"/>
                <a:ea typeface="微软雅黑" panose="020B0503020204020204" pitchFamily="34" charset="-122"/>
              </a:rPr>
              <a:t>最大</a:t>
            </a:r>
            <a:r>
              <a:rPr lang="zh-CN" altLang="en-US" sz="2600" b="1" dirty="0">
                <a:latin typeface="微软雅黑" panose="020B0503020204020204" pitchFamily="34" charset="-122"/>
                <a:ea typeface="微软雅黑" panose="020B0503020204020204" pitchFamily="34" charset="-122"/>
              </a:rPr>
              <a:t>（表现为使相应的像素点变白）或</a:t>
            </a:r>
            <a:r>
              <a:rPr lang="zh-CN" altLang="en-US" sz="2600" b="1" dirty="0">
                <a:solidFill>
                  <a:srgbClr val="FF0000"/>
                </a:solidFill>
                <a:latin typeface="微软雅黑" panose="020B0503020204020204" pitchFamily="34" charset="-122"/>
                <a:ea typeface="微软雅黑" panose="020B0503020204020204" pitchFamily="34" charset="-122"/>
              </a:rPr>
              <a:t>最小</a:t>
            </a:r>
            <a:r>
              <a:rPr lang="zh-CN" altLang="en-US" sz="2600" b="1" dirty="0">
                <a:latin typeface="微软雅黑" panose="020B0503020204020204" pitchFamily="34" charset="-122"/>
                <a:ea typeface="微软雅黑" panose="020B0503020204020204" pitchFamily="34" charset="-122"/>
              </a:rPr>
              <a:t>（表现为使相应的像素点变黑）的可能取值。</a:t>
            </a:r>
            <a:endParaRPr lang="en-US" altLang="zh-CN" sz="2600" b="1" dirty="0">
              <a:latin typeface="微软雅黑" panose="020B0503020204020204" pitchFamily="34" charset="-122"/>
              <a:ea typeface="微软雅黑" panose="020B0503020204020204" pitchFamily="34" charset="-122"/>
            </a:endParaRPr>
          </a:p>
        </p:txBody>
      </p:sp>
      <p:sp>
        <p:nvSpPr>
          <p:cNvPr id="4" name="矩形 3"/>
          <p:cNvSpPr/>
          <p:nvPr/>
        </p:nvSpPr>
        <p:spPr>
          <a:xfrm>
            <a:off x="345846" y="1260049"/>
            <a:ext cx="4288353" cy="584775"/>
          </a:xfrm>
          <a:prstGeom prst="rect">
            <a:avLst/>
          </a:prstGeom>
        </p:spPr>
        <p:txBody>
          <a:bodyPr wrap="none">
            <a:spAutoFit/>
          </a:bodyPr>
          <a:lstStyle/>
          <a:p>
            <a:r>
              <a:rPr lang="zh-CN" altLang="en-US" sz="3200" b="1" dirty="0">
                <a:solidFill>
                  <a:srgbClr val="033BED"/>
                </a:solidFill>
                <a:latin typeface="微软雅黑" panose="020B0503020204020204" pitchFamily="34" charset="-122"/>
                <a:ea typeface="微软雅黑" panose="020B0503020204020204" pitchFamily="34" charset="-122"/>
              </a:rPr>
              <a:t>椒盐噪声</a:t>
            </a:r>
            <a:r>
              <a:rPr lang="zh-CN" altLang="en-US" sz="3200" b="1" dirty="0">
                <a:solidFill>
                  <a:schemeClr val="tx2"/>
                </a:solidFill>
                <a:latin typeface="微软雅黑" panose="020B0503020204020204" pitchFamily="34" charset="-122"/>
                <a:ea typeface="微软雅黑" panose="020B0503020204020204" pitchFamily="34" charset="-122"/>
              </a:rPr>
              <a:t>（脉冲噪声）</a:t>
            </a:r>
            <a:endParaRPr lang="zh-CN" altLang="en-US" sz="3200" dirty="0">
              <a:latin typeface="微软雅黑" panose="020B0503020204020204" pitchFamily="34" charset="-122"/>
              <a:ea typeface="微软雅黑" panose="020B0503020204020204" pitchFamily="34" charset="-122"/>
            </a:endParaRPr>
          </a:p>
        </p:txBody>
      </p:sp>
      <p:graphicFrame>
        <p:nvGraphicFramePr>
          <p:cNvPr id="6" name="Object 3"/>
          <p:cNvGraphicFramePr>
            <a:graphicFrameLocks noChangeAspect="1"/>
          </p:cNvGraphicFramePr>
          <p:nvPr>
            <p:extLst>
              <p:ext uri="{D42A27DB-BD31-4B8C-83A1-F6EECF244321}">
                <p14:modId xmlns:p14="http://schemas.microsoft.com/office/powerpoint/2010/main" val="2670967372"/>
              </p:ext>
            </p:extLst>
          </p:nvPr>
        </p:nvGraphicFramePr>
        <p:xfrm>
          <a:off x="1619672" y="4083574"/>
          <a:ext cx="2053564" cy="2153738"/>
        </p:xfrm>
        <a:graphic>
          <a:graphicData uri="http://schemas.openxmlformats.org/presentationml/2006/ole">
            <mc:AlternateContent xmlns:mc="http://schemas.openxmlformats.org/markup-compatibility/2006">
              <mc:Choice xmlns:v="urn:schemas-microsoft-com:vml" Requires="v">
                <p:oleObj name="位图图像" r:id="rId2" imgW="2343477" imgH="2457143" progId="Paint.Picture">
                  <p:embed/>
                </p:oleObj>
              </mc:Choice>
              <mc:Fallback>
                <p:oleObj name="位图图像" r:id="rId2" imgW="2343477" imgH="2457143" progId="Paint.Picture">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9672" y="4083574"/>
                        <a:ext cx="2053564" cy="2153738"/>
                      </a:xfrm>
                      <a:prstGeom prst="rect">
                        <a:avLst/>
                      </a:prstGeom>
                      <a:noFill/>
                      <a:ln>
                        <a:noFill/>
                      </a:ln>
                      <a:effectLst/>
                    </p:spPr>
                  </p:pic>
                </p:oleObj>
              </mc:Fallback>
            </mc:AlternateContent>
          </a:graphicData>
        </a:graphic>
      </p:graphicFrame>
      <p:graphicFrame>
        <p:nvGraphicFramePr>
          <p:cNvPr id="7" name="Object 4"/>
          <p:cNvGraphicFramePr>
            <a:graphicFrameLocks noChangeAspect="1"/>
          </p:cNvGraphicFramePr>
          <p:nvPr>
            <p:extLst>
              <p:ext uri="{D42A27DB-BD31-4B8C-83A1-F6EECF244321}">
                <p14:modId xmlns:p14="http://schemas.microsoft.com/office/powerpoint/2010/main" val="436299728"/>
              </p:ext>
            </p:extLst>
          </p:nvPr>
        </p:nvGraphicFramePr>
        <p:xfrm>
          <a:off x="5258222" y="4083574"/>
          <a:ext cx="2053564" cy="2153738"/>
        </p:xfrm>
        <a:graphic>
          <a:graphicData uri="http://schemas.openxmlformats.org/presentationml/2006/ole">
            <mc:AlternateContent xmlns:mc="http://schemas.openxmlformats.org/markup-compatibility/2006">
              <mc:Choice xmlns:v="urn:schemas-microsoft-com:vml" Requires="v">
                <p:oleObj name="位图图像" r:id="rId4" imgW="2343477" imgH="2457143" progId="Paint.Picture">
                  <p:embed/>
                </p:oleObj>
              </mc:Choice>
              <mc:Fallback>
                <p:oleObj name="位图图像" r:id="rId4" imgW="2343477" imgH="2457143" progId="Paint.Picture">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58222" y="4083574"/>
                        <a:ext cx="2053564" cy="2153738"/>
                      </a:xfrm>
                      <a:prstGeom prst="rect">
                        <a:avLst/>
                      </a:prstGeom>
                      <a:noFill/>
                      <a:ln>
                        <a:noFill/>
                      </a:ln>
                      <a:effectLst/>
                    </p:spPr>
                  </p:pic>
                </p:oleObj>
              </mc:Fallback>
            </mc:AlternateContent>
          </a:graphicData>
        </a:graphic>
      </p:graphicFrame>
      <p:sp>
        <p:nvSpPr>
          <p:cNvPr id="8" name="矩形 7"/>
          <p:cNvSpPr/>
          <p:nvPr/>
        </p:nvSpPr>
        <p:spPr>
          <a:xfrm>
            <a:off x="2051720" y="6237312"/>
            <a:ext cx="1107996" cy="369332"/>
          </a:xfrm>
          <a:prstGeom prst="rect">
            <a:avLst/>
          </a:prstGeom>
        </p:spPr>
        <p:txBody>
          <a:bodyPr wrap="none">
            <a:spAutoFit/>
          </a:bodyPr>
          <a:lstStyle/>
          <a:p>
            <a:r>
              <a:rPr lang="zh-CN" altLang="en-US" b="1" dirty="0">
                <a:ea typeface="微软雅黑" pitchFamily="34" charset="-122"/>
              </a:rPr>
              <a:t>原始图像</a:t>
            </a:r>
            <a:endParaRPr lang="zh-CN" altLang="en-US" dirty="0"/>
          </a:p>
        </p:txBody>
      </p:sp>
      <p:sp>
        <p:nvSpPr>
          <p:cNvPr id="9" name="矩形 8"/>
          <p:cNvSpPr/>
          <p:nvPr/>
        </p:nvSpPr>
        <p:spPr>
          <a:xfrm>
            <a:off x="5148064" y="6237312"/>
            <a:ext cx="2262158" cy="369332"/>
          </a:xfrm>
          <a:prstGeom prst="rect">
            <a:avLst/>
          </a:prstGeom>
        </p:spPr>
        <p:txBody>
          <a:bodyPr wrap="none">
            <a:spAutoFit/>
          </a:bodyPr>
          <a:lstStyle/>
          <a:p>
            <a:r>
              <a:rPr lang="zh-CN" altLang="en-US" b="1" dirty="0">
                <a:ea typeface="微软雅黑" pitchFamily="34" charset="-122"/>
              </a:rPr>
              <a:t>椒盐噪声干扰的图像</a:t>
            </a:r>
            <a:endParaRPr lang="zh-CN" altLang="en-US" dirty="0"/>
          </a:p>
        </p:txBody>
      </p:sp>
    </p:spTree>
    <p:extLst>
      <p:ext uri="{BB962C8B-B14F-4D97-AF65-F5344CB8AC3E}">
        <p14:creationId xmlns:p14="http://schemas.microsoft.com/office/powerpoint/2010/main" val="3943641223"/>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pPr eaLnBrk="1" hangingPunct="1"/>
            <a:r>
              <a:rPr lang="zh-CN" altLang="en-US" sz="4400" dirty="0">
                <a:ea typeface="微软雅黑" pitchFamily="34" charset="-122"/>
              </a:rPr>
              <a:t>概述</a:t>
            </a:r>
          </a:p>
        </p:txBody>
      </p:sp>
      <mc:AlternateContent xmlns:mc="http://schemas.openxmlformats.org/markup-compatibility/2006" xmlns:a14="http://schemas.microsoft.com/office/drawing/2010/main">
        <mc:Choice Requires="a14">
          <p:sp>
            <p:nvSpPr>
              <p:cNvPr id="5123" name="Rectangle 3"/>
              <p:cNvSpPr>
                <a:spLocks noGrp="1" noChangeArrowheads="1"/>
              </p:cNvSpPr>
              <p:nvPr>
                <p:ph type="body" idx="1"/>
              </p:nvPr>
            </p:nvSpPr>
            <p:spPr bwMode="auto">
              <a:xfrm>
                <a:off x="251520" y="1556172"/>
                <a:ext cx="8867328" cy="4465116"/>
              </a:xfrm>
              <a:noFill/>
              <a:extLst>
                <a:ext uri="{909E8E84-426E-40DD-AFC4-6F175D3DCCD1}">
                  <a14:hiddenFill>
                    <a:solidFill>
                      <a:srgbClr val="3366CC"/>
                    </a:solidFill>
                  </a14:hiddenFill>
                </a:ext>
                <a:ext uri="{91240B29-F687-4F45-9708-019B960494DF}">
                  <a14:hiddenLine w="9525">
                    <a:solidFill>
                      <a:srgbClr val="000000"/>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eaLnBrk="1" hangingPunct="1">
                  <a:lnSpc>
                    <a:spcPct val="140000"/>
                  </a:lnSpc>
                  <a:spcBef>
                    <a:spcPct val="0"/>
                  </a:spcBef>
                </a:pPr>
                <a:r>
                  <a:rPr lang="zh-CN" altLang="en-US" sz="2300" b="1" dirty="0">
                    <a:solidFill>
                      <a:srgbClr val="000000"/>
                    </a:solidFill>
                    <a:latin typeface="微软雅黑" pitchFamily="34" charset="-122"/>
                    <a:ea typeface="微软雅黑" pitchFamily="34" charset="-122"/>
                  </a:rPr>
                  <a:t>常用的图像增强技术根据其处理所进行的空间不同，可分为基于</a:t>
                </a:r>
                <a:r>
                  <a:rPr lang="zh-CN" altLang="en-US" sz="2300" b="1" dirty="0">
                    <a:solidFill>
                      <a:srgbClr val="FF0000"/>
                    </a:solidFill>
                    <a:latin typeface="微软雅黑" pitchFamily="34" charset="-122"/>
                    <a:ea typeface="微软雅黑" pitchFamily="34" charset="-122"/>
                  </a:rPr>
                  <a:t>空域</a:t>
                </a:r>
                <a:r>
                  <a:rPr lang="zh-CN" altLang="en-US" sz="2300" b="1" dirty="0">
                    <a:solidFill>
                      <a:srgbClr val="000000"/>
                    </a:solidFill>
                    <a:latin typeface="微软雅黑" pitchFamily="34" charset="-122"/>
                    <a:ea typeface="微软雅黑" pitchFamily="34" charset="-122"/>
                  </a:rPr>
                  <a:t>的方法和</a:t>
                </a:r>
                <a:r>
                  <a:rPr lang="zh-CN" altLang="en-US" sz="2300" b="1" dirty="0">
                    <a:latin typeface="微软雅黑" pitchFamily="34" charset="-122"/>
                    <a:ea typeface="微软雅黑" pitchFamily="34" charset="-122"/>
                  </a:rPr>
                  <a:t>基于</a:t>
                </a:r>
                <a:r>
                  <a:rPr lang="zh-CN" altLang="en-US" sz="2300" b="1" dirty="0">
                    <a:solidFill>
                      <a:srgbClr val="FF0000"/>
                    </a:solidFill>
                    <a:latin typeface="微软雅黑" pitchFamily="34" charset="-122"/>
                    <a:ea typeface="微软雅黑" pitchFamily="34" charset="-122"/>
                  </a:rPr>
                  <a:t>频域</a:t>
                </a:r>
                <a:r>
                  <a:rPr lang="zh-CN" altLang="en-US" sz="2300" b="1" dirty="0">
                    <a:solidFill>
                      <a:srgbClr val="000000"/>
                    </a:solidFill>
                    <a:latin typeface="微软雅黑" pitchFamily="34" charset="-122"/>
                    <a:ea typeface="微软雅黑" pitchFamily="34" charset="-122"/>
                  </a:rPr>
                  <a:t>的方法；</a:t>
                </a:r>
                <a:endParaRPr lang="en-US" altLang="zh-CN" sz="2300" b="1" dirty="0">
                  <a:solidFill>
                    <a:srgbClr val="000000"/>
                  </a:solidFill>
                  <a:latin typeface="微软雅黑" pitchFamily="34" charset="-122"/>
                  <a:ea typeface="微软雅黑" pitchFamily="34" charset="-122"/>
                </a:endParaRPr>
              </a:p>
              <a:p>
                <a:pPr eaLnBrk="1" hangingPunct="1">
                  <a:lnSpc>
                    <a:spcPct val="140000"/>
                  </a:lnSpc>
                  <a:spcBef>
                    <a:spcPct val="0"/>
                  </a:spcBef>
                </a:pPr>
                <a:endParaRPr lang="en-US" altLang="zh-CN" sz="2300" b="1" dirty="0">
                  <a:solidFill>
                    <a:srgbClr val="000000"/>
                  </a:solidFill>
                  <a:latin typeface="微软雅黑" pitchFamily="34" charset="-122"/>
                  <a:ea typeface="微软雅黑" pitchFamily="34" charset="-122"/>
                </a:endParaRPr>
              </a:p>
              <a:p>
                <a:pPr eaLnBrk="1" hangingPunct="1">
                  <a:lnSpc>
                    <a:spcPct val="140000"/>
                  </a:lnSpc>
                  <a:spcBef>
                    <a:spcPct val="0"/>
                  </a:spcBef>
                </a:pPr>
                <a:r>
                  <a:rPr lang="zh-CN" altLang="en-US" sz="2300" b="1" dirty="0">
                    <a:solidFill>
                      <a:srgbClr val="000000"/>
                    </a:solidFill>
                    <a:latin typeface="微软雅黑" pitchFamily="34" charset="-122"/>
                    <a:ea typeface="微软雅黑" pitchFamily="34" charset="-122"/>
                  </a:rPr>
                  <a:t>在图像处理中，空域是指由</a:t>
                </a:r>
                <a:r>
                  <a:rPr lang="zh-CN" altLang="en-US" sz="2300" b="1" dirty="0">
                    <a:latin typeface="微软雅黑" pitchFamily="34" charset="-122"/>
                    <a:ea typeface="微软雅黑" pitchFamily="34" charset="-122"/>
                  </a:rPr>
                  <a:t>像素组成的空间</a:t>
                </a:r>
                <a:r>
                  <a:rPr lang="zh-CN" altLang="en-US" sz="2300" b="1" dirty="0">
                    <a:solidFill>
                      <a:srgbClr val="000000"/>
                    </a:solidFill>
                    <a:latin typeface="微软雅黑" pitchFamily="34" charset="-122"/>
                    <a:ea typeface="微软雅黑" pitchFamily="34" charset="-122"/>
                  </a:rPr>
                  <a:t>。空域增强方法指直接作用于像素的增强方法，可表示为：</a:t>
                </a:r>
                <a14:m>
                  <m:oMath xmlns:m="http://schemas.openxmlformats.org/officeDocument/2006/math">
                    <m:r>
                      <a:rPr lang="en-US" altLang="zh-CN" sz="2300" b="1" i="1" smtClean="0">
                        <a:solidFill>
                          <a:srgbClr val="000000"/>
                        </a:solidFill>
                        <a:latin typeface="Cambria Math" panose="02040503050406030204" pitchFamily="18" charset="0"/>
                        <a:ea typeface="微软雅黑" pitchFamily="34" charset="-122"/>
                      </a:rPr>
                      <m:t>𝒈</m:t>
                    </m:r>
                    <m:d>
                      <m:dPr>
                        <m:ctrlPr>
                          <a:rPr lang="en-US" altLang="zh-CN" sz="2300" b="1" i="1" smtClean="0">
                            <a:solidFill>
                              <a:srgbClr val="000000"/>
                            </a:solidFill>
                            <a:latin typeface="Cambria Math" panose="02040503050406030204" pitchFamily="18" charset="0"/>
                            <a:ea typeface="微软雅黑" pitchFamily="34" charset="-122"/>
                          </a:rPr>
                        </m:ctrlPr>
                      </m:dPr>
                      <m:e>
                        <m:r>
                          <a:rPr lang="en-US" altLang="zh-CN" sz="2300" b="1" i="1" smtClean="0">
                            <a:solidFill>
                              <a:srgbClr val="000000"/>
                            </a:solidFill>
                            <a:latin typeface="Cambria Math" panose="02040503050406030204" pitchFamily="18" charset="0"/>
                            <a:ea typeface="微软雅黑" pitchFamily="34" charset="-122"/>
                          </a:rPr>
                          <m:t>𝒙</m:t>
                        </m:r>
                        <m:r>
                          <a:rPr lang="en-US" altLang="zh-CN" sz="2300" b="1" i="1" smtClean="0">
                            <a:solidFill>
                              <a:srgbClr val="000000"/>
                            </a:solidFill>
                            <a:latin typeface="Cambria Math" panose="02040503050406030204" pitchFamily="18" charset="0"/>
                            <a:ea typeface="微软雅黑" pitchFamily="34" charset="-122"/>
                          </a:rPr>
                          <m:t>,</m:t>
                        </m:r>
                        <m:r>
                          <a:rPr lang="en-US" altLang="zh-CN" sz="2300" b="1" i="1" smtClean="0">
                            <a:solidFill>
                              <a:srgbClr val="000000"/>
                            </a:solidFill>
                            <a:latin typeface="Cambria Math" panose="02040503050406030204" pitchFamily="18" charset="0"/>
                            <a:ea typeface="微软雅黑" pitchFamily="34" charset="-122"/>
                          </a:rPr>
                          <m:t>𝒚</m:t>
                        </m:r>
                      </m:e>
                    </m:d>
                    <m:r>
                      <a:rPr lang="en-US" altLang="zh-CN" sz="2300" b="1" i="1" smtClean="0">
                        <a:solidFill>
                          <a:srgbClr val="000000"/>
                        </a:solidFill>
                        <a:latin typeface="Cambria Math" panose="02040503050406030204" pitchFamily="18" charset="0"/>
                        <a:ea typeface="微软雅黑" pitchFamily="34" charset="-122"/>
                      </a:rPr>
                      <m:t>=</m:t>
                    </m:r>
                    <m:r>
                      <a:rPr lang="en-US" altLang="zh-CN" sz="2300" b="1" i="1" smtClean="0">
                        <a:solidFill>
                          <a:srgbClr val="000000"/>
                        </a:solidFill>
                        <a:latin typeface="Cambria Math" panose="02040503050406030204" pitchFamily="18" charset="0"/>
                        <a:ea typeface="微软雅黑" pitchFamily="34" charset="-122"/>
                      </a:rPr>
                      <m:t>𝑬𝑯</m:t>
                    </m:r>
                    <m:d>
                      <m:dPr>
                        <m:begChr m:val="["/>
                        <m:endChr m:val="]"/>
                        <m:ctrlPr>
                          <a:rPr lang="en-US" altLang="zh-CN" sz="2300" b="1" i="1" smtClean="0">
                            <a:solidFill>
                              <a:srgbClr val="000000"/>
                            </a:solidFill>
                            <a:latin typeface="Cambria Math" panose="02040503050406030204" pitchFamily="18" charset="0"/>
                            <a:ea typeface="微软雅黑" pitchFamily="34" charset="-122"/>
                          </a:rPr>
                        </m:ctrlPr>
                      </m:dPr>
                      <m:e>
                        <m:r>
                          <a:rPr lang="en-US" altLang="zh-CN" sz="2300" b="1" i="1" smtClean="0">
                            <a:solidFill>
                              <a:srgbClr val="000000"/>
                            </a:solidFill>
                            <a:latin typeface="Cambria Math" panose="02040503050406030204" pitchFamily="18" charset="0"/>
                            <a:ea typeface="微软雅黑" pitchFamily="34" charset="-122"/>
                          </a:rPr>
                          <m:t>𝒇</m:t>
                        </m:r>
                        <m:d>
                          <m:dPr>
                            <m:ctrlPr>
                              <a:rPr lang="en-US" altLang="zh-CN" sz="2300" b="1" i="1">
                                <a:solidFill>
                                  <a:srgbClr val="000000"/>
                                </a:solidFill>
                                <a:latin typeface="Cambria Math" panose="02040503050406030204" pitchFamily="18" charset="0"/>
                                <a:ea typeface="微软雅黑" pitchFamily="34" charset="-122"/>
                              </a:rPr>
                            </m:ctrlPr>
                          </m:dPr>
                          <m:e>
                            <m:r>
                              <a:rPr lang="en-US" altLang="zh-CN" sz="2300" b="1" i="1">
                                <a:solidFill>
                                  <a:srgbClr val="000000"/>
                                </a:solidFill>
                                <a:latin typeface="Cambria Math" panose="02040503050406030204" pitchFamily="18" charset="0"/>
                                <a:ea typeface="微软雅黑" pitchFamily="34" charset="-122"/>
                              </a:rPr>
                              <m:t>𝒙</m:t>
                            </m:r>
                            <m:r>
                              <a:rPr lang="en-US" altLang="zh-CN" sz="2300" b="1" i="1">
                                <a:solidFill>
                                  <a:srgbClr val="000000"/>
                                </a:solidFill>
                                <a:latin typeface="Cambria Math" panose="02040503050406030204" pitchFamily="18" charset="0"/>
                                <a:ea typeface="微软雅黑" pitchFamily="34" charset="-122"/>
                              </a:rPr>
                              <m:t>,</m:t>
                            </m:r>
                            <m:r>
                              <a:rPr lang="en-US" altLang="zh-CN" sz="2300" b="1" i="1">
                                <a:solidFill>
                                  <a:srgbClr val="000000"/>
                                </a:solidFill>
                                <a:latin typeface="Cambria Math" panose="02040503050406030204" pitchFamily="18" charset="0"/>
                                <a:ea typeface="微软雅黑" pitchFamily="34" charset="-122"/>
                              </a:rPr>
                              <m:t>𝒚</m:t>
                            </m:r>
                          </m:e>
                        </m:d>
                      </m:e>
                    </m:d>
                  </m:oMath>
                </a14:m>
                <a:r>
                  <a:rPr lang="zh-CN" altLang="en-US" sz="2300" b="1" dirty="0">
                    <a:solidFill>
                      <a:srgbClr val="000000"/>
                    </a:solidFill>
                    <a:latin typeface="微软雅黑" pitchFamily="34" charset="-122"/>
                    <a:ea typeface="微软雅黑" pitchFamily="34" charset="-122"/>
                  </a:rPr>
                  <a:t>；</a:t>
                </a:r>
                <a:endParaRPr lang="en-US" altLang="zh-CN" sz="2300" b="1" dirty="0">
                  <a:solidFill>
                    <a:srgbClr val="000000"/>
                  </a:solidFill>
                  <a:latin typeface="微软雅黑" pitchFamily="34" charset="-122"/>
                  <a:ea typeface="微软雅黑" pitchFamily="34" charset="-122"/>
                </a:endParaRPr>
              </a:p>
              <a:p>
                <a:pPr eaLnBrk="1" hangingPunct="1">
                  <a:lnSpc>
                    <a:spcPct val="140000"/>
                  </a:lnSpc>
                  <a:spcBef>
                    <a:spcPct val="0"/>
                  </a:spcBef>
                </a:pPr>
                <a:endParaRPr lang="en-US" altLang="zh-CN" sz="2400" b="1" dirty="0">
                  <a:solidFill>
                    <a:srgbClr val="000000"/>
                  </a:solidFill>
                  <a:latin typeface="微软雅黑" pitchFamily="34" charset="-122"/>
                  <a:ea typeface="微软雅黑" pitchFamily="34" charset="-122"/>
                </a:endParaRPr>
              </a:p>
              <a:p>
                <a:pPr eaLnBrk="1" hangingPunct="1">
                  <a:lnSpc>
                    <a:spcPct val="140000"/>
                  </a:lnSpc>
                  <a:spcBef>
                    <a:spcPct val="0"/>
                  </a:spcBef>
                </a:pPr>
                <a:r>
                  <a:rPr lang="zh-CN" altLang="en-US" sz="2400" b="1" dirty="0">
                    <a:solidFill>
                      <a:srgbClr val="000000"/>
                    </a:solidFill>
                    <a:latin typeface="微软雅黑" pitchFamily="34" charset="-122"/>
                    <a:ea typeface="微软雅黑" pitchFamily="34" charset="-122"/>
                  </a:rPr>
                  <a:t>频域空间的增强方法有两个关键：</a:t>
                </a:r>
                <a:r>
                  <a:rPr lang="zh-CN" altLang="en-US" sz="2400" b="1" dirty="0">
                    <a:solidFill>
                      <a:srgbClr val="000000"/>
                    </a:solidFill>
                    <a:latin typeface="微软雅黑" pitchFamily="34" charset="-122"/>
                    <a:ea typeface="微软雅黑" pitchFamily="34" charset="-122"/>
                    <a:sym typeface="Wingdings" panose="05000000000000000000" pitchFamily="2" charset="2"/>
                  </a:rPr>
                  <a:t>（</a:t>
                </a:r>
                <a:r>
                  <a:rPr lang="en-US" altLang="zh-CN" sz="2400" b="1" dirty="0">
                    <a:solidFill>
                      <a:srgbClr val="000000"/>
                    </a:solidFill>
                    <a:latin typeface="微软雅黑" pitchFamily="34" charset="-122"/>
                    <a:ea typeface="微软雅黑" pitchFamily="34" charset="-122"/>
                    <a:sym typeface="Wingdings" panose="05000000000000000000" pitchFamily="2" charset="2"/>
                  </a:rPr>
                  <a:t>1</a:t>
                </a:r>
                <a:r>
                  <a:rPr lang="zh-CN" altLang="en-US" sz="2400" b="1" dirty="0">
                    <a:solidFill>
                      <a:srgbClr val="000000"/>
                    </a:solidFill>
                    <a:latin typeface="微软雅黑" pitchFamily="34" charset="-122"/>
                    <a:ea typeface="微软雅黑" pitchFamily="34" charset="-122"/>
                    <a:sym typeface="Wingdings" panose="05000000000000000000" pitchFamily="2" charset="2"/>
                  </a:rPr>
                  <a:t>）如何进行空域和频域之间的正变换与反变换；（</a:t>
                </a:r>
                <a:r>
                  <a:rPr lang="en-US" altLang="zh-CN" sz="2400" b="1" dirty="0">
                    <a:solidFill>
                      <a:srgbClr val="000000"/>
                    </a:solidFill>
                    <a:latin typeface="微软雅黑" pitchFamily="34" charset="-122"/>
                    <a:ea typeface="微软雅黑" pitchFamily="34" charset="-122"/>
                    <a:sym typeface="Wingdings" panose="05000000000000000000" pitchFamily="2" charset="2"/>
                  </a:rPr>
                  <a:t>2</a:t>
                </a:r>
                <a:r>
                  <a:rPr lang="zh-CN" altLang="en-US" sz="2400" b="1" dirty="0">
                    <a:solidFill>
                      <a:srgbClr val="000000"/>
                    </a:solidFill>
                    <a:latin typeface="微软雅黑" pitchFamily="34" charset="-122"/>
                    <a:ea typeface="微软雅黑" pitchFamily="34" charset="-122"/>
                    <a:sym typeface="Wingdings" panose="05000000000000000000" pitchFamily="2" charset="2"/>
                  </a:rPr>
                  <a:t>）在频域中对图像进行增强操作。频域图像增强可以表示为：</a:t>
                </a:r>
                <a14:m>
                  <m:oMath xmlns:m="http://schemas.openxmlformats.org/officeDocument/2006/math">
                    <m:r>
                      <a:rPr lang="en-US" altLang="zh-CN" sz="2400" b="1" i="1" smtClean="0">
                        <a:solidFill>
                          <a:srgbClr val="000000"/>
                        </a:solidFill>
                        <a:latin typeface="Cambria Math" panose="02040503050406030204" pitchFamily="18" charset="0"/>
                        <a:ea typeface="微软雅黑" pitchFamily="34" charset="-122"/>
                      </a:rPr>
                      <m:t>𝒈</m:t>
                    </m:r>
                    <m:r>
                      <a:rPr lang="en-US" altLang="zh-CN" sz="2400" b="1" i="1" smtClean="0">
                        <a:solidFill>
                          <a:srgbClr val="000000"/>
                        </a:solidFill>
                        <a:latin typeface="Cambria Math" panose="02040503050406030204" pitchFamily="18" charset="0"/>
                        <a:ea typeface="微软雅黑" pitchFamily="34" charset="-122"/>
                      </a:rPr>
                      <m:t>(</m:t>
                    </m:r>
                    <m:r>
                      <a:rPr lang="en-US" altLang="zh-CN" sz="2400" b="1" i="1" smtClean="0">
                        <a:solidFill>
                          <a:srgbClr val="000000"/>
                        </a:solidFill>
                        <a:latin typeface="Cambria Math" panose="02040503050406030204" pitchFamily="18" charset="0"/>
                        <a:ea typeface="微软雅黑" pitchFamily="34" charset="-122"/>
                      </a:rPr>
                      <m:t>𝒙</m:t>
                    </m:r>
                    <m:r>
                      <a:rPr lang="en-US" altLang="zh-CN" sz="2400" b="1" i="1" smtClean="0">
                        <a:solidFill>
                          <a:srgbClr val="000000"/>
                        </a:solidFill>
                        <a:latin typeface="Cambria Math" panose="02040503050406030204" pitchFamily="18" charset="0"/>
                        <a:ea typeface="微软雅黑" pitchFamily="34" charset="-122"/>
                      </a:rPr>
                      <m:t>,</m:t>
                    </m:r>
                    <m:r>
                      <a:rPr lang="en-US" altLang="zh-CN" sz="2400" b="1" i="1" smtClean="0">
                        <a:solidFill>
                          <a:srgbClr val="000000"/>
                        </a:solidFill>
                        <a:latin typeface="Cambria Math" panose="02040503050406030204" pitchFamily="18" charset="0"/>
                        <a:ea typeface="微软雅黑" pitchFamily="34" charset="-122"/>
                      </a:rPr>
                      <m:t>𝒚</m:t>
                    </m:r>
                    <m:r>
                      <a:rPr lang="en-US" altLang="zh-CN" sz="2400" b="1" i="1" smtClean="0">
                        <a:solidFill>
                          <a:srgbClr val="000000"/>
                        </a:solidFill>
                        <a:latin typeface="Cambria Math" panose="02040503050406030204" pitchFamily="18" charset="0"/>
                        <a:ea typeface="微软雅黑" pitchFamily="34" charset="-122"/>
                      </a:rPr>
                      <m:t>)=</m:t>
                    </m:r>
                    <m:sSup>
                      <m:sSupPr>
                        <m:ctrlPr>
                          <a:rPr lang="en-US" altLang="zh-CN" sz="2400" b="1" i="1" smtClean="0">
                            <a:solidFill>
                              <a:srgbClr val="000000"/>
                            </a:solidFill>
                            <a:latin typeface="Cambria Math" panose="02040503050406030204" pitchFamily="18" charset="0"/>
                            <a:ea typeface="微软雅黑" pitchFamily="34" charset="-122"/>
                          </a:rPr>
                        </m:ctrlPr>
                      </m:sSupPr>
                      <m:e>
                        <m:r>
                          <a:rPr lang="en-US" altLang="zh-CN" sz="2400" b="1" i="1">
                            <a:solidFill>
                              <a:srgbClr val="000000"/>
                            </a:solidFill>
                            <a:latin typeface="Cambria Math" panose="02040503050406030204" pitchFamily="18" charset="0"/>
                            <a:ea typeface="微软雅黑" pitchFamily="34" charset="-122"/>
                          </a:rPr>
                          <m:t>𝑻</m:t>
                        </m:r>
                      </m:e>
                      <m:sup>
                        <m:r>
                          <a:rPr lang="en-US" altLang="zh-CN" sz="2400" b="1" i="1" smtClean="0">
                            <a:solidFill>
                              <a:srgbClr val="000000"/>
                            </a:solidFill>
                            <a:latin typeface="Cambria Math" panose="02040503050406030204" pitchFamily="18" charset="0"/>
                            <a:ea typeface="微软雅黑" pitchFamily="34" charset="-122"/>
                          </a:rPr>
                          <m:t>−</m:t>
                        </m:r>
                        <m:r>
                          <a:rPr lang="en-US" altLang="zh-CN" sz="2400" b="1" i="1" smtClean="0">
                            <a:solidFill>
                              <a:srgbClr val="000000"/>
                            </a:solidFill>
                            <a:latin typeface="Cambria Math" panose="02040503050406030204" pitchFamily="18" charset="0"/>
                            <a:ea typeface="微软雅黑" pitchFamily="34" charset="-122"/>
                          </a:rPr>
                          <m:t>𝟏</m:t>
                        </m:r>
                      </m:sup>
                    </m:sSup>
                    <m:d>
                      <m:dPr>
                        <m:begChr m:val="{"/>
                        <m:endChr m:val="}"/>
                        <m:ctrlPr>
                          <a:rPr lang="en-US" altLang="zh-CN" sz="2400" b="1" i="1" smtClean="0">
                            <a:solidFill>
                              <a:srgbClr val="000000"/>
                            </a:solidFill>
                            <a:latin typeface="Cambria Math" panose="02040503050406030204" pitchFamily="18" charset="0"/>
                            <a:ea typeface="微软雅黑" pitchFamily="34" charset="-122"/>
                          </a:rPr>
                        </m:ctrlPr>
                      </m:dPr>
                      <m:e>
                        <m:r>
                          <a:rPr lang="en-US" altLang="zh-CN" sz="2400" b="1" i="1">
                            <a:solidFill>
                              <a:srgbClr val="000000"/>
                            </a:solidFill>
                            <a:latin typeface="Cambria Math" panose="02040503050406030204" pitchFamily="18" charset="0"/>
                            <a:ea typeface="微软雅黑" pitchFamily="34" charset="-122"/>
                          </a:rPr>
                          <m:t>𝑬𝑯</m:t>
                        </m:r>
                        <m:r>
                          <a:rPr lang="en-US" altLang="zh-CN" sz="2400" b="1" i="1">
                            <a:solidFill>
                              <a:srgbClr val="000000"/>
                            </a:solidFill>
                            <a:latin typeface="Cambria Math" panose="02040503050406030204" pitchFamily="18" charset="0"/>
                            <a:ea typeface="微软雅黑" pitchFamily="34" charset="-122"/>
                          </a:rPr>
                          <m:t>[</m:t>
                        </m:r>
                        <m:r>
                          <a:rPr lang="en-US" altLang="zh-CN" sz="2400" b="1" i="1" smtClean="0">
                            <a:solidFill>
                              <a:srgbClr val="000000"/>
                            </a:solidFill>
                            <a:latin typeface="Cambria Math" panose="02040503050406030204" pitchFamily="18" charset="0"/>
                            <a:ea typeface="微软雅黑" pitchFamily="34" charset="-122"/>
                          </a:rPr>
                          <m:t>𝑻</m:t>
                        </m:r>
                        <m:d>
                          <m:dPr>
                            <m:begChr m:val="["/>
                            <m:endChr m:val="]"/>
                            <m:ctrlPr>
                              <a:rPr lang="en-US" altLang="zh-CN" sz="2400" b="1" i="1" smtClean="0">
                                <a:solidFill>
                                  <a:srgbClr val="000000"/>
                                </a:solidFill>
                                <a:latin typeface="Cambria Math" panose="02040503050406030204" pitchFamily="18" charset="0"/>
                                <a:ea typeface="微软雅黑" pitchFamily="34" charset="-122"/>
                              </a:rPr>
                            </m:ctrlPr>
                          </m:dPr>
                          <m:e>
                            <m:r>
                              <a:rPr lang="en-US" altLang="zh-CN" sz="2400" b="1" i="1">
                                <a:solidFill>
                                  <a:srgbClr val="000000"/>
                                </a:solidFill>
                                <a:latin typeface="Cambria Math" panose="02040503050406030204" pitchFamily="18" charset="0"/>
                                <a:ea typeface="微软雅黑" pitchFamily="34" charset="-122"/>
                              </a:rPr>
                              <m:t>𝒇</m:t>
                            </m:r>
                            <m:r>
                              <a:rPr lang="en-US" altLang="zh-CN" sz="2400" b="1" i="1">
                                <a:solidFill>
                                  <a:srgbClr val="000000"/>
                                </a:solidFill>
                                <a:latin typeface="Cambria Math" panose="02040503050406030204" pitchFamily="18" charset="0"/>
                                <a:ea typeface="微软雅黑" pitchFamily="34" charset="-122"/>
                              </a:rPr>
                              <m:t>(</m:t>
                            </m:r>
                            <m:r>
                              <a:rPr lang="en-US" altLang="zh-CN" sz="2400" b="1" i="1">
                                <a:solidFill>
                                  <a:srgbClr val="000000"/>
                                </a:solidFill>
                                <a:latin typeface="Cambria Math" panose="02040503050406030204" pitchFamily="18" charset="0"/>
                                <a:ea typeface="微软雅黑" pitchFamily="34" charset="-122"/>
                              </a:rPr>
                              <m:t>𝒙</m:t>
                            </m:r>
                            <m:r>
                              <a:rPr lang="en-US" altLang="zh-CN" sz="2400" b="1" i="1">
                                <a:solidFill>
                                  <a:srgbClr val="000000"/>
                                </a:solidFill>
                                <a:latin typeface="Cambria Math" panose="02040503050406030204" pitchFamily="18" charset="0"/>
                                <a:ea typeface="微软雅黑" pitchFamily="34" charset="-122"/>
                              </a:rPr>
                              <m:t>,</m:t>
                            </m:r>
                            <m:r>
                              <a:rPr lang="en-US" altLang="zh-CN" sz="2400" b="1" i="1">
                                <a:solidFill>
                                  <a:srgbClr val="000000"/>
                                </a:solidFill>
                                <a:latin typeface="Cambria Math" panose="02040503050406030204" pitchFamily="18" charset="0"/>
                                <a:ea typeface="微软雅黑" pitchFamily="34" charset="-122"/>
                              </a:rPr>
                              <m:t>𝒚</m:t>
                            </m:r>
                            <m:r>
                              <a:rPr lang="en-US" altLang="zh-CN" sz="2400" b="1" i="1">
                                <a:solidFill>
                                  <a:srgbClr val="000000"/>
                                </a:solidFill>
                                <a:latin typeface="Cambria Math" panose="02040503050406030204" pitchFamily="18" charset="0"/>
                                <a:ea typeface="微软雅黑" pitchFamily="34" charset="-122"/>
                              </a:rPr>
                              <m:t>)]</m:t>
                            </m:r>
                          </m:e>
                        </m:d>
                      </m:e>
                    </m:d>
                  </m:oMath>
                </a14:m>
                <a:endParaRPr lang="en-US" altLang="zh-CN" sz="2400" b="1" dirty="0">
                  <a:solidFill>
                    <a:srgbClr val="000000"/>
                  </a:solidFill>
                  <a:latin typeface="微软雅黑" pitchFamily="34" charset="-122"/>
                  <a:ea typeface="微软雅黑" pitchFamily="34" charset="-122"/>
                </a:endParaRPr>
              </a:p>
              <a:p>
                <a:pPr eaLnBrk="1" hangingPunct="1">
                  <a:lnSpc>
                    <a:spcPct val="140000"/>
                  </a:lnSpc>
                  <a:spcBef>
                    <a:spcPct val="0"/>
                  </a:spcBef>
                </a:pPr>
                <a:endParaRPr lang="en-US" altLang="zh-CN" sz="1000" b="1" dirty="0">
                  <a:solidFill>
                    <a:srgbClr val="000000"/>
                  </a:solidFill>
                  <a:latin typeface="微软雅黑" pitchFamily="34" charset="-122"/>
                  <a:ea typeface="微软雅黑" pitchFamily="34" charset="-122"/>
                </a:endParaRPr>
              </a:p>
              <a:p>
                <a:pPr eaLnBrk="1" hangingPunct="1">
                  <a:lnSpc>
                    <a:spcPct val="140000"/>
                  </a:lnSpc>
                  <a:spcBef>
                    <a:spcPct val="0"/>
                  </a:spcBef>
                </a:pPr>
                <a:endParaRPr lang="en-US" altLang="zh-CN" sz="2400" b="1" dirty="0">
                  <a:solidFill>
                    <a:srgbClr val="000000"/>
                  </a:solidFill>
                  <a:latin typeface="微软雅黑" pitchFamily="34" charset="-122"/>
                  <a:ea typeface="微软雅黑" pitchFamily="34" charset="-122"/>
                </a:endParaRPr>
              </a:p>
              <a:p>
                <a:pPr marL="0" indent="0" eaLnBrk="1" hangingPunct="1">
                  <a:lnSpc>
                    <a:spcPct val="120000"/>
                  </a:lnSpc>
                  <a:spcBef>
                    <a:spcPct val="0"/>
                  </a:spcBef>
                  <a:buFontTx/>
                  <a:buNone/>
                </a:pPr>
                <a:endParaRPr lang="zh-CN" altLang="en-US" sz="2600" b="1" dirty="0">
                  <a:solidFill>
                    <a:srgbClr val="000000"/>
                  </a:solidFill>
                  <a:latin typeface="微软雅黑" pitchFamily="34" charset="-122"/>
                  <a:ea typeface="微软雅黑" pitchFamily="34" charset="-122"/>
                </a:endParaRPr>
              </a:p>
              <a:p>
                <a:pPr marL="0" indent="0" eaLnBrk="1" hangingPunct="1">
                  <a:lnSpc>
                    <a:spcPct val="120000"/>
                  </a:lnSpc>
                  <a:spcBef>
                    <a:spcPct val="0"/>
                  </a:spcBef>
                  <a:buFontTx/>
                  <a:buNone/>
                </a:pPr>
                <a:r>
                  <a:rPr lang="zh-CN" altLang="en-US" sz="2400" dirty="0">
                    <a:solidFill>
                      <a:srgbClr val="000000"/>
                    </a:solidFill>
                  </a:rPr>
                  <a:t>	</a:t>
                </a:r>
              </a:p>
              <a:p>
                <a:pPr marL="0" indent="0" eaLnBrk="1" hangingPunct="1">
                  <a:lnSpc>
                    <a:spcPct val="120000"/>
                  </a:lnSpc>
                  <a:spcBef>
                    <a:spcPct val="0"/>
                  </a:spcBef>
                  <a:buFontTx/>
                  <a:buNone/>
                </a:pPr>
                <a:endParaRPr lang="zh-CN" altLang="en-US" sz="2400" dirty="0">
                  <a:solidFill>
                    <a:srgbClr val="000000"/>
                  </a:solidFill>
                </a:endParaRPr>
              </a:p>
              <a:p>
                <a:pPr marL="0" indent="0" eaLnBrk="1" hangingPunct="1">
                  <a:lnSpc>
                    <a:spcPct val="120000"/>
                  </a:lnSpc>
                  <a:spcBef>
                    <a:spcPct val="0"/>
                  </a:spcBef>
                  <a:buFontTx/>
                  <a:buNone/>
                </a:pPr>
                <a:endParaRPr lang="zh-CN" altLang="en-US" sz="1400" b="1" dirty="0">
                  <a:solidFill>
                    <a:srgbClr val="000000"/>
                  </a:solidFill>
                  <a:latin typeface="微软雅黑" pitchFamily="34" charset="-122"/>
                  <a:ea typeface="微软雅黑" pitchFamily="34" charset="-122"/>
                </a:endParaRPr>
              </a:p>
              <a:p>
                <a:pPr marL="0" indent="0" eaLnBrk="1" hangingPunct="1">
                  <a:lnSpc>
                    <a:spcPct val="120000"/>
                  </a:lnSpc>
                  <a:spcBef>
                    <a:spcPct val="0"/>
                  </a:spcBef>
                  <a:buFontTx/>
                  <a:buNone/>
                </a:pPr>
                <a:endParaRPr lang="zh-CN" altLang="en-US" sz="1400" b="1" dirty="0">
                  <a:solidFill>
                    <a:srgbClr val="000000"/>
                  </a:solidFill>
                  <a:latin typeface="微软雅黑" pitchFamily="34" charset="-122"/>
                  <a:ea typeface="微软雅黑" pitchFamily="34" charset="-122"/>
                </a:endParaRPr>
              </a:p>
              <a:p>
                <a:pPr marL="0" indent="0" eaLnBrk="1" hangingPunct="1">
                  <a:lnSpc>
                    <a:spcPct val="120000"/>
                  </a:lnSpc>
                  <a:spcBef>
                    <a:spcPct val="0"/>
                  </a:spcBef>
                  <a:buFontTx/>
                  <a:buNone/>
                </a:pPr>
                <a:endParaRPr lang="zh-CN" altLang="en-US" sz="800" dirty="0">
                  <a:solidFill>
                    <a:srgbClr val="000000"/>
                  </a:solidFill>
                </a:endParaRPr>
              </a:p>
              <a:p>
                <a:pPr marL="0" indent="0" eaLnBrk="1" hangingPunct="1">
                  <a:lnSpc>
                    <a:spcPct val="120000"/>
                  </a:lnSpc>
                  <a:spcBef>
                    <a:spcPct val="0"/>
                  </a:spcBef>
                  <a:buFontTx/>
                  <a:buNone/>
                </a:pPr>
                <a:endParaRPr lang="zh-CN" altLang="en-US" sz="800" dirty="0">
                  <a:solidFill>
                    <a:srgbClr val="000000"/>
                  </a:solidFill>
                </a:endParaRPr>
              </a:p>
              <a:p>
                <a:pPr marL="0" indent="0" eaLnBrk="1" hangingPunct="1">
                  <a:lnSpc>
                    <a:spcPct val="80000"/>
                  </a:lnSpc>
                </a:pPr>
                <a:endParaRPr lang="en-US" altLang="zh-CN" sz="1000" dirty="0">
                  <a:solidFill>
                    <a:srgbClr val="000000"/>
                  </a:solidFill>
                </a:endParaRPr>
              </a:p>
            </p:txBody>
          </p:sp>
        </mc:Choice>
        <mc:Fallback xmlns="">
          <p:sp>
            <p:nvSpPr>
              <p:cNvPr id="5123" name="Rectangle 3"/>
              <p:cNvSpPr>
                <a:spLocks noGrp="1" noRot="1" noChangeAspect="1" noMove="1" noResize="1" noEditPoints="1" noAdjustHandles="1" noChangeArrowheads="1" noChangeShapeType="1" noTextEdit="1"/>
              </p:cNvSpPr>
              <p:nvPr>
                <p:ph type="body" idx="1"/>
              </p:nvPr>
            </p:nvSpPr>
            <p:spPr bwMode="auto">
              <a:xfrm>
                <a:off x="251520" y="1556172"/>
                <a:ext cx="8867328" cy="4465116"/>
              </a:xfrm>
              <a:blipFill rotWithShape="0">
                <a:blip r:embed="rId2"/>
                <a:stretch>
                  <a:fillRect l="-1237" r="-1924" b="-4911"/>
                </a:stretch>
              </a:blipFill>
              <a:extLst>
                <a:ext uri="{909E8E84-426E-40DD-AFC4-6F175D3DCCD1}">
                  <a14:hiddenFill xmlns:a14="http://schemas.microsoft.com/office/drawing/2010/main">
                    <a:solidFill>
                      <a:srgbClr val="3366CC"/>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spTree>
    <p:extLst>
      <p:ext uri="{BB962C8B-B14F-4D97-AF65-F5344CB8AC3E}">
        <p14:creationId xmlns:p14="http://schemas.microsoft.com/office/powerpoint/2010/main" val="106374041"/>
      </p:ext>
    </p:extLst>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323850" y="188913"/>
            <a:ext cx="7704534" cy="836612"/>
          </a:xfrm>
        </p:spPr>
        <p:txBody>
          <a:bodyPr/>
          <a:lstStyle/>
          <a:p>
            <a:pPr eaLnBrk="1" hangingPunct="1"/>
            <a:r>
              <a:rPr lang="zh-CN" altLang="en-US" sz="4400" dirty="0">
                <a:ea typeface="微软雅黑" pitchFamily="34" charset="-122"/>
              </a:rPr>
              <a:t>空域滤波增强</a:t>
            </a:r>
            <a:r>
              <a:rPr lang="en-US" altLang="zh-CN" sz="4400" dirty="0">
                <a:ea typeface="微软雅黑" pitchFamily="34" charset="-122"/>
              </a:rPr>
              <a:t>—</a:t>
            </a:r>
            <a:r>
              <a:rPr lang="zh-CN" altLang="en-US" sz="3500" dirty="0">
                <a:ea typeface="微软雅黑" pitchFamily="34" charset="-122"/>
              </a:rPr>
              <a:t>图像噪声</a:t>
            </a:r>
          </a:p>
        </p:txBody>
      </p:sp>
      <p:sp>
        <p:nvSpPr>
          <p:cNvPr id="5" name="矩形 4"/>
          <p:cNvSpPr/>
          <p:nvPr/>
        </p:nvSpPr>
        <p:spPr>
          <a:xfrm>
            <a:off x="323850" y="2053148"/>
            <a:ext cx="8820150" cy="692497"/>
          </a:xfrm>
          <a:prstGeom prst="rect">
            <a:avLst/>
          </a:prstGeom>
        </p:spPr>
        <p:txBody>
          <a:bodyPr wrap="square">
            <a:spAutoFit/>
          </a:bodyPr>
          <a:lstStyle/>
          <a:p>
            <a:pPr indent="-285750" algn="just">
              <a:lnSpc>
                <a:spcPct val="150000"/>
              </a:lnSpc>
              <a:buFont typeface="Arial" panose="020B0604020202020204" pitchFamily="34" charset="0"/>
              <a:buChar char="•"/>
            </a:pPr>
            <a:r>
              <a:rPr lang="zh-CN" altLang="en-US" sz="2600" b="1" dirty="0">
                <a:latin typeface="微软雅黑" panose="020B0503020204020204" pitchFamily="34" charset="-122"/>
                <a:ea typeface="微软雅黑" panose="020B0503020204020204" pitchFamily="34" charset="-122"/>
              </a:rPr>
              <a:t>噪声的取值分布呈高斯分布。</a:t>
            </a:r>
            <a:endParaRPr lang="en-US" altLang="zh-CN" sz="2600" b="1" dirty="0">
              <a:latin typeface="微软雅黑" panose="020B0503020204020204" pitchFamily="34" charset="-122"/>
              <a:ea typeface="微软雅黑" panose="020B0503020204020204" pitchFamily="34" charset="-122"/>
            </a:endParaRPr>
          </a:p>
        </p:txBody>
      </p:sp>
      <p:sp>
        <p:nvSpPr>
          <p:cNvPr id="4" name="矩形 3"/>
          <p:cNvSpPr/>
          <p:nvPr/>
        </p:nvSpPr>
        <p:spPr>
          <a:xfrm>
            <a:off x="345846" y="1260049"/>
            <a:ext cx="1826141" cy="584775"/>
          </a:xfrm>
          <a:prstGeom prst="rect">
            <a:avLst/>
          </a:prstGeom>
        </p:spPr>
        <p:txBody>
          <a:bodyPr wrap="none">
            <a:spAutoFit/>
          </a:bodyPr>
          <a:lstStyle/>
          <a:p>
            <a:r>
              <a:rPr lang="zh-CN" altLang="en-US" sz="3200" b="1" dirty="0">
                <a:solidFill>
                  <a:srgbClr val="033BED"/>
                </a:solidFill>
                <a:latin typeface="微软雅黑" panose="020B0503020204020204" pitchFamily="34" charset="-122"/>
                <a:ea typeface="微软雅黑" panose="020B0503020204020204" pitchFamily="34" charset="-122"/>
              </a:rPr>
              <a:t>高斯噪声</a:t>
            </a:r>
            <a:endParaRPr lang="zh-CN" altLang="en-US" sz="3200" dirty="0">
              <a:latin typeface="微软雅黑" panose="020B0503020204020204" pitchFamily="34" charset="-122"/>
              <a:ea typeface="微软雅黑" panose="020B0503020204020204" pitchFamily="34" charset="-122"/>
            </a:endParaRPr>
          </a:p>
        </p:txBody>
      </p:sp>
      <p:sp>
        <p:nvSpPr>
          <p:cNvPr id="8" name="矩形 7"/>
          <p:cNvSpPr/>
          <p:nvPr/>
        </p:nvSpPr>
        <p:spPr>
          <a:xfrm>
            <a:off x="2051720" y="6237312"/>
            <a:ext cx="1107996" cy="369332"/>
          </a:xfrm>
          <a:prstGeom prst="rect">
            <a:avLst/>
          </a:prstGeom>
        </p:spPr>
        <p:txBody>
          <a:bodyPr wrap="none">
            <a:spAutoFit/>
          </a:bodyPr>
          <a:lstStyle/>
          <a:p>
            <a:r>
              <a:rPr lang="zh-CN" altLang="en-US" b="1" dirty="0">
                <a:ea typeface="微软雅黑" pitchFamily="34" charset="-122"/>
              </a:rPr>
              <a:t>原始图像</a:t>
            </a:r>
            <a:endParaRPr lang="zh-CN" altLang="en-US" dirty="0"/>
          </a:p>
        </p:txBody>
      </p:sp>
      <p:sp>
        <p:nvSpPr>
          <p:cNvPr id="9" name="矩形 8"/>
          <p:cNvSpPr/>
          <p:nvPr/>
        </p:nvSpPr>
        <p:spPr>
          <a:xfrm>
            <a:off x="5148064" y="6237312"/>
            <a:ext cx="2262158" cy="369332"/>
          </a:xfrm>
          <a:prstGeom prst="rect">
            <a:avLst/>
          </a:prstGeom>
        </p:spPr>
        <p:txBody>
          <a:bodyPr wrap="none">
            <a:spAutoFit/>
          </a:bodyPr>
          <a:lstStyle/>
          <a:p>
            <a:r>
              <a:rPr lang="zh-CN" altLang="en-US" b="1" dirty="0">
                <a:ea typeface="微软雅黑" pitchFamily="34" charset="-122"/>
              </a:rPr>
              <a:t>高斯噪声干扰的图像</a:t>
            </a:r>
            <a:endParaRPr lang="zh-CN" altLang="en-US" dirty="0"/>
          </a:p>
        </p:txBody>
      </p:sp>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13698" y="1508929"/>
            <a:ext cx="2878782" cy="2064087"/>
          </a:xfrm>
          <a:prstGeom prst="rect">
            <a:avLst/>
          </a:prstGeom>
        </p:spPr>
      </p:pic>
      <p:graphicFrame>
        <p:nvGraphicFramePr>
          <p:cNvPr id="10" name="Object 5"/>
          <p:cNvGraphicFramePr>
            <a:graphicFrameLocks noChangeAspect="1"/>
          </p:cNvGraphicFramePr>
          <p:nvPr>
            <p:extLst>
              <p:ext uri="{D42A27DB-BD31-4B8C-83A1-F6EECF244321}">
                <p14:modId xmlns:p14="http://schemas.microsoft.com/office/powerpoint/2010/main" val="3734709798"/>
              </p:ext>
            </p:extLst>
          </p:nvPr>
        </p:nvGraphicFramePr>
        <p:xfrm>
          <a:off x="1619672" y="4098246"/>
          <a:ext cx="2242904" cy="2139066"/>
        </p:xfrm>
        <a:graphic>
          <a:graphicData uri="http://schemas.openxmlformats.org/presentationml/2006/ole">
            <mc:AlternateContent xmlns:mc="http://schemas.openxmlformats.org/markup-compatibility/2006">
              <mc:Choice xmlns:v="urn:schemas-microsoft-com:vml" Requires="v">
                <p:oleObj r:id="rId3" imgW="1009791" imgH="961905" progId="Paint.Picture">
                  <p:embed/>
                </p:oleObj>
              </mc:Choice>
              <mc:Fallback>
                <p:oleObj r:id="rId3" imgW="1009791" imgH="961905" progId="Paint.Picture">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19672" y="4098246"/>
                        <a:ext cx="2242904" cy="2139066"/>
                      </a:xfrm>
                      <a:prstGeom prst="rect">
                        <a:avLst/>
                      </a:prstGeom>
                      <a:noFill/>
                    </p:spPr>
                  </p:pic>
                </p:oleObj>
              </mc:Fallback>
            </mc:AlternateContent>
          </a:graphicData>
        </a:graphic>
      </p:graphicFrame>
      <p:graphicFrame>
        <p:nvGraphicFramePr>
          <p:cNvPr id="11" name="Object 6"/>
          <p:cNvGraphicFramePr>
            <a:graphicFrameLocks/>
          </p:cNvGraphicFramePr>
          <p:nvPr>
            <p:extLst>
              <p:ext uri="{D42A27DB-BD31-4B8C-83A1-F6EECF244321}">
                <p14:modId xmlns:p14="http://schemas.microsoft.com/office/powerpoint/2010/main" val="3537544742"/>
              </p:ext>
            </p:extLst>
          </p:nvPr>
        </p:nvGraphicFramePr>
        <p:xfrm>
          <a:off x="5163019" y="4111986"/>
          <a:ext cx="2232248" cy="2139066"/>
        </p:xfrm>
        <a:graphic>
          <a:graphicData uri="http://schemas.openxmlformats.org/presentationml/2006/ole">
            <mc:AlternateContent xmlns:mc="http://schemas.openxmlformats.org/markup-compatibility/2006">
              <mc:Choice xmlns:v="urn:schemas-microsoft-com:vml" Requires="v">
                <p:oleObj r:id="rId5" imgW="1019048" imgH="1009791" progId="Paint.Picture">
                  <p:embed/>
                </p:oleObj>
              </mc:Choice>
              <mc:Fallback>
                <p:oleObj r:id="rId5" imgW="1019048" imgH="1009791" progId="Paint.Picture">
                  <p:embed/>
                  <p:pic>
                    <p:nvPicPr>
                      <p:cNvPr id="0" name=""/>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63019" y="4111986"/>
                        <a:ext cx="2232248" cy="2139066"/>
                      </a:xfrm>
                      <a:prstGeom prst="rect">
                        <a:avLst/>
                      </a:prstGeom>
                      <a:noFill/>
                    </p:spPr>
                  </p:pic>
                </p:oleObj>
              </mc:Fallback>
            </mc:AlternateContent>
          </a:graphicData>
        </a:graphic>
      </p:graphicFrame>
    </p:spTree>
    <p:extLst>
      <p:ext uri="{BB962C8B-B14F-4D97-AF65-F5344CB8AC3E}">
        <p14:creationId xmlns:p14="http://schemas.microsoft.com/office/powerpoint/2010/main" val="2892168462"/>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323850" y="188913"/>
            <a:ext cx="7704534" cy="836612"/>
          </a:xfrm>
        </p:spPr>
        <p:txBody>
          <a:bodyPr/>
          <a:lstStyle/>
          <a:p>
            <a:pPr eaLnBrk="1" hangingPunct="1"/>
            <a:r>
              <a:rPr lang="zh-CN" altLang="en-US" sz="4400" dirty="0">
                <a:ea typeface="微软雅黑" pitchFamily="34" charset="-122"/>
              </a:rPr>
              <a:t>空域滤波增强</a:t>
            </a:r>
            <a:r>
              <a:rPr lang="en-US" altLang="zh-CN" sz="4400" dirty="0">
                <a:ea typeface="微软雅黑" pitchFamily="34" charset="-122"/>
              </a:rPr>
              <a:t>—</a:t>
            </a:r>
            <a:r>
              <a:rPr lang="zh-CN" altLang="en-US" sz="3500" dirty="0">
                <a:ea typeface="微软雅黑" pitchFamily="34" charset="-122"/>
              </a:rPr>
              <a:t>图像噪声</a:t>
            </a:r>
          </a:p>
        </p:txBody>
      </p:sp>
      <p:sp>
        <p:nvSpPr>
          <p:cNvPr id="12" name="矩形 11"/>
          <p:cNvSpPr/>
          <p:nvPr/>
        </p:nvSpPr>
        <p:spPr>
          <a:xfrm>
            <a:off x="323850" y="1664655"/>
            <a:ext cx="8820150" cy="4535857"/>
          </a:xfrm>
          <a:prstGeom prst="rect">
            <a:avLst/>
          </a:prstGeom>
        </p:spPr>
        <p:txBody>
          <a:bodyPr wrap="square">
            <a:spAutoFit/>
          </a:bodyPr>
          <a:lstStyle/>
          <a:p>
            <a:pPr indent="-285750" algn="just">
              <a:lnSpc>
                <a:spcPct val="125000"/>
              </a:lnSpc>
              <a:buFont typeface="Arial" panose="020B0604020202020204" pitchFamily="34" charset="0"/>
              <a:buChar char="•"/>
            </a:pPr>
            <a:r>
              <a:rPr lang="zh-CN" altLang="en-US" sz="3300" b="1" dirty="0">
                <a:latin typeface="微软雅黑" panose="020B0503020204020204" pitchFamily="34" charset="-122"/>
                <a:ea typeface="微软雅黑" panose="020B0503020204020204" pitchFamily="34" charset="-122"/>
              </a:rPr>
              <a:t>任何一幅图像在获取和传输等过程中，都会受到</a:t>
            </a:r>
            <a:r>
              <a:rPr lang="zh-CN" altLang="en-US" sz="3300" b="1" dirty="0">
                <a:solidFill>
                  <a:srgbClr val="FF0000"/>
                </a:solidFill>
                <a:latin typeface="微软雅黑" panose="020B0503020204020204" pitchFamily="34" charset="-122"/>
                <a:ea typeface="微软雅黑" panose="020B0503020204020204" pitchFamily="34" charset="-122"/>
              </a:rPr>
              <a:t>各种噪声</a:t>
            </a:r>
            <a:r>
              <a:rPr lang="zh-CN" altLang="en-US" sz="3300" b="1" dirty="0">
                <a:latin typeface="微软雅黑" panose="020B0503020204020204" pitchFamily="34" charset="-122"/>
                <a:ea typeface="微软雅黑" panose="020B0503020204020204" pitchFamily="34" charset="-122"/>
              </a:rPr>
              <a:t>的干扰，使图像质量下降，图像变模糊，特征湮没；</a:t>
            </a:r>
            <a:endParaRPr lang="en-US" altLang="zh-CN" sz="3300" b="1" dirty="0">
              <a:latin typeface="微软雅黑" panose="020B0503020204020204" pitchFamily="34" charset="-122"/>
              <a:ea typeface="微软雅黑" panose="020B0503020204020204" pitchFamily="34" charset="-122"/>
            </a:endParaRPr>
          </a:p>
          <a:p>
            <a:pPr algn="just">
              <a:lnSpc>
                <a:spcPct val="125000"/>
              </a:lnSpc>
            </a:pPr>
            <a:endParaRPr lang="en-US" altLang="zh-CN" sz="3300" b="1" dirty="0">
              <a:latin typeface="微软雅黑" panose="020B0503020204020204" pitchFamily="34" charset="-122"/>
              <a:ea typeface="微软雅黑" panose="020B0503020204020204" pitchFamily="34" charset="-122"/>
            </a:endParaRPr>
          </a:p>
          <a:p>
            <a:pPr indent="-285750" algn="just">
              <a:lnSpc>
                <a:spcPct val="125000"/>
              </a:lnSpc>
              <a:buFont typeface="Arial" panose="020B0604020202020204" pitchFamily="34" charset="0"/>
              <a:buChar char="•"/>
            </a:pPr>
            <a:r>
              <a:rPr lang="zh-CN" altLang="en-US" sz="3300" b="1" dirty="0">
                <a:latin typeface="微软雅黑" panose="020B0503020204020204" pitchFamily="34" charset="-122"/>
                <a:ea typeface="微软雅黑" panose="020B0503020204020204" pitchFamily="34" charset="-122"/>
              </a:rPr>
              <a:t>为了抑制噪声，改善图像质量所进行的处理称为图像</a:t>
            </a:r>
            <a:r>
              <a:rPr lang="zh-CN" altLang="en-US" sz="3300" b="1" dirty="0">
                <a:solidFill>
                  <a:srgbClr val="FF0000"/>
                </a:solidFill>
                <a:latin typeface="微软雅黑" panose="020B0503020204020204" pitchFamily="34" charset="-122"/>
                <a:ea typeface="微软雅黑" panose="020B0503020204020204" pitchFamily="34" charset="-122"/>
              </a:rPr>
              <a:t>平滑</a:t>
            </a:r>
            <a:r>
              <a:rPr lang="zh-CN" altLang="en-US" sz="3300" b="1" dirty="0">
                <a:latin typeface="微软雅黑" panose="020B0503020204020204" pitchFamily="34" charset="-122"/>
                <a:ea typeface="微软雅黑" panose="020B0503020204020204" pitchFamily="34" charset="-122"/>
              </a:rPr>
              <a:t>或</a:t>
            </a:r>
            <a:r>
              <a:rPr lang="zh-CN" altLang="en-US" sz="3300" b="1" dirty="0">
                <a:solidFill>
                  <a:srgbClr val="FF0000"/>
                </a:solidFill>
                <a:latin typeface="微软雅黑" panose="020B0503020204020204" pitchFamily="34" charset="-122"/>
                <a:ea typeface="微软雅黑" panose="020B0503020204020204" pitchFamily="34" charset="-122"/>
              </a:rPr>
              <a:t>去噪</a:t>
            </a:r>
            <a:r>
              <a:rPr lang="zh-CN" altLang="en-US" sz="3300" b="1" dirty="0">
                <a:latin typeface="微软雅黑" panose="020B0503020204020204" pitchFamily="34" charset="-122"/>
                <a:ea typeface="微软雅黑" panose="020B0503020204020204" pitchFamily="34" charset="-122"/>
              </a:rPr>
              <a:t>。它可以在</a:t>
            </a:r>
            <a:r>
              <a:rPr lang="zh-CN" altLang="en-US" sz="3300" b="1" dirty="0">
                <a:solidFill>
                  <a:srgbClr val="FF0000"/>
                </a:solidFill>
                <a:latin typeface="微软雅黑" panose="020B0503020204020204" pitchFamily="34" charset="-122"/>
                <a:ea typeface="微软雅黑" panose="020B0503020204020204" pitchFamily="34" charset="-122"/>
              </a:rPr>
              <a:t>空间域</a:t>
            </a:r>
            <a:r>
              <a:rPr lang="zh-CN" altLang="en-US" sz="3300" b="1" dirty="0">
                <a:latin typeface="微软雅黑" panose="020B0503020204020204" pitchFamily="34" charset="-122"/>
                <a:ea typeface="微软雅黑" panose="020B0503020204020204" pitchFamily="34" charset="-122"/>
              </a:rPr>
              <a:t>或者</a:t>
            </a:r>
            <a:r>
              <a:rPr lang="zh-CN" altLang="en-US" sz="3300" b="1" dirty="0">
                <a:solidFill>
                  <a:srgbClr val="FF0000"/>
                </a:solidFill>
                <a:latin typeface="微软雅黑" panose="020B0503020204020204" pitchFamily="34" charset="-122"/>
                <a:ea typeface="微软雅黑" panose="020B0503020204020204" pitchFamily="34" charset="-122"/>
              </a:rPr>
              <a:t>频率域</a:t>
            </a:r>
            <a:r>
              <a:rPr lang="zh-CN" altLang="en-US" sz="3300" b="1" dirty="0">
                <a:latin typeface="微软雅黑" panose="020B0503020204020204" pitchFamily="34" charset="-122"/>
                <a:ea typeface="微软雅黑" panose="020B0503020204020204" pitchFamily="34" charset="-122"/>
              </a:rPr>
              <a:t>中进行；</a:t>
            </a:r>
            <a:endParaRPr lang="en-US" altLang="zh-CN" sz="33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787547006"/>
      </p:ext>
    </p:extLst>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323850" y="188913"/>
            <a:ext cx="7704534" cy="836612"/>
          </a:xfrm>
        </p:spPr>
        <p:txBody>
          <a:bodyPr/>
          <a:lstStyle/>
          <a:p>
            <a:pPr eaLnBrk="1" hangingPunct="1"/>
            <a:r>
              <a:rPr lang="zh-CN" altLang="en-US" sz="4400" dirty="0">
                <a:ea typeface="微软雅黑" pitchFamily="34" charset="-122"/>
              </a:rPr>
              <a:t>空域滤波增强</a:t>
            </a:r>
            <a:r>
              <a:rPr lang="en-US" altLang="zh-CN" sz="4400" dirty="0">
                <a:ea typeface="微软雅黑" pitchFamily="34" charset="-122"/>
              </a:rPr>
              <a:t>—</a:t>
            </a:r>
            <a:r>
              <a:rPr lang="zh-CN" altLang="en-US" sz="3500" dirty="0">
                <a:ea typeface="微软雅黑" pitchFamily="34" charset="-122"/>
              </a:rPr>
              <a:t>均值滤波</a:t>
            </a:r>
          </a:p>
        </p:txBody>
      </p:sp>
      <p:sp>
        <p:nvSpPr>
          <p:cNvPr id="12" name="矩形 11"/>
          <p:cNvSpPr/>
          <p:nvPr/>
        </p:nvSpPr>
        <p:spPr>
          <a:xfrm>
            <a:off x="323850" y="1688172"/>
            <a:ext cx="8820150" cy="3901068"/>
          </a:xfrm>
          <a:prstGeom prst="rect">
            <a:avLst/>
          </a:prstGeom>
        </p:spPr>
        <p:txBody>
          <a:bodyPr wrap="square">
            <a:spAutoFit/>
          </a:bodyPr>
          <a:lstStyle/>
          <a:p>
            <a:pPr indent="-285750" algn="just">
              <a:lnSpc>
                <a:spcPct val="125000"/>
              </a:lnSpc>
              <a:buFont typeface="Arial" panose="020B0604020202020204" pitchFamily="34" charset="0"/>
              <a:buChar char="•"/>
            </a:pPr>
            <a:r>
              <a:rPr lang="zh-CN" altLang="en-US" sz="3300" b="1" dirty="0">
                <a:latin typeface="微软雅黑" panose="020B0503020204020204" pitchFamily="34" charset="-122"/>
                <a:ea typeface="微软雅黑" panose="020B0503020204020204" pitchFamily="34" charset="-122"/>
              </a:rPr>
              <a:t>一种直接在空间域上进行平滑处理的技术；</a:t>
            </a:r>
            <a:endParaRPr lang="en-US" altLang="zh-CN" sz="3300" b="1" dirty="0">
              <a:latin typeface="微软雅黑" panose="020B0503020204020204" pitchFamily="34" charset="-122"/>
              <a:ea typeface="微软雅黑" panose="020B0503020204020204" pitchFamily="34" charset="-122"/>
            </a:endParaRPr>
          </a:p>
          <a:p>
            <a:pPr algn="just">
              <a:lnSpc>
                <a:spcPct val="125000"/>
              </a:lnSpc>
            </a:pPr>
            <a:endParaRPr lang="en-US" altLang="zh-CN" sz="3300" b="1" dirty="0">
              <a:latin typeface="微软雅黑" panose="020B0503020204020204" pitchFamily="34" charset="-122"/>
              <a:ea typeface="微软雅黑" panose="020B0503020204020204" pitchFamily="34" charset="-122"/>
            </a:endParaRPr>
          </a:p>
          <a:p>
            <a:pPr indent="-285750" algn="just">
              <a:lnSpc>
                <a:spcPct val="125000"/>
              </a:lnSpc>
              <a:buFont typeface="Arial" panose="020B0604020202020204" pitchFamily="34" charset="0"/>
              <a:buChar char="•"/>
            </a:pPr>
            <a:r>
              <a:rPr lang="zh-CN" altLang="en-US" sz="3300" b="1" dirty="0">
                <a:solidFill>
                  <a:srgbClr val="033BED"/>
                </a:solidFill>
                <a:latin typeface="微软雅黑" panose="020B0503020204020204" pitchFamily="34" charset="-122"/>
                <a:ea typeface="微软雅黑" panose="020B0503020204020204" pitchFamily="34" charset="-122"/>
              </a:rPr>
              <a:t>依据：</a:t>
            </a:r>
            <a:r>
              <a:rPr lang="zh-CN" altLang="en-US" sz="3300" b="1" dirty="0">
                <a:latin typeface="微软雅黑" panose="020B0503020204020204" pitchFamily="34" charset="-122"/>
                <a:ea typeface="微软雅黑" panose="020B0503020204020204" pitchFamily="34" charset="-122"/>
              </a:rPr>
              <a:t>相邻像素间存在很高的空间</a:t>
            </a:r>
            <a:r>
              <a:rPr lang="zh-CN" altLang="en-US" sz="3300" b="1" dirty="0">
                <a:solidFill>
                  <a:srgbClr val="FF0000"/>
                </a:solidFill>
                <a:latin typeface="微软雅黑" panose="020B0503020204020204" pitchFamily="34" charset="-122"/>
                <a:ea typeface="微软雅黑" panose="020B0503020204020204" pitchFamily="34" charset="-122"/>
              </a:rPr>
              <a:t>相关性</a:t>
            </a:r>
            <a:r>
              <a:rPr lang="zh-CN" altLang="en-US" sz="3300" b="1" dirty="0">
                <a:latin typeface="微软雅黑" panose="020B0503020204020204" pitchFamily="34" charset="-122"/>
                <a:ea typeface="微软雅黑" panose="020B0503020204020204" pitchFamily="34" charset="-122"/>
              </a:rPr>
              <a:t>，而噪声是统计</a:t>
            </a:r>
            <a:r>
              <a:rPr lang="zh-CN" altLang="en-US" sz="3300" b="1" dirty="0">
                <a:solidFill>
                  <a:srgbClr val="FF0000"/>
                </a:solidFill>
                <a:latin typeface="微软雅黑" panose="020B0503020204020204" pitchFamily="34" charset="-122"/>
                <a:ea typeface="微软雅黑" panose="020B0503020204020204" pitchFamily="34" charset="-122"/>
              </a:rPr>
              <a:t>独立</a:t>
            </a:r>
            <a:r>
              <a:rPr lang="zh-CN" altLang="en-US" sz="3300" b="1" dirty="0">
                <a:latin typeface="微软雅黑" panose="020B0503020204020204" pitchFamily="34" charset="-122"/>
                <a:ea typeface="微软雅黑" panose="020B0503020204020204" pitchFamily="34" charset="-122"/>
              </a:rPr>
              <a:t>的。则可用像素邻域内各像素的灰度平均值代替该像素原来的灰度值，实现图像的平滑。</a:t>
            </a:r>
            <a:endParaRPr lang="en-US" altLang="zh-CN" sz="33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910014106"/>
      </p:ext>
    </p:extLst>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323850" y="188913"/>
            <a:ext cx="7704534" cy="836612"/>
          </a:xfrm>
        </p:spPr>
        <p:txBody>
          <a:bodyPr/>
          <a:lstStyle/>
          <a:p>
            <a:pPr eaLnBrk="1" hangingPunct="1"/>
            <a:r>
              <a:rPr lang="zh-CN" altLang="en-US" sz="4400" dirty="0">
                <a:ea typeface="微软雅黑" pitchFamily="34" charset="-122"/>
              </a:rPr>
              <a:t>空域滤波增强</a:t>
            </a:r>
            <a:r>
              <a:rPr lang="en-US" altLang="zh-CN" sz="4400" dirty="0">
                <a:ea typeface="微软雅黑" pitchFamily="34" charset="-122"/>
              </a:rPr>
              <a:t>—</a:t>
            </a:r>
            <a:r>
              <a:rPr lang="zh-CN" altLang="en-US" sz="3500" dirty="0">
                <a:ea typeface="微软雅黑" pitchFamily="34" charset="-122"/>
              </a:rPr>
              <a:t>均值滤波</a:t>
            </a:r>
          </a:p>
        </p:txBody>
      </p:sp>
      <mc:AlternateContent xmlns:mc="http://schemas.openxmlformats.org/markup-compatibility/2006" xmlns:a14="http://schemas.microsoft.com/office/drawing/2010/main">
        <mc:Choice Requires="a14">
          <p:sp>
            <p:nvSpPr>
              <p:cNvPr id="12" name="矩形 11"/>
              <p:cNvSpPr/>
              <p:nvPr/>
            </p:nvSpPr>
            <p:spPr>
              <a:xfrm>
                <a:off x="323850" y="1340768"/>
                <a:ext cx="8712646" cy="1120371"/>
              </a:xfrm>
              <a:prstGeom prst="rect">
                <a:avLst/>
              </a:prstGeom>
            </p:spPr>
            <p:txBody>
              <a:bodyPr wrap="square">
                <a:spAutoFit/>
              </a:bodyPr>
              <a:lstStyle/>
              <a:p>
                <a:pPr algn="just">
                  <a:lnSpc>
                    <a:spcPct val="125000"/>
                  </a:lnSpc>
                </a:pPr>
                <a:r>
                  <a:rPr lang="zh-CN" altLang="en-US" sz="2800" b="1" dirty="0">
                    <a:latin typeface="微软雅黑" panose="020B0503020204020204" pitchFamily="34" charset="-122"/>
                    <a:ea typeface="微软雅黑" panose="020B0503020204020204" pitchFamily="34" charset="-122"/>
                  </a:rPr>
                  <a:t>设有一幅</a:t>
                </a:r>
                <a14:m>
                  <m:oMath xmlns:m="http://schemas.openxmlformats.org/officeDocument/2006/math">
                    <m:r>
                      <a:rPr lang="en-US" altLang="zh-CN" sz="2800" b="1" i="1" smtClean="0">
                        <a:latin typeface="Cambria Math" panose="02040503050406030204" pitchFamily="18" charset="0"/>
                        <a:ea typeface="微软雅黑" panose="020B0503020204020204" pitchFamily="34" charset="-122"/>
                      </a:rPr>
                      <m:t>𝑵</m:t>
                    </m:r>
                    <m:r>
                      <a:rPr lang="en-US" altLang="zh-CN" sz="2800" b="1" i="1" smtClean="0">
                        <a:latin typeface="Cambria Math" panose="02040503050406030204" pitchFamily="18" charset="0"/>
                        <a:ea typeface="Cambria Math" panose="02040503050406030204" pitchFamily="18" charset="0"/>
                      </a:rPr>
                      <m:t>×</m:t>
                    </m:r>
                    <m:r>
                      <a:rPr lang="en-US" altLang="zh-CN" sz="2800" b="1" i="1" smtClean="0">
                        <a:latin typeface="Cambria Math" panose="02040503050406030204" pitchFamily="18" charset="0"/>
                        <a:ea typeface="Cambria Math" panose="02040503050406030204" pitchFamily="18" charset="0"/>
                      </a:rPr>
                      <m:t>𝑵</m:t>
                    </m:r>
                  </m:oMath>
                </a14:m>
                <a:r>
                  <a:rPr lang="zh-CN" altLang="en-US" sz="2800" b="1" dirty="0">
                    <a:latin typeface="微软雅黑" panose="020B0503020204020204" pitchFamily="34" charset="-122"/>
                    <a:ea typeface="微软雅黑" panose="020B0503020204020204" pitchFamily="34" charset="-122"/>
                  </a:rPr>
                  <a:t>的图像</a:t>
                </a:r>
                <a14:m>
                  <m:oMath xmlns:m="http://schemas.openxmlformats.org/officeDocument/2006/math">
                    <m:r>
                      <a:rPr lang="en-US" altLang="zh-CN" sz="2800" b="1" i="1" smtClean="0">
                        <a:latin typeface="Cambria Math" panose="02040503050406030204" pitchFamily="18" charset="0"/>
                        <a:ea typeface="微软雅黑" panose="020B0503020204020204" pitchFamily="34" charset="-122"/>
                      </a:rPr>
                      <m:t>𝒇</m:t>
                    </m:r>
                    <m:d>
                      <m:dPr>
                        <m:ctrlPr>
                          <a:rPr lang="en-US" altLang="zh-CN" sz="2800" b="1" i="1" smtClean="0">
                            <a:latin typeface="Cambria Math" panose="02040503050406030204" pitchFamily="18" charset="0"/>
                            <a:ea typeface="微软雅黑" panose="020B0503020204020204" pitchFamily="34" charset="-122"/>
                          </a:rPr>
                        </m:ctrlPr>
                      </m:dPr>
                      <m:e>
                        <m:r>
                          <a:rPr lang="en-US" altLang="zh-CN" sz="2800" b="1" i="1" smtClean="0">
                            <a:latin typeface="Cambria Math" panose="02040503050406030204" pitchFamily="18" charset="0"/>
                            <a:ea typeface="微软雅黑" panose="020B0503020204020204" pitchFamily="34" charset="-122"/>
                          </a:rPr>
                          <m:t>𝒙</m:t>
                        </m:r>
                        <m:r>
                          <a:rPr lang="en-US" altLang="zh-CN" sz="2800" b="1" i="1" smtClean="0">
                            <a:latin typeface="Cambria Math" panose="02040503050406030204" pitchFamily="18" charset="0"/>
                            <a:ea typeface="微软雅黑" panose="020B0503020204020204" pitchFamily="34" charset="-122"/>
                          </a:rPr>
                          <m:t>,</m:t>
                        </m:r>
                        <m:r>
                          <a:rPr lang="en-US" altLang="zh-CN" sz="2800" b="1" i="1" smtClean="0">
                            <a:latin typeface="Cambria Math" panose="02040503050406030204" pitchFamily="18" charset="0"/>
                            <a:ea typeface="微软雅黑" panose="020B0503020204020204" pitchFamily="34" charset="-122"/>
                          </a:rPr>
                          <m:t>𝒚</m:t>
                        </m:r>
                      </m:e>
                    </m:d>
                  </m:oMath>
                </a14:m>
                <a:r>
                  <a:rPr lang="zh-CN" altLang="en-US" sz="2800" b="1" dirty="0">
                    <a:latin typeface="微软雅黑" panose="020B0503020204020204" pitchFamily="34" charset="-122"/>
                    <a:ea typeface="微软雅黑" panose="020B0503020204020204" pitchFamily="34" charset="-122"/>
                  </a:rPr>
                  <a:t>，若平滑图像为</a:t>
                </a:r>
                <a14:m>
                  <m:oMath xmlns:m="http://schemas.openxmlformats.org/officeDocument/2006/math">
                    <m:r>
                      <a:rPr lang="en-US" altLang="zh-CN" sz="2800" b="1" i="0" smtClean="0">
                        <a:latin typeface="Cambria Math" panose="02040503050406030204" pitchFamily="18" charset="0"/>
                        <a:ea typeface="微软雅黑" panose="020B0503020204020204" pitchFamily="34" charset="-122"/>
                      </a:rPr>
                      <m:t>𝐠</m:t>
                    </m:r>
                    <m:d>
                      <m:dPr>
                        <m:ctrlPr>
                          <a:rPr lang="en-US" altLang="zh-CN" sz="2800" b="1" i="1">
                            <a:latin typeface="Cambria Math" panose="02040503050406030204" pitchFamily="18" charset="0"/>
                            <a:ea typeface="微软雅黑" panose="020B0503020204020204" pitchFamily="34" charset="-122"/>
                          </a:rPr>
                        </m:ctrlPr>
                      </m:dPr>
                      <m:e>
                        <m:r>
                          <a:rPr lang="en-US" altLang="zh-CN" sz="2800" b="1" i="1">
                            <a:latin typeface="Cambria Math" panose="02040503050406030204" pitchFamily="18" charset="0"/>
                            <a:ea typeface="微软雅黑" panose="020B0503020204020204" pitchFamily="34" charset="-122"/>
                          </a:rPr>
                          <m:t>𝒙</m:t>
                        </m:r>
                        <m:r>
                          <a:rPr lang="en-US" altLang="zh-CN" sz="2800" b="1" i="1">
                            <a:latin typeface="Cambria Math" panose="02040503050406030204" pitchFamily="18" charset="0"/>
                            <a:ea typeface="微软雅黑" panose="020B0503020204020204" pitchFamily="34" charset="-122"/>
                          </a:rPr>
                          <m:t>,</m:t>
                        </m:r>
                        <m:r>
                          <a:rPr lang="en-US" altLang="zh-CN" sz="2800" b="1" i="1">
                            <a:latin typeface="Cambria Math" panose="02040503050406030204" pitchFamily="18" charset="0"/>
                            <a:ea typeface="微软雅黑" panose="020B0503020204020204" pitchFamily="34" charset="-122"/>
                          </a:rPr>
                          <m:t>𝒚</m:t>
                        </m:r>
                      </m:e>
                    </m:d>
                  </m:oMath>
                </a14:m>
                <a:r>
                  <a:rPr lang="zh-CN" altLang="en-US" sz="2800" b="1" dirty="0">
                    <a:latin typeface="微软雅黑" panose="020B0503020204020204" pitchFamily="34" charset="-122"/>
                    <a:ea typeface="微软雅黑" panose="020B0503020204020204" pitchFamily="34" charset="-122"/>
                  </a:rPr>
                  <a:t>，则有：</a:t>
                </a:r>
                <a:endParaRPr lang="en-US" altLang="zh-CN" sz="2800" b="1" dirty="0">
                  <a:latin typeface="微软雅黑" panose="020B0503020204020204" pitchFamily="34" charset="-122"/>
                  <a:ea typeface="微软雅黑" panose="020B0503020204020204" pitchFamily="34" charset="-122"/>
                </a:endParaRPr>
              </a:p>
            </p:txBody>
          </p:sp>
        </mc:Choice>
        <mc:Fallback xmlns="">
          <p:sp>
            <p:nvSpPr>
              <p:cNvPr id="12" name="矩形 11"/>
              <p:cNvSpPr>
                <a:spLocks noRot="1" noChangeAspect="1" noMove="1" noResize="1" noEditPoints="1" noAdjustHandles="1" noChangeArrowheads="1" noChangeShapeType="1" noTextEdit="1"/>
              </p:cNvSpPr>
              <p:nvPr/>
            </p:nvSpPr>
            <p:spPr>
              <a:xfrm>
                <a:off x="323850" y="1340768"/>
                <a:ext cx="8712646" cy="1120371"/>
              </a:xfrm>
              <a:prstGeom prst="rect">
                <a:avLst/>
              </a:prstGeom>
              <a:blipFill rotWithShape="0">
                <a:blip r:embed="rId3"/>
                <a:stretch>
                  <a:fillRect l="-1400" t="-543" r="-1470" b="-14130"/>
                </a:stretch>
              </a:blipFill>
            </p:spPr>
            <p:txBody>
              <a:bodyPr/>
              <a:lstStyle/>
              <a:p>
                <a:r>
                  <a:rPr lang="zh-CN" altLang="en-US">
                    <a:noFill/>
                  </a:rPr>
                  <a:t> </a:t>
                </a:r>
              </a:p>
            </p:txBody>
          </p:sp>
        </mc:Fallback>
      </mc:AlternateContent>
      <p:graphicFrame>
        <p:nvGraphicFramePr>
          <p:cNvPr id="2" name="对象 1"/>
          <p:cNvGraphicFramePr>
            <a:graphicFrameLocks noChangeAspect="1"/>
          </p:cNvGraphicFramePr>
          <p:nvPr>
            <p:extLst>
              <p:ext uri="{D42A27DB-BD31-4B8C-83A1-F6EECF244321}">
                <p14:modId xmlns:p14="http://schemas.microsoft.com/office/powerpoint/2010/main" val="66191396"/>
              </p:ext>
            </p:extLst>
          </p:nvPr>
        </p:nvGraphicFramePr>
        <p:xfrm>
          <a:off x="2984500" y="2276872"/>
          <a:ext cx="3022600" cy="838200"/>
        </p:xfrm>
        <a:graphic>
          <a:graphicData uri="http://schemas.openxmlformats.org/presentationml/2006/ole">
            <mc:AlternateContent xmlns:mc="http://schemas.openxmlformats.org/markup-compatibility/2006">
              <mc:Choice xmlns:v="urn:schemas-microsoft-com:vml" Requires="v">
                <p:oleObj name="Equation" r:id="rId4" imgW="3022560" imgH="838080" progId="Equation.DSMT4">
                  <p:embed/>
                </p:oleObj>
              </mc:Choice>
              <mc:Fallback>
                <p:oleObj name="Equation" r:id="rId4" imgW="3022560" imgH="838080" progId="Equation.DSMT4">
                  <p:embed/>
                  <p:pic>
                    <p:nvPicPr>
                      <p:cNvPr id="0" name=""/>
                      <p:cNvPicPr/>
                      <p:nvPr/>
                    </p:nvPicPr>
                    <p:blipFill>
                      <a:blip r:embed="rId5"/>
                      <a:stretch>
                        <a:fillRect/>
                      </a:stretch>
                    </p:blipFill>
                    <p:spPr>
                      <a:xfrm>
                        <a:off x="2984500" y="2276872"/>
                        <a:ext cx="3022600" cy="838200"/>
                      </a:xfrm>
                      <a:prstGeom prst="rect">
                        <a:avLst/>
                      </a:prstGeom>
                    </p:spPr>
                  </p:pic>
                </p:oleObj>
              </mc:Fallback>
            </mc:AlternateContent>
          </a:graphicData>
        </a:graphic>
      </p:graphicFrame>
      <mc:AlternateContent xmlns:mc="http://schemas.openxmlformats.org/markup-compatibility/2006" xmlns:a14="http://schemas.microsoft.com/office/drawing/2010/main">
        <mc:Choice Requires="a14">
          <p:sp>
            <p:nvSpPr>
              <p:cNvPr id="5" name="矩形 4"/>
              <p:cNvSpPr/>
              <p:nvPr/>
            </p:nvSpPr>
            <p:spPr>
              <a:xfrm>
                <a:off x="323850" y="3140968"/>
                <a:ext cx="8820150" cy="1120371"/>
              </a:xfrm>
              <a:prstGeom prst="rect">
                <a:avLst/>
              </a:prstGeom>
            </p:spPr>
            <p:txBody>
              <a:bodyPr wrap="square">
                <a:spAutoFit/>
              </a:bodyPr>
              <a:lstStyle/>
              <a:p>
                <a:pPr algn="just">
                  <a:lnSpc>
                    <a:spcPct val="125000"/>
                  </a:lnSpc>
                </a:pPr>
                <a:r>
                  <a:rPr lang="zh-CN" altLang="en-US" sz="2800" b="1" dirty="0">
                    <a:latin typeface="微软雅黑" panose="020B0503020204020204" pitchFamily="34" charset="-122"/>
                    <a:ea typeface="微软雅黑" panose="020B0503020204020204" pitchFamily="34" charset="-122"/>
                  </a:rPr>
                  <a:t>式中，</a:t>
                </a:r>
                <a14:m>
                  <m:oMath xmlns:m="http://schemas.openxmlformats.org/officeDocument/2006/math">
                    <m:r>
                      <a:rPr lang="en-US" altLang="zh-CN" sz="2800" b="1" i="1" smtClean="0">
                        <a:latin typeface="Cambria Math" panose="02040503050406030204" pitchFamily="18" charset="0"/>
                        <a:ea typeface="微软雅黑" panose="020B0503020204020204" pitchFamily="34" charset="-122"/>
                      </a:rPr>
                      <m:t>𝒔</m:t>
                    </m:r>
                  </m:oMath>
                </a14:m>
                <a:r>
                  <a:rPr lang="zh-CN" altLang="en-US" sz="2800" b="1" dirty="0">
                    <a:latin typeface="微软雅黑" panose="020B0503020204020204" pitchFamily="34" charset="-122"/>
                    <a:ea typeface="微软雅黑" panose="020B0503020204020204" pitchFamily="34" charset="-122"/>
                  </a:rPr>
                  <a:t>为</a:t>
                </a:r>
                <a14:m>
                  <m:oMath xmlns:m="http://schemas.openxmlformats.org/officeDocument/2006/math">
                    <m:d>
                      <m:dPr>
                        <m:ctrlPr>
                          <a:rPr lang="en-US" altLang="zh-CN" sz="2800" b="1" i="1" dirty="0" smtClean="0">
                            <a:latin typeface="Cambria Math" panose="02040503050406030204" pitchFamily="18" charset="0"/>
                            <a:ea typeface="微软雅黑" panose="020B0503020204020204" pitchFamily="34" charset="-122"/>
                          </a:rPr>
                        </m:ctrlPr>
                      </m:dPr>
                      <m:e>
                        <m:r>
                          <a:rPr lang="en-US" altLang="zh-CN" sz="2800" b="1" i="1" dirty="0" smtClean="0">
                            <a:latin typeface="Cambria Math" panose="02040503050406030204" pitchFamily="18" charset="0"/>
                            <a:ea typeface="微软雅黑" panose="020B0503020204020204" pitchFamily="34" charset="-122"/>
                          </a:rPr>
                          <m:t>𝒙</m:t>
                        </m:r>
                        <m:r>
                          <a:rPr lang="en-US" altLang="zh-CN" sz="2800" b="1" i="1" dirty="0" smtClean="0">
                            <a:latin typeface="Cambria Math" panose="02040503050406030204" pitchFamily="18" charset="0"/>
                            <a:ea typeface="微软雅黑" panose="020B0503020204020204" pitchFamily="34" charset="-122"/>
                          </a:rPr>
                          <m:t>,</m:t>
                        </m:r>
                        <m:r>
                          <a:rPr lang="en-US" altLang="zh-CN" sz="2800" b="1" i="1" dirty="0" smtClean="0">
                            <a:latin typeface="Cambria Math" panose="02040503050406030204" pitchFamily="18" charset="0"/>
                            <a:ea typeface="微软雅黑" panose="020B0503020204020204" pitchFamily="34" charset="-122"/>
                          </a:rPr>
                          <m:t>𝒚</m:t>
                        </m:r>
                      </m:e>
                    </m:d>
                  </m:oMath>
                </a14:m>
                <a:r>
                  <a:rPr lang="zh-CN" altLang="en-US" sz="2800" b="1" dirty="0">
                    <a:latin typeface="微软雅黑" panose="020B0503020204020204" pitchFamily="34" charset="-122"/>
                    <a:ea typeface="微软雅黑" panose="020B0503020204020204" pitchFamily="34" charset="-122"/>
                  </a:rPr>
                  <a:t>邻域内像素坐标的集合；</a:t>
                </a:r>
                <a:r>
                  <a:rPr lang="en-US" altLang="zh-CN" sz="2800" b="1" dirty="0">
                    <a:ea typeface="微软雅黑" panose="020B0503020204020204" pitchFamily="34" charset="-122"/>
                  </a:rPr>
                  <a:t> </a:t>
                </a:r>
                <a14:m>
                  <m:oMath xmlns:m="http://schemas.openxmlformats.org/officeDocument/2006/math">
                    <m:r>
                      <a:rPr lang="en-US" altLang="zh-CN" sz="2800" b="1" i="1" smtClean="0">
                        <a:latin typeface="Cambria Math" panose="02040503050406030204" pitchFamily="18" charset="0"/>
                        <a:ea typeface="微软雅黑" panose="020B0503020204020204" pitchFamily="34" charset="-122"/>
                      </a:rPr>
                      <m:t>𝑴</m:t>
                    </m:r>
                  </m:oMath>
                </a14:m>
                <a:r>
                  <a:rPr lang="zh-CN" altLang="en-US" sz="2800" b="1" dirty="0">
                    <a:latin typeface="微软雅黑" panose="020B0503020204020204" pitchFamily="34" charset="-122"/>
                    <a:ea typeface="微软雅黑" panose="020B0503020204020204" pitchFamily="34" charset="-122"/>
                  </a:rPr>
                  <a:t>为</a:t>
                </a:r>
                <a14:m>
                  <m:oMath xmlns:m="http://schemas.openxmlformats.org/officeDocument/2006/math">
                    <m:d>
                      <m:dPr>
                        <m:ctrlPr>
                          <a:rPr lang="en-US" altLang="zh-CN" sz="2800" b="1" i="1" dirty="0">
                            <a:latin typeface="Cambria Math" panose="02040503050406030204" pitchFamily="18" charset="0"/>
                            <a:ea typeface="微软雅黑" panose="020B0503020204020204" pitchFamily="34" charset="-122"/>
                          </a:rPr>
                        </m:ctrlPr>
                      </m:dPr>
                      <m:e>
                        <m:r>
                          <a:rPr lang="en-US" altLang="zh-CN" sz="2800" b="1" i="1" dirty="0">
                            <a:latin typeface="Cambria Math" panose="02040503050406030204" pitchFamily="18" charset="0"/>
                            <a:ea typeface="微软雅黑" panose="020B0503020204020204" pitchFamily="34" charset="-122"/>
                          </a:rPr>
                          <m:t>𝒙</m:t>
                        </m:r>
                        <m:r>
                          <a:rPr lang="en-US" altLang="zh-CN" sz="2800" b="1" i="1" dirty="0">
                            <a:latin typeface="Cambria Math" panose="02040503050406030204" pitchFamily="18" charset="0"/>
                            <a:ea typeface="微软雅黑" panose="020B0503020204020204" pitchFamily="34" charset="-122"/>
                          </a:rPr>
                          <m:t>,</m:t>
                        </m:r>
                        <m:r>
                          <a:rPr lang="en-US" altLang="zh-CN" sz="2800" b="1" i="1" dirty="0">
                            <a:latin typeface="Cambria Math" panose="02040503050406030204" pitchFamily="18" charset="0"/>
                            <a:ea typeface="微软雅黑" panose="020B0503020204020204" pitchFamily="34" charset="-122"/>
                          </a:rPr>
                          <m:t>𝒚</m:t>
                        </m:r>
                      </m:e>
                    </m:d>
                  </m:oMath>
                </a14:m>
                <a:r>
                  <a:rPr lang="zh-CN" altLang="en-US" sz="2800" b="1" dirty="0">
                    <a:latin typeface="微软雅黑" panose="020B0503020204020204" pitchFamily="34" charset="-122"/>
                    <a:ea typeface="微软雅黑" panose="020B0503020204020204" pitchFamily="34" charset="-122"/>
                  </a:rPr>
                  <a:t>邻域内像素的总数。常用的邻域为</a:t>
                </a:r>
                <a:r>
                  <a:rPr lang="en-US" altLang="zh-CN" sz="2800" b="1" dirty="0">
                    <a:solidFill>
                      <a:srgbClr val="FF0000"/>
                    </a:solidFill>
                    <a:latin typeface="微软雅黑" panose="020B0503020204020204" pitchFamily="34" charset="-122"/>
                    <a:ea typeface="微软雅黑" panose="020B0503020204020204" pitchFamily="34" charset="-122"/>
                  </a:rPr>
                  <a:t>4-</a:t>
                </a:r>
                <a:r>
                  <a:rPr lang="zh-CN" altLang="en-US" sz="2800" b="1" dirty="0">
                    <a:solidFill>
                      <a:srgbClr val="FF0000"/>
                    </a:solidFill>
                    <a:latin typeface="微软雅黑" panose="020B0503020204020204" pitchFamily="34" charset="-122"/>
                    <a:ea typeface="微软雅黑" panose="020B0503020204020204" pitchFamily="34" charset="-122"/>
                  </a:rPr>
                  <a:t>邻域</a:t>
                </a:r>
                <a:r>
                  <a:rPr lang="zh-CN" altLang="en-US" sz="2800" b="1" dirty="0">
                    <a:latin typeface="微软雅黑" panose="020B0503020204020204" pitchFamily="34" charset="-122"/>
                    <a:ea typeface="微软雅黑" panose="020B0503020204020204" pitchFamily="34" charset="-122"/>
                  </a:rPr>
                  <a:t>或</a:t>
                </a:r>
                <a:r>
                  <a:rPr lang="en-US" altLang="zh-CN" sz="2800" b="1" dirty="0">
                    <a:solidFill>
                      <a:srgbClr val="FF0000"/>
                    </a:solidFill>
                    <a:latin typeface="微软雅黑" panose="020B0503020204020204" pitchFamily="34" charset="-122"/>
                    <a:ea typeface="微软雅黑" panose="020B0503020204020204" pitchFamily="34" charset="-122"/>
                  </a:rPr>
                  <a:t>8-</a:t>
                </a:r>
                <a:r>
                  <a:rPr lang="zh-CN" altLang="en-US" sz="2800" b="1" dirty="0">
                    <a:solidFill>
                      <a:srgbClr val="FF0000"/>
                    </a:solidFill>
                    <a:latin typeface="微软雅黑" panose="020B0503020204020204" pitchFamily="34" charset="-122"/>
                    <a:ea typeface="微软雅黑" panose="020B0503020204020204" pitchFamily="34" charset="-122"/>
                  </a:rPr>
                  <a:t>邻域</a:t>
                </a:r>
                <a:endParaRPr lang="en-US" altLang="zh-CN" sz="2800" b="1" dirty="0">
                  <a:solidFill>
                    <a:srgbClr val="FF0000"/>
                  </a:solidFill>
                  <a:latin typeface="微软雅黑" panose="020B0503020204020204" pitchFamily="34" charset="-122"/>
                  <a:ea typeface="微软雅黑" panose="020B0503020204020204" pitchFamily="34" charset="-122"/>
                </a:endParaRPr>
              </a:p>
            </p:txBody>
          </p:sp>
        </mc:Choice>
        <mc:Fallback xmlns="">
          <p:sp>
            <p:nvSpPr>
              <p:cNvPr id="5" name="矩形 4"/>
              <p:cNvSpPr>
                <a:spLocks noRot="1" noChangeAspect="1" noMove="1" noResize="1" noEditPoints="1" noAdjustHandles="1" noChangeArrowheads="1" noChangeShapeType="1" noTextEdit="1"/>
              </p:cNvSpPr>
              <p:nvPr/>
            </p:nvSpPr>
            <p:spPr>
              <a:xfrm>
                <a:off x="323850" y="3140968"/>
                <a:ext cx="8820150" cy="1120371"/>
              </a:xfrm>
              <a:prstGeom prst="rect">
                <a:avLst/>
              </a:prstGeom>
              <a:blipFill rotWithShape="0">
                <a:blip r:embed="rId6"/>
                <a:stretch>
                  <a:fillRect l="-1382" r="-1451" b="-14130"/>
                </a:stretch>
              </a:blipFill>
            </p:spPr>
            <p:txBody>
              <a:bodyPr/>
              <a:lstStyle/>
              <a:p>
                <a:r>
                  <a:rPr lang="zh-CN" altLang="en-US">
                    <a:noFill/>
                  </a:rPr>
                  <a:t> </a:t>
                </a:r>
              </a:p>
            </p:txBody>
          </p:sp>
        </mc:Fallback>
      </mc:AlternateContent>
      <p:graphicFrame>
        <p:nvGraphicFramePr>
          <p:cNvPr id="6" name="Object 7"/>
          <p:cNvGraphicFramePr>
            <a:graphicFrameLocks noChangeAspect="1"/>
          </p:cNvGraphicFramePr>
          <p:nvPr>
            <p:extLst>
              <p:ext uri="{D42A27DB-BD31-4B8C-83A1-F6EECF244321}">
                <p14:modId xmlns:p14="http://schemas.microsoft.com/office/powerpoint/2010/main" val="1145570968"/>
              </p:ext>
            </p:extLst>
          </p:nvPr>
        </p:nvGraphicFramePr>
        <p:xfrm>
          <a:off x="1186256" y="4427369"/>
          <a:ext cx="2017592" cy="1955943"/>
        </p:xfrm>
        <a:graphic>
          <a:graphicData uri="http://schemas.openxmlformats.org/presentationml/2006/ole">
            <mc:AlternateContent xmlns:mc="http://schemas.openxmlformats.org/markup-compatibility/2006">
              <mc:Choice xmlns:v="urn:schemas-microsoft-com:vml" Requires="v">
                <p:oleObj name="位图图像" r:id="rId7" imgW="304923" imgH="295238" progId="Paint.Picture">
                  <p:embed/>
                </p:oleObj>
              </mc:Choice>
              <mc:Fallback>
                <p:oleObj name="位图图像" r:id="rId7" imgW="304923" imgH="295238" progId="Paint.Picture">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86256" y="4427369"/>
                        <a:ext cx="2017592" cy="1955943"/>
                      </a:xfrm>
                      <a:prstGeom prst="rect">
                        <a:avLst/>
                      </a:prstGeom>
                      <a:noFill/>
                      <a:ln>
                        <a:noFill/>
                      </a:ln>
                      <a:effectLst/>
                    </p:spPr>
                  </p:pic>
                </p:oleObj>
              </mc:Fallback>
            </mc:AlternateContent>
          </a:graphicData>
        </a:graphic>
      </p:graphicFrame>
      <p:graphicFrame>
        <p:nvGraphicFramePr>
          <p:cNvPr id="7" name="Object 8"/>
          <p:cNvGraphicFramePr>
            <a:graphicFrameLocks/>
          </p:cNvGraphicFramePr>
          <p:nvPr>
            <p:extLst>
              <p:ext uri="{D42A27DB-BD31-4B8C-83A1-F6EECF244321}">
                <p14:modId xmlns:p14="http://schemas.microsoft.com/office/powerpoint/2010/main" val="3914046043"/>
              </p:ext>
            </p:extLst>
          </p:nvPr>
        </p:nvGraphicFramePr>
        <p:xfrm>
          <a:off x="5868144" y="4427369"/>
          <a:ext cx="2016224" cy="1955943"/>
        </p:xfrm>
        <a:graphic>
          <a:graphicData uri="http://schemas.openxmlformats.org/presentationml/2006/ole">
            <mc:AlternateContent xmlns:mc="http://schemas.openxmlformats.org/markup-compatibility/2006">
              <mc:Choice xmlns:v="urn:schemas-microsoft-com:vml" Requires="v">
                <p:oleObj name="位图图像" r:id="rId9" imgW="304923" imgH="295238" progId="Paint.Picture">
                  <p:embed/>
                </p:oleObj>
              </mc:Choice>
              <mc:Fallback>
                <p:oleObj name="位图图像" r:id="rId9" imgW="304923" imgH="295238" progId="Paint.Picture">
                  <p:embed/>
                  <p:pic>
                    <p:nvPicPr>
                      <p:cNvPr id="0" name=""/>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868144" y="4427369"/>
                        <a:ext cx="2016224" cy="1955943"/>
                      </a:xfrm>
                      <a:prstGeom prst="rect">
                        <a:avLst/>
                      </a:prstGeom>
                      <a:noFill/>
                      <a:ln>
                        <a:noFill/>
                      </a:ln>
                      <a:effectLst/>
                    </p:spPr>
                  </p:pic>
                </p:oleObj>
              </mc:Fallback>
            </mc:AlternateContent>
          </a:graphicData>
        </a:graphic>
      </p:graphicFrame>
      <p:sp>
        <p:nvSpPr>
          <p:cNvPr id="8" name="Text Box 10"/>
          <p:cNvSpPr txBox="1">
            <a:spLocks noChangeArrowheads="1"/>
          </p:cNvSpPr>
          <p:nvPr/>
        </p:nvSpPr>
        <p:spPr bwMode="auto">
          <a:xfrm>
            <a:off x="1623552" y="6395229"/>
            <a:ext cx="1143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b="1" dirty="0">
                <a:latin typeface="微软雅黑" panose="020B0503020204020204" pitchFamily="34" charset="-122"/>
                <a:ea typeface="微软雅黑" panose="020B0503020204020204" pitchFamily="34" charset="-122"/>
              </a:rPr>
              <a:t>4-</a:t>
            </a:r>
            <a:r>
              <a:rPr lang="zh-CN" altLang="en-US" b="1" dirty="0">
                <a:latin typeface="微软雅黑" panose="020B0503020204020204" pitchFamily="34" charset="-122"/>
                <a:ea typeface="微软雅黑" panose="020B0503020204020204" pitchFamily="34" charset="-122"/>
              </a:rPr>
              <a:t>邻域</a:t>
            </a:r>
          </a:p>
        </p:txBody>
      </p:sp>
      <p:sp>
        <p:nvSpPr>
          <p:cNvPr id="9" name="Text Box 11"/>
          <p:cNvSpPr txBox="1">
            <a:spLocks noChangeArrowheads="1"/>
          </p:cNvSpPr>
          <p:nvPr/>
        </p:nvSpPr>
        <p:spPr bwMode="auto">
          <a:xfrm>
            <a:off x="6304756" y="6395230"/>
            <a:ext cx="1143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b="1" dirty="0">
                <a:latin typeface="微软雅黑" panose="020B0503020204020204" pitchFamily="34" charset="-122"/>
                <a:ea typeface="微软雅黑" panose="020B0503020204020204" pitchFamily="34" charset="-122"/>
              </a:rPr>
              <a:t>8-</a:t>
            </a:r>
            <a:r>
              <a:rPr lang="zh-CN" altLang="en-US" b="1" dirty="0">
                <a:latin typeface="微软雅黑" panose="020B0503020204020204" pitchFamily="34" charset="-122"/>
                <a:ea typeface="微软雅黑" panose="020B0503020204020204" pitchFamily="34" charset="-122"/>
              </a:rPr>
              <a:t>邻域</a:t>
            </a:r>
          </a:p>
        </p:txBody>
      </p:sp>
    </p:spTree>
    <p:extLst>
      <p:ext uri="{BB962C8B-B14F-4D97-AF65-F5344CB8AC3E}">
        <p14:creationId xmlns:p14="http://schemas.microsoft.com/office/powerpoint/2010/main" val="4279908619"/>
      </p:ext>
    </p:extLst>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323850" y="188913"/>
            <a:ext cx="7704534" cy="836612"/>
          </a:xfrm>
        </p:spPr>
        <p:txBody>
          <a:bodyPr/>
          <a:lstStyle/>
          <a:p>
            <a:pPr eaLnBrk="1" hangingPunct="1"/>
            <a:r>
              <a:rPr lang="zh-CN" altLang="en-US" sz="4400" dirty="0">
                <a:ea typeface="微软雅黑" pitchFamily="34" charset="-122"/>
              </a:rPr>
              <a:t>空域滤波增强</a:t>
            </a:r>
            <a:r>
              <a:rPr lang="en-US" altLang="zh-CN" sz="4400" dirty="0">
                <a:ea typeface="微软雅黑" pitchFamily="34" charset="-122"/>
              </a:rPr>
              <a:t>—</a:t>
            </a:r>
            <a:r>
              <a:rPr lang="zh-CN" altLang="en-US" sz="3500" dirty="0">
                <a:ea typeface="微软雅黑" pitchFamily="34" charset="-122"/>
              </a:rPr>
              <a:t>均值滤波</a:t>
            </a:r>
          </a:p>
        </p:txBody>
      </p:sp>
      <mc:AlternateContent xmlns:mc="http://schemas.openxmlformats.org/markup-compatibility/2006" xmlns:a14="http://schemas.microsoft.com/office/drawing/2010/main">
        <mc:Choice Requires="a14">
          <p:sp>
            <p:nvSpPr>
              <p:cNvPr id="12" name="矩形 11"/>
              <p:cNvSpPr/>
              <p:nvPr/>
            </p:nvSpPr>
            <p:spPr>
              <a:xfrm>
                <a:off x="323850" y="1340768"/>
                <a:ext cx="8712646" cy="1169551"/>
              </a:xfrm>
              <a:prstGeom prst="rect">
                <a:avLst/>
              </a:prstGeom>
            </p:spPr>
            <p:txBody>
              <a:bodyPr wrap="square">
                <a:spAutoFit/>
              </a:bodyPr>
              <a:lstStyle/>
              <a:p>
                <a:pPr algn="just">
                  <a:lnSpc>
                    <a:spcPct val="125000"/>
                  </a:lnSpc>
                </a:pPr>
                <a:r>
                  <a:rPr lang="zh-CN" altLang="en-US" sz="2800" b="1" dirty="0">
                    <a:latin typeface="微软雅黑" panose="020B0503020204020204" pitchFamily="34" charset="-122"/>
                    <a:ea typeface="微软雅黑" panose="020B0503020204020204" pitchFamily="34" charset="-122"/>
                  </a:rPr>
                  <a:t>例如，对图像采用</a:t>
                </a:r>
                <a14:m>
                  <m:oMath xmlns:m="http://schemas.openxmlformats.org/officeDocument/2006/math">
                    <m:r>
                      <a:rPr lang="en-US" altLang="zh-CN" sz="2800" b="1" i="1" smtClean="0">
                        <a:latin typeface="Cambria Math" panose="02040503050406030204" pitchFamily="18" charset="0"/>
                        <a:ea typeface="微软雅黑" panose="020B0503020204020204" pitchFamily="34" charset="-122"/>
                      </a:rPr>
                      <m:t>𝟑</m:t>
                    </m:r>
                    <m:r>
                      <a:rPr lang="en-US" altLang="zh-CN" sz="2800" b="1" i="1" smtClean="0">
                        <a:latin typeface="Cambria Math" panose="02040503050406030204" pitchFamily="18" charset="0"/>
                        <a:ea typeface="Cambria Math" panose="02040503050406030204" pitchFamily="18" charset="0"/>
                      </a:rPr>
                      <m:t>×</m:t>
                    </m:r>
                    <m:r>
                      <a:rPr lang="en-US" altLang="zh-CN" sz="2800" b="1" i="1" smtClean="0">
                        <a:latin typeface="Cambria Math" panose="02040503050406030204" pitchFamily="18" charset="0"/>
                        <a:ea typeface="Cambria Math" panose="02040503050406030204" pitchFamily="18" charset="0"/>
                      </a:rPr>
                      <m:t>𝟑</m:t>
                    </m:r>
                  </m:oMath>
                </a14:m>
                <a:r>
                  <a:rPr lang="zh-CN" altLang="en-US" sz="2800" b="1" dirty="0">
                    <a:latin typeface="微软雅黑" panose="020B0503020204020204" pitchFamily="34" charset="-122"/>
                    <a:ea typeface="微软雅黑" panose="020B0503020204020204" pitchFamily="34" charset="-122"/>
                  </a:rPr>
                  <a:t>的邻域平均法，对于像素</a:t>
                </a:r>
                <a14:m>
                  <m:oMath xmlns:m="http://schemas.openxmlformats.org/officeDocument/2006/math">
                    <m:d>
                      <m:dPr>
                        <m:ctrlPr>
                          <a:rPr lang="en-US" altLang="zh-CN" sz="2800" b="1" i="1" smtClean="0">
                            <a:latin typeface="Cambria Math" panose="02040503050406030204" pitchFamily="18" charset="0"/>
                            <a:ea typeface="微软雅黑" panose="020B0503020204020204" pitchFamily="34" charset="-122"/>
                          </a:rPr>
                        </m:ctrlPr>
                      </m:dPr>
                      <m:e>
                        <m:r>
                          <a:rPr lang="en-US" altLang="zh-CN" sz="2800" b="1" i="1" smtClean="0">
                            <a:latin typeface="Cambria Math" panose="02040503050406030204" pitchFamily="18" charset="0"/>
                            <a:ea typeface="微软雅黑" panose="020B0503020204020204" pitchFamily="34" charset="-122"/>
                          </a:rPr>
                          <m:t>𝒎</m:t>
                        </m:r>
                        <m:r>
                          <a:rPr lang="en-US" altLang="zh-CN" sz="2800" b="1" i="1" smtClean="0">
                            <a:latin typeface="Cambria Math" panose="02040503050406030204" pitchFamily="18" charset="0"/>
                            <a:ea typeface="微软雅黑" panose="020B0503020204020204" pitchFamily="34" charset="-122"/>
                          </a:rPr>
                          <m:t>,</m:t>
                        </m:r>
                        <m:r>
                          <a:rPr lang="en-US" altLang="zh-CN" sz="2800" b="1" i="1" smtClean="0">
                            <a:latin typeface="Cambria Math" panose="02040503050406030204" pitchFamily="18" charset="0"/>
                            <a:ea typeface="微软雅黑" panose="020B0503020204020204" pitchFamily="34" charset="-122"/>
                          </a:rPr>
                          <m:t>𝒏</m:t>
                        </m:r>
                      </m:e>
                    </m:d>
                  </m:oMath>
                </a14:m>
                <a:r>
                  <a:rPr lang="zh-CN" altLang="en-US" sz="2800" b="1" dirty="0">
                    <a:latin typeface="微软雅黑" panose="020B0503020204020204" pitchFamily="34" charset="-122"/>
                    <a:ea typeface="微软雅黑" panose="020B0503020204020204" pitchFamily="34" charset="-122"/>
                  </a:rPr>
                  <a:t>，其邻域像素如下：</a:t>
                </a:r>
                <a:endParaRPr lang="en-US" altLang="zh-CN" sz="2800" b="1" dirty="0">
                  <a:latin typeface="微软雅黑" panose="020B0503020204020204" pitchFamily="34" charset="-122"/>
                  <a:ea typeface="微软雅黑" panose="020B0503020204020204" pitchFamily="34" charset="-122"/>
                </a:endParaRPr>
              </a:p>
            </p:txBody>
          </p:sp>
        </mc:Choice>
        <mc:Fallback xmlns="">
          <p:sp>
            <p:nvSpPr>
              <p:cNvPr id="12" name="矩形 11"/>
              <p:cNvSpPr>
                <a:spLocks noRot="1" noChangeAspect="1" noMove="1" noResize="1" noEditPoints="1" noAdjustHandles="1" noChangeArrowheads="1" noChangeShapeType="1" noTextEdit="1"/>
              </p:cNvSpPr>
              <p:nvPr/>
            </p:nvSpPr>
            <p:spPr>
              <a:xfrm>
                <a:off x="323850" y="1340768"/>
                <a:ext cx="8712646" cy="1169551"/>
              </a:xfrm>
              <a:prstGeom prst="rect">
                <a:avLst/>
              </a:prstGeom>
              <a:blipFill rotWithShape="0">
                <a:blip r:embed="rId3"/>
                <a:stretch>
                  <a:fillRect l="-1400" t="-521" r="-1470" b="-9375"/>
                </a:stretch>
              </a:blipFill>
            </p:spPr>
            <p:txBody>
              <a:bodyPr/>
              <a:lstStyle/>
              <a:p>
                <a:r>
                  <a:rPr lang="zh-CN" altLang="en-US">
                    <a:noFill/>
                  </a:rPr>
                  <a:t> </a:t>
                </a:r>
              </a:p>
            </p:txBody>
          </p:sp>
        </mc:Fallback>
      </mc:AlternateContent>
      <p:sp>
        <p:nvSpPr>
          <p:cNvPr id="95" name="AutoShape 129"/>
          <p:cNvSpPr>
            <a:spLocks noChangeArrowheads="1"/>
          </p:cNvSpPr>
          <p:nvPr/>
        </p:nvSpPr>
        <p:spPr bwMode="auto">
          <a:xfrm>
            <a:off x="4017640" y="2924820"/>
            <a:ext cx="914400" cy="685800"/>
          </a:xfrm>
          <a:prstGeom prst="rightArrow">
            <a:avLst>
              <a:gd name="adj1" fmla="val 50000"/>
              <a:gd name="adj2" fmla="val 33333"/>
            </a:avLst>
          </a:prstGeom>
          <a:solidFill>
            <a:schemeClr val="accent1"/>
          </a:solidFill>
          <a:ln w="9525">
            <a:solidFill>
              <a:schemeClr val="tx1"/>
            </a:solidFill>
            <a:miter lim="800000"/>
            <a:headEnd/>
            <a:tailEnd/>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nvGrpSpPr>
          <p:cNvPr id="96" name="Group 157"/>
          <p:cNvGrpSpPr>
            <a:grpSpLocks/>
          </p:cNvGrpSpPr>
          <p:nvPr/>
        </p:nvGrpSpPr>
        <p:grpSpPr bwMode="auto">
          <a:xfrm>
            <a:off x="1402928" y="2708920"/>
            <a:ext cx="1728788" cy="1079500"/>
            <a:chOff x="385" y="2659"/>
            <a:chExt cx="1089" cy="680"/>
          </a:xfrm>
        </p:grpSpPr>
        <p:sp>
          <p:nvSpPr>
            <p:cNvPr id="97" name="Rectangle 158"/>
            <p:cNvSpPr>
              <a:spLocks noChangeArrowheads="1"/>
            </p:cNvSpPr>
            <p:nvPr/>
          </p:nvSpPr>
          <p:spPr bwMode="auto">
            <a:xfrm>
              <a:off x="385" y="2659"/>
              <a:ext cx="136" cy="136"/>
            </a:xfrm>
            <a:prstGeom prst="rect">
              <a:avLst/>
            </a:prstGeom>
            <a:solidFill>
              <a:schemeClr val="bg1"/>
            </a:solidFill>
            <a:ln w="31750">
              <a:solidFill>
                <a:schemeClr val="tx1"/>
              </a:solidFill>
              <a:miter lim="800000"/>
              <a:headEnd/>
              <a:tailEnd/>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98" name="Rectangle 159"/>
            <p:cNvSpPr>
              <a:spLocks noChangeArrowheads="1"/>
            </p:cNvSpPr>
            <p:nvPr/>
          </p:nvSpPr>
          <p:spPr bwMode="auto">
            <a:xfrm>
              <a:off x="521" y="2659"/>
              <a:ext cx="136" cy="136"/>
            </a:xfrm>
            <a:prstGeom prst="rect">
              <a:avLst/>
            </a:prstGeom>
            <a:solidFill>
              <a:schemeClr val="bg1"/>
            </a:solidFill>
            <a:ln w="31750">
              <a:solidFill>
                <a:schemeClr val="tx1"/>
              </a:solidFill>
              <a:miter lim="800000"/>
              <a:headEnd/>
              <a:tailEnd/>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99" name="Rectangle 160"/>
            <p:cNvSpPr>
              <a:spLocks noChangeArrowheads="1"/>
            </p:cNvSpPr>
            <p:nvPr/>
          </p:nvSpPr>
          <p:spPr bwMode="auto">
            <a:xfrm>
              <a:off x="657" y="2659"/>
              <a:ext cx="136" cy="136"/>
            </a:xfrm>
            <a:prstGeom prst="rect">
              <a:avLst/>
            </a:prstGeom>
            <a:solidFill>
              <a:schemeClr val="bg1"/>
            </a:solidFill>
            <a:ln w="31750">
              <a:solidFill>
                <a:schemeClr val="tx1"/>
              </a:solidFill>
              <a:miter lim="800000"/>
              <a:headEnd/>
              <a:tailEnd/>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00" name="Rectangle 161"/>
            <p:cNvSpPr>
              <a:spLocks noChangeArrowheads="1"/>
            </p:cNvSpPr>
            <p:nvPr/>
          </p:nvSpPr>
          <p:spPr bwMode="auto">
            <a:xfrm>
              <a:off x="385" y="2795"/>
              <a:ext cx="136" cy="136"/>
            </a:xfrm>
            <a:prstGeom prst="rect">
              <a:avLst/>
            </a:prstGeom>
            <a:solidFill>
              <a:schemeClr val="bg1"/>
            </a:solidFill>
            <a:ln w="31750">
              <a:solidFill>
                <a:schemeClr val="tx1"/>
              </a:solidFill>
              <a:miter lim="800000"/>
              <a:headEnd/>
              <a:tailEnd/>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01" name="Rectangle 162"/>
            <p:cNvSpPr>
              <a:spLocks noChangeArrowheads="1"/>
            </p:cNvSpPr>
            <p:nvPr/>
          </p:nvSpPr>
          <p:spPr bwMode="auto">
            <a:xfrm>
              <a:off x="521" y="2795"/>
              <a:ext cx="136" cy="136"/>
            </a:xfrm>
            <a:prstGeom prst="rect">
              <a:avLst/>
            </a:prstGeom>
            <a:solidFill>
              <a:schemeClr val="bg1"/>
            </a:solidFill>
            <a:ln w="31750">
              <a:solidFill>
                <a:schemeClr val="tx1"/>
              </a:solidFill>
              <a:miter lim="800000"/>
              <a:headEnd/>
              <a:tailEnd/>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02" name="Rectangle 163"/>
            <p:cNvSpPr>
              <a:spLocks noChangeArrowheads="1"/>
            </p:cNvSpPr>
            <p:nvPr/>
          </p:nvSpPr>
          <p:spPr bwMode="auto">
            <a:xfrm>
              <a:off x="657" y="2795"/>
              <a:ext cx="136" cy="136"/>
            </a:xfrm>
            <a:prstGeom prst="rect">
              <a:avLst/>
            </a:prstGeom>
            <a:solidFill>
              <a:schemeClr val="bg1"/>
            </a:solidFill>
            <a:ln w="31750">
              <a:solidFill>
                <a:schemeClr val="tx1"/>
              </a:solidFill>
              <a:miter lim="800000"/>
              <a:headEnd/>
              <a:tailEnd/>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03" name="Rectangle 164"/>
            <p:cNvSpPr>
              <a:spLocks noChangeArrowheads="1"/>
            </p:cNvSpPr>
            <p:nvPr/>
          </p:nvSpPr>
          <p:spPr bwMode="auto">
            <a:xfrm>
              <a:off x="793" y="2659"/>
              <a:ext cx="136" cy="136"/>
            </a:xfrm>
            <a:prstGeom prst="rect">
              <a:avLst/>
            </a:prstGeom>
            <a:solidFill>
              <a:schemeClr val="bg1"/>
            </a:solidFill>
            <a:ln w="31750">
              <a:solidFill>
                <a:schemeClr val="tx1"/>
              </a:solidFill>
              <a:miter lim="800000"/>
              <a:headEnd/>
              <a:tailEnd/>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04" name="Rectangle 165"/>
            <p:cNvSpPr>
              <a:spLocks noChangeArrowheads="1"/>
            </p:cNvSpPr>
            <p:nvPr/>
          </p:nvSpPr>
          <p:spPr bwMode="auto">
            <a:xfrm>
              <a:off x="793" y="2795"/>
              <a:ext cx="136" cy="136"/>
            </a:xfrm>
            <a:prstGeom prst="rect">
              <a:avLst/>
            </a:prstGeom>
            <a:solidFill>
              <a:schemeClr val="bg1"/>
            </a:solidFill>
            <a:ln w="31750">
              <a:solidFill>
                <a:schemeClr val="tx1"/>
              </a:solidFill>
              <a:miter lim="800000"/>
              <a:headEnd/>
              <a:tailEnd/>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05" name="Rectangle 166"/>
            <p:cNvSpPr>
              <a:spLocks noChangeArrowheads="1"/>
            </p:cNvSpPr>
            <p:nvPr/>
          </p:nvSpPr>
          <p:spPr bwMode="auto">
            <a:xfrm>
              <a:off x="930" y="2659"/>
              <a:ext cx="136" cy="136"/>
            </a:xfrm>
            <a:prstGeom prst="rect">
              <a:avLst/>
            </a:prstGeom>
            <a:solidFill>
              <a:schemeClr val="bg1"/>
            </a:solidFill>
            <a:ln w="31750">
              <a:solidFill>
                <a:schemeClr val="tx1"/>
              </a:solidFill>
              <a:miter lim="800000"/>
              <a:headEnd/>
              <a:tailEnd/>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06" name="Rectangle 167"/>
            <p:cNvSpPr>
              <a:spLocks noChangeArrowheads="1"/>
            </p:cNvSpPr>
            <p:nvPr/>
          </p:nvSpPr>
          <p:spPr bwMode="auto">
            <a:xfrm>
              <a:off x="930" y="2795"/>
              <a:ext cx="136" cy="136"/>
            </a:xfrm>
            <a:prstGeom prst="rect">
              <a:avLst/>
            </a:prstGeom>
            <a:solidFill>
              <a:schemeClr val="bg1"/>
            </a:solidFill>
            <a:ln w="31750">
              <a:solidFill>
                <a:schemeClr val="tx1"/>
              </a:solidFill>
              <a:miter lim="800000"/>
              <a:headEnd/>
              <a:tailEnd/>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07" name="Rectangle 168"/>
            <p:cNvSpPr>
              <a:spLocks noChangeArrowheads="1"/>
            </p:cNvSpPr>
            <p:nvPr/>
          </p:nvSpPr>
          <p:spPr bwMode="auto">
            <a:xfrm>
              <a:off x="385" y="2931"/>
              <a:ext cx="136" cy="136"/>
            </a:xfrm>
            <a:prstGeom prst="rect">
              <a:avLst/>
            </a:prstGeom>
            <a:solidFill>
              <a:schemeClr val="bg1"/>
            </a:solidFill>
            <a:ln w="31750">
              <a:solidFill>
                <a:schemeClr val="tx1"/>
              </a:solidFill>
              <a:miter lim="800000"/>
              <a:headEnd/>
              <a:tailEnd/>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08" name="Rectangle 169"/>
            <p:cNvSpPr>
              <a:spLocks noChangeArrowheads="1"/>
            </p:cNvSpPr>
            <p:nvPr/>
          </p:nvSpPr>
          <p:spPr bwMode="auto">
            <a:xfrm>
              <a:off x="1066" y="2795"/>
              <a:ext cx="136" cy="136"/>
            </a:xfrm>
            <a:prstGeom prst="rect">
              <a:avLst/>
            </a:prstGeom>
            <a:solidFill>
              <a:schemeClr val="bg1"/>
            </a:solidFill>
            <a:ln w="31750">
              <a:solidFill>
                <a:schemeClr val="tx1"/>
              </a:solidFill>
              <a:miter lim="800000"/>
              <a:headEnd/>
              <a:tailEnd/>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09" name="Rectangle 170"/>
            <p:cNvSpPr>
              <a:spLocks noChangeArrowheads="1"/>
            </p:cNvSpPr>
            <p:nvPr/>
          </p:nvSpPr>
          <p:spPr bwMode="auto">
            <a:xfrm>
              <a:off x="1202" y="2795"/>
              <a:ext cx="136" cy="136"/>
            </a:xfrm>
            <a:prstGeom prst="rect">
              <a:avLst/>
            </a:prstGeom>
            <a:solidFill>
              <a:schemeClr val="bg1"/>
            </a:solidFill>
            <a:ln w="31750">
              <a:solidFill>
                <a:schemeClr val="tx1"/>
              </a:solidFill>
              <a:miter lim="800000"/>
              <a:headEnd/>
              <a:tailEnd/>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10" name="Rectangle 171"/>
            <p:cNvSpPr>
              <a:spLocks noChangeArrowheads="1"/>
            </p:cNvSpPr>
            <p:nvPr/>
          </p:nvSpPr>
          <p:spPr bwMode="auto">
            <a:xfrm>
              <a:off x="1338" y="2795"/>
              <a:ext cx="136" cy="136"/>
            </a:xfrm>
            <a:prstGeom prst="rect">
              <a:avLst/>
            </a:prstGeom>
            <a:solidFill>
              <a:schemeClr val="bg1"/>
            </a:solidFill>
            <a:ln w="31750">
              <a:solidFill>
                <a:schemeClr val="tx1"/>
              </a:solidFill>
              <a:miter lim="800000"/>
              <a:headEnd/>
              <a:tailEnd/>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11" name="Rectangle 172"/>
            <p:cNvSpPr>
              <a:spLocks noChangeArrowheads="1"/>
            </p:cNvSpPr>
            <p:nvPr/>
          </p:nvSpPr>
          <p:spPr bwMode="auto">
            <a:xfrm>
              <a:off x="521" y="2931"/>
              <a:ext cx="136" cy="136"/>
            </a:xfrm>
            <a:prstGeom prst="rect">
              <a:avLst/>
            </a:prstGeom>
            <a:solidFill>
              <a:schemeClr val="bg1"/>
            </a:solidFill>
            <a:ln w="31750">
              <a:solidFill>
                <a:schemeClr val="tx1"/>
              </a:solidFill>
              <a:miter lim="800000"/>
              <a:headEnd/>
              <a:tailEnd/>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12" name="Rectangle 173"/>
            <p:cNvSpPr>
              <a:spLocks noChangeArrowheads="1"/>
            </p:cNvSpPr>
            <p:nvPr/>
          </p:nvSpPr>
          <p:spPr bwMode="auto">
            <a:xfrm>
              <a:off x="657" y="2931"/>
              <a:ext cx="136" cy="136"/>
            </a:xfrm>
            <a:prstGeom prst="rect">
              <a:avLst/>
            </a:prstGeom>
            <a:solidFill>
              <a:schemeClr val="bg1"/>
            </a:solidFill>
            <a:ln w="31750">
              <a:solidFill>
                <a:schemeClr val="tx1"/>
              </a:solidFill>
              <a:miter lim="800000"/>
              <a:headEnd/>
              <a:tailEnd/>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13" name="Rectangle 174"/>
            <p:cNvSpPr>
              <a:spLocks noChangeArrowheads="1"/>
            </p:cNvSpPr>
            <p:nvPr/>
          </p:nvSpPr>
          <p:spPr bwMode="auto">
            <a:xfrm>
              <a:off x="793" y="2931"/>
              <a:ext cx="136" cy="136"/>
            </a:xfrm>
            <a:prstGeom prst="rect">
              <a:avLst/>
            </a:prstGeom>
            <a:solidFill>
              <a:schemeClr val="bg1"/>
            </a:solidFill>
            <a:ln w="31750">
              <a:solidFill>
                <a:schemeClr val="tx1"/>
              </a:solidFill>
              <a:miter lim="800000"/>
              <a:headEnd/>
              <a:tailEnd/>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14" name="Rectangle 175"/>
            <p:cNvSpPr>
              <a:spLocks noChangeArrowheads="1"/>
            </p:cNvSpPr>
            <p:nvPr/>
          </p:nvSpPr>
          <p:spPr bwMode="auto">
            <a:xfrm>
              <a:off x="930" y="2931"/>
              <a:ext cx="136" cy="136"/>
            </a:xfrm>
            <a:prstGeom prst="rect">
              <a:avLst/>
            </a:prstGeom>
            <a:solidFill>
              <a:schemeClr val="bg1"/>
            </a:solidFill>
            <a:ln w="31750">
              <a:solidFill>
                <a:schemeClr val="tx1"/>
              </a:solidFill>
              <a:miter lim="800000"/>
              <a:headEnd/>
              <a:tailEnd/>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15" name="Rectangle 176"/>
            <p:cNvSpPr>
              <a:spLocks noChangeArrowheads="1"/>
            </p:cNvSpPr>
            <p:nvPr/>
          </p:nvSpPr>
          <p:spPr bwMode="auto">
            <a:xfrm>
              <a:off x="1066" y="2931"/>
              <a:ext cx="136" cy="136"/>
            </a:xfrm>
            <a:prstGeom prst="rect">
              <a:avLst/>
            </a:prstGeom>
            <a:solidFill>
              <a:schemeClr val="bg1"/>
            </a:solidFill>
            <a:ln w="31750">
              <a:solidFill>
                <a:schemeClr val="tx1"/>
              </a:solidFill>
              <a:miter lim="800000"/>
              <a:headEnd/>
              <a:tailEnd/>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16" name="Rectangle 177"/>
            <p:cNvSpPr>
              <a:spLocks noChangeArrowheads="1"/>
            </p:cNvSpPr>
            <p:nvPr/>
          </p:nvSpPr>
          <p:spPr bwMode="auto">
            <a:xfrm>
              <a:off x="1338" y="2659"/>
              <a:ext cx="136" cy="136"/>
            </a:xfrm>
            <a:prstGeom prst="rect">
              <a:avLst/>
            </a:prstGeom>
            <a:solidFill>
              <a:schemeClr val="bg1"/>
            </a:solidFill>
            <a:ln w="31750">
              <a:solidFill>
                <a:schemeClr val="tx1"/>
              </a:solidFill>
              <a:miter lim="800000"/>
              <a:headEnd/>
              <a:tailEnd/>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17" name="Rectangle 178"/>
            <p:cNvSpPr>
              <a:spLocks noChangeArrowheads="1"/>
            </p:cNvSpPr>
            <p:nvPr/>
          </p:nvSpPr>
          <p:spPr bwMode="auto">
            <a:xfrm>
              <a:off x="1202" y="2659"/>
              <a:ext cx="136" cy="136"/>
            </a:xfrm>
            <a:prstGeom prst="rect">
              <a:avLst/>
            </a:prstGeom>
            <a:solidFill>
              <a:schemeClr val="bg1"/>
            </a:solidFill>
            <a:ln w="31750">
              <a:solidFill>
                <a:schemeClr val="tx1"/>
              </a:solidFill>
              <a:miter lim="800000"/>
              <a:headEnd/>
              <a:tailEnd/>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18" name="Rectangle 179"/>
            <p:cNvSpPr>
              <a:spLocks noChangeArrowheads="1"/>
            </p:cNvSpPr>
            <p:nvPr/>
          </p:nvSpPr>
          <p:spPr bwMode="auto">
            <a:xfrm>
              <a:off x="1066" y="2659"/>
              <a:ext cx="136" cy="136"/>
            </a:xfrm>
            <a:prstGeom prst="rect">
              <a:avLst/>
            </a:prstGeom>
            <a:solidFill>
              <a:schemeClr val="bg1"/>
            </a:solidFill>
            <a:ln w="31750">
              <a:solidFill>
                <a:schemeClr val="tx1"/>
              </a:solidFill>
              <a:miter lim="800000"/>
              <a:headEnd/>
              <a:tailEnd/>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19" name="Rectangle 180"/>
            <p:cNvSpPr>
              <a:spLocks noChangeArrowheads="1"/>
            </p:cNvSpPr>
            <p:nvPr/>
          </p:nvSpPr>
          <p:spPr bwMode="auto">
            <a:xfrm>
              <a:off x="521" y="3067"/>
              <a:ext cx="136" cy="136"/>
            </a:xfrm>
            <a:prstGeom prst="rect">
              <a:avLst/>
            </a:prstGeom>
            <a:solidFill>
              <a:schemeClr val="bg1"/>
            </a:solidFill>
            <a:ln w="31750">
              <a:solidFill>
                <a:schemeClr val="tx1"/>
              </a:solidFill>
              <a:miter lim="800000"/>
              <a:headEnd/>
              <a:tailEnd/>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20" name="Rectangle 181"/>
            <p:cNvSpPr>
              <a:spLocks noChangeArrowheads="1"/>
            </p:cNvSpPr>
            <p:nvPr/>
          </p:nvSpPr>
          <p:spPr bwMode="auto">
            <a:xfrm>
              <a:off x="657" y="3203"/>
              <a:ext cx="136" cy="136"/>
            </a:xfrm>
            <a:prstGeom prst="rect">
              <a:avLst/>
            </a:prstGeom>
            <a:solidFill>
              <a:schemeClr val="bg1"/>
            </a:solidFill>
            <a:ln w="31750">
              <a:solidFill>
                <a:schemeClr val="tx1"/>
              </a:solidFill>
              <a:miter lim="800000"/>
              <a:headEnd/>
              <a:tailEnd/>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21" name="Rectangle 182"/>
            <p:cNvSpPr>
              <a:spLocks noChangeArrowheads="1"/>
            </p:cNvSpPr>
            <p:nvPr/>
          </p:nvSpPr>
          <p:spPr bwMode="auto">
            <a:xfrm>
              <a:off x="1066" y="3203"/>
              <a:ext cx="136" cy="136"/>
            </a:xfrm>
            <a:prstGeom prst="rect">
              <a:avLst/>
            </a:prstGeom>
            <a:solidFill>
              <a:schemeClr val="bg1"/>
            </a:solidFill>
            <a:ln w="31750">
              <a:solidFill>
                <a:schemeClr val="tx1"/>
              </a:solidFill>
              <a:miter lim="800000"/>
              <a:headEnd/>
              <a:tailEnd/>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22" name="Rectangle 183"/>
            <p:cNvSpPr>
              <a:spLocks noChangeArrowheads="1"/>
            </p:cNvSpPr>
            <p:nvPr/>
          </p:nvSpPr>
          <p:spPr bwMode="auto">
            <a:xfrm>
              <a:off x="385" y="3203"/>
              <a:ext cx="136" cy="136"/>
            </a:xfrm>
            <a:prstGeom prst="rect">
              <a:avLst/>
            </a:prstGeom>
            <a:solidFill>
              <a:schemeClr val="bg1"/>
            </a:solidFill>
            <a:ln w="31750">
              <a:solidFill>
                <a:schemeClr val="tx1"/>
              </a:solidFill>
              <a:miter lim="800000"/>
              <a:headEnd/>
              <a:tailEnd/>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23" name="Rectangle 184"/>
            <p:cNvSpPr>
              <a:spLocks noChangeArrowheads="1"/>
            </p:cNvSpPr>
            <p:nvPr/>
          </p:nvSpPr>
          <p:spPr bwMode="auto">
            <a:xfrm>
              <a:off x="521" y="3203"/>
              <a:ext cx="136" cy="136"/>
            </a:xfrm>
            <a:prstGeom prst="rect">
              <a:avLst/>
            </a:prstGeom>
            <a:solidFill>
              <a:schemeClr val="bg1"/>
            </a:solidFill>
            <a:ln w="31750">
              <a:solidFill>
                <a:schemeClr val="tx1"/>
              </a:solidFill>
              <a:miter lim="800000"/>
              <a:headEnd/>
              <a:tailEnd/>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24" name="Rectangle 185"/>
            <p:cNvSpPr>
              <a:spLocks noChangeArrowheads="1"/>
            </p:cNvSpPr>
            <p:nvPr/>
          </p:nvSpPr>
          <p:spPr bwMode="auto">
            <a:xfrm>
              <a:off x="385" y="3067"/>
              <a:ext cx="136" cy="136"/>
            </a:xfrm>
            <a:prstGeom prst="rect">
              <a:avLst/>
            </a:prstGeom>
            <a:solidFill>
              <a:schemeClr val="bg1"/>
            </a:solidFill>
            <a:ln w="31750">
              <a:solidFill>
                <a:schemeClr val="tx1"/>
              </a:solidFill>
              <a:miter lim="800000"/>
              <a:headEnd/>
              <a:tailEnd/>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25" name="Rectangle 186"/>
            <p:cNvSpPr>
              <a:spLocks noChangeArrowheads="1"/>
            </p:cNvSpPr>
            <p:nvPr/>
          </p:nvSpPr>
          <p:spPr bwMode="auto">
            <a:xfrm>
              <a:off x="1338" y="2931"/>
              <a:ext cx="136" cy="136"/>
            </a:xfrm>
            <a:prstGeom prst="rect">
              <a:avLst/>
            </a:prstGeom>
            <a:solidFill>
              <a:schemeClr val="bg1"/>
            </a:solidFill>
            <a:ln w="31750">
              <a:solidFill>
                <a:schemeClr val="tx1"/>
              </a:solidFill>
              <a:miter lim="800000"/>
              <a:headEnd/>
              <a:tailEnd/>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26" name="Rectangle 187"/>
            <p:cNvSpPr>
              <a:spLocks noChangeArrowheads="1"/>
            </p:cNvSpPr>
            <p:nvPr/>
          </p:nvSpPr>
          <p:spPr bwMode="auto">
            <a:xfrm>
              <a:off x="1202" y="2931"/>
              <a:ext cx="136" cy="136"/>
            </a:xfrm>
            <a:prstGeom prst="rect">
              <a:avLst/>
            </a:prstGeom>
            <a:solidFill>
              <a:schemeClr val="bg1"/>
            </a:solidFill>
            <a:ln w="31750">
              <a:solidFill>
                <a:schemeClr val="tx1"/>
              </a:solidFill>
              <a:miter lim="800000"/>
              <a:headEnd/>
              <a:tailEnd/>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27" name="Rectangle 188"/>
            <p:cNvSpPr>
              <a:spLocks noChangeArrowheads="1"/>
            </p:cNvSpPr>
            <p:nvPr/>
          </p:nvSpPr>
          <p:spPr bwMode="auto">
            <a:xfrm>
              <a:off x="930" y="3203"/>
              <a:ext cx="136" cy="136"/>
            </a:xfrm>
            <a:prstGeom prst="rect">
              <a:avLst/>
            </a:prstGeom>
            <a:solidFill>
              <a:schemeClr val="bg1"/>
            </a:solidFill>
            <a:ln w="31750">
              <a:solidFill>
                <a:schemeClr val="tx1"/>
              </a:solidFill>
              <a:miter lim="800000"/>
              <a:headEnd/>
              <a:tailEnd/>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28" name="Rectangle 189"/>
            <p:cNvSpPr>
              <a:spLocks noChangeArrowheads="1"/>
            </p:cNvSpPr>
            <p:nvPr/>
          </p:nvSpPr>
          <p:spPr bwMode="auto">
            <a:xfrm>
              <a:off x="1338" y="3067"/>
              <a:ext cx="136" cy="136"/>
            </a:xfrm>
            <a:prstGeom prst="rect">
              <a:avLst/>
            </a:prstGeom>
            <a:solidFill>
              <a:schemeClr val="bg1"/>
            </a:solidFill>
            <a:ln w="31750">
              <a:solidFill>
                <a:schemeClr val="tx1"/>
              </a:solidFill>
              <a:miter lim="800000"/>
              <a:headEnd/>
              <a:tailEnd/>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29" name="Rectangle 190"/>
            <p:cNvSpPr>
              <a:spLocks noChangeArrowheads="1"/>
            </p:cNvSpPr>
            <p:nvPr/>
          </p:nvSpPr>
          <p:spPr bwMode="auto">
            <a:xfrm>
              <a:off x="1202" y="3067"/>
              <a:ext cx="136" cy="136"/>
            </a:xfrm>
            <a:prstGeom prst="rect">
              <a:avLst/>
            </a:prstGeom>
            <a:solidFill>
              <a:schemeClr val="bg1"/>
            </a:solidFill>
            <a:ln w="31750">
              <a:solidFill>
                <a:schemeClr val="tx1"/>
              </a:solidFill>
              <a:miter lim="800000"/>
              <a:headEnd/>
              <a:tailEnd/>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30" name="Rectangle 191"/>
            <p:cNvSpPr>
              <a:spLocks noChangeArrowheads="1"/>
            </p:cNvSpPr>
            <p:nvPr/>
          </p:nvSpPr>
          <p:spPr bwMode="auto">
            <a:xfrm>
              <a:off x="1066" y="3067"/>
              <a:ext cx="136" cy="136"/>
            </a:xfrm>
            <a:prstGeom prst="rect">
              <a:avLst/>
            </a:prstGeom>
            <a:solidFill>
              <a:schemeClr val="bg1"/>
            </a:solidFill>
            <a:ln w="31750">
              <a:solidFill>
                <a:schemeClr val="tx1"/>
              </a:solidFill>
              <a:miter lim="800000"/>
              <a:headEnd/>
              <a:tailEnd/>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31" name="Rectangle 192"/>
            <p:cNvSpPr>
              <a:spLocks noChangeArrowheads="1"/>
            </p:cNvSpPr>
            <p:nvPr/>
          </p:nvSpPr>
          <p:spPr bwMode="auto">
            <a:xfrm>
              <a:off x="793" y="3203"/>
              <a:ext cx="136" cy="136"/>
            </a:xfrm>
            <a:prstGeom prst="rect">
              <a:avLst/>
            </a:prstGeom>
            <a:solidFill>
              <a:schemeClr val="bg1"/>
            </a:solidFill>
            <a:ln w="31750">
              <a:solidFill>
                <a:schemeClr val="tx1"/>
              </a:solidFill>
              <a:miter lim="800000"/>
              <a:headEnd/>
              <a:tailEnd/>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32" name="Rectangle 193"/>
            <p:cNvSpPr>
              <a:spLocks noChangeArrowheads="1"/>
            </p:cNvSpPr>
            <p:nvPr/>
          </p:nvSpPr>
          <p:spPr bwMode="auto">
            <a:xfrm>
              <a:off x="930" y="3067"/>
              <a:ext cx="136" cy="136"/>
            </a:xfrm>
            <a:prstGeom prst="rect">
              <a:avLst/>
            </a:prstGeom>
            <a:solidFill>
              <a:schemeClr val="bg1"/>
            </a:solidFill>
            <a:ln w="31750">
              <a:solidFill>
                <a:schemeClr val="tx1"/>
              </a:solidFill>
              <a:miter lim="800000"/>
              <a:headEnd/>
              <a:tailEnd/>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33" name="Rectangle 194"/>
            <p:cNvSpPr>
              <a:spLocks noChangeArrowheads="1"/>
            </p:cNvSpPr>
            <p:nvPr/>
          </p:nvSpPr>
          <p:spPr bwMode="auto">
            <a:xfrm>
              <a:off x="793" y="3067"/>
              <a:ext cx="136" cy="136"/>
            </a:xfrm>
            <a:prstGeom prst="rect">
              <a:avLst/>
            </a:prstGeom>
            <a:solidFill>
              <a:schemeClr val="bg1"/>
            </a:solidFill>
            <a:ln w="31750">
              <a:solidFill>
                <a:schemeClr val="tx1"/>
              </a:solidFill>
              <a:miter lim="800000"/>
              <a:headEnd/>
              <a:tailEnd/>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34" name="Rectangle 195"/>
            <p:cNvSpPr>
              <a:spLocks noChangeArrowheads="1"/>
            </p:cNvSpPr>
            <p:nvPr/>
          </p:nvSpPr>
          <p:spPr bwMode="auto">
            <a:xfrm>
              <a:off x="657" y="3067"/>
              <a:ext cx="136" cy="136"/>
            </a:xfrm>
            <a:prstGeom prst="rect">
              <a:avLst/>
            </a:prstGeom>
            <a:solidFill>
              <a:schemeClr val="bg1"/>
            </a:solidFill>
            <a:ln w="31750">
              <a:solidFill>
                <a:schemeClr val="tx1"/>
              </a:solidFill>
              <a:miter lim="800000"/>
              <a:headEnd/>
              <a:tailEnd/>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35" name="Rectangle 196"/>
            <p:cNvSpPr>
              <a:spLocks noChangeArrowheads="1"/>
            </p:cNvSpPr>
            <p:nvPr/>
          </p:nvSpPr>
          <p:spPr bwMode="auto">
            <a:xfrm>
              <a:off x="1338" y="3203"/>
              <a:ext cx="136" cy="136"/>
            </a:xfrm>
            <a:prstGeom prst="rect">
              <a:avLst/>
            </a:prstGeom>
            <a:solidFill>
              <a:schemeClr val="bg1"/>
            </a:solidFill>
            <a:ln w="31750">
              <a:solidFill>
                <a:schemeClr val="tx1"/>
              </a:solidFill>
              <a:miter lim="800000"/>
              <a:headEnd/>
              <a:tailEnd/>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36" name="Rectangle 197"/>
            <p:cNvSpPr>
              <a:spLocks noChangeArrowheads="1"/>
            </p:cNvSpPr>
            <p:nvPr/>
          </p:nvSpPr>
          <p:spPr bwMode="auto">
            <a:xfrm>
              <a:off x="1202" y="3203"/>
              <a:ext cx="136" cy="136"/>
            </a:xfrm>
            <a:prstGeom prst="rect">
              <a:avLst/>
            </a:prstGeom>
            <a:solidFill>
              <a:schemeClr val="bg1"/>
            </a:solidFill>
            <a:ln w="31750">
              <a:solidFill>
                <a:schemeClr val="tx1"/>
              </a:solidFill>
              <a:miter lim="800000"/>
              <a:headEnd/>
              <a:tailEnd/>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137" name="Group 198"/>
          <p:cNvGrpSpPr>
            <a:grpSpLocks/>
          </p:cNvGrpSpPr>
          <p:nvPr/>
        </p:nvGrpSpPr>
        <p:grpSpPr bwMode="auto">
          <a:xfrm>
            <a:off x="1618828" y="2924820"/>
            <a:ext cx="647700" cy="647700"/>
            <a:chOff x="1066" y="3521"/>
            <a:chExt cx="408" cy="408"/>
          </a:xfrm>
        </p:grpSpPr>
        <p:sp>
          <p:nvSpPr>
            <p:cNvPr id="138" name="Rectangle 199"/>
            <p:cNvSpPr>
              <a:spLocks noChangeArrowheads="1"/>
            </p:cNvSpPr>
            <p:nvPr/>
          </p:nvSpPr>
          <p:spPr bwMode="auto">
            <a:xfrm>
              <a:off x="1066" y="3521"/>
              <a:ext cx="136" cy="136"/>
            </a:xfrm>
            <a:prstGeom prst="rect">
              <a:avLst/>
            </a:prstGeom>
            <a:solidFill>
              <a:srgbClr val="FFFFCC"/>
            </a:solidFill>
            <a:ln w="31750">
              <a:solidFill>
                <a:schemeClr val="tx1"/>
              </a:solidFill>
              <a:miter lim="800000"/>
              <a:headEnd/>
              <a:tailEnd/>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39" name="Rectangle 200"/>
            <p:cNvSpPr>
              <a:spLocks noChangeArrowheads="1"/>
            </p:cNvSpPr>
            <p:nvPr/>
          </p:nvSpPr>
          <p:spPr bwMode="auto">
            <a:xfrm>
              <a:off x="1338" y="3521"/>
              <a:ext cx="136" cy="136"/>
            </a:xfrm>
            <a:prstGeom prst="rect">
              <a:avLst/>
            </a:prstGeom>
            <a:solidFill>
              <a:srgbClr val="FFFFCC"/>
            </a:solidFill>
            <a:ln w="31750">
              <a:solidFill>
                <a:schemeClr val="tx1"/>
              </a:solidFill>
              <a:miter lim="800000"/>
              <a:headEnd/>
              <a:tailEnd/>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40" name="Rectangle 201"/>
            <p:cNvSpPr>
              <a:spLocks noChangeArrowheads="1"/>
            </p:cNvSpPr>
            <p:nvPr/>
          </p:nvSpPr>
          <p:spPr bwMode="auto">
            <a:xfrm>
              <a:off x="1066" y="3657"/>
              <a:ext cx="136" cy="136"/>
            </a:xfrm>
            <a:prstGeom prst="rect">
              <a:avLst/>
            </a:prstGeom>
            <a:solidFill>
              <a:srgbClr val="FFFFCC"/>
            </a:solidFill>
            <a:ln w="31750">
              <a:solidFill>
                <a:schemeClr val="tx1"/>
              </a:solidFill>
              <a:miter lim="800000"/>
              <a:headEnd/>
              <a:tailEnd/>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41" name="Rectangle 202"/>
            <p:cNvSpPr>
              <a:spLocks noChangeArrowheads="1"/>
            </p:cNvSpPr>
            <p:nvPr/>
          </p:nvSpPr>
          <p:spPr bwMode="auto">
            <a:xfrm>
              <a:off x="1202" y="3657"/>
              <a:ext cx="136" cy="136"/>
            </a:xfrm>
            <a:prstGeom prst="rect">
              <a:avLst/>
            </a:prstGeom>
            <a:solidFill>
              <a:srgbClr val="FFFFCC"/>
            </a:solidFill>
            <a:ln w="31750">
              <a:solidFill>
                <a:schemeClr val="tx1"/>
              </a:solidFill>
              <a:miter lim="800000"/>
              <a:headEnd/>
              <a:tailEnd/>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42" name="Rectangle 203"/>
            <p:cNvSpPr>
              <a:spLocks noChangeArrowheads="1"/>
            </p:cNvSpPr>
            <p:nvPr/>
          </p:nvSpPr>
          <p:spPr bwMode="auto">
            <a:xfrm>
              <a:off x="1202" y="3521"/>
              <a:ext cx="136" cy="136"/>
            </a:xfrm>
            <a:prstGeom prst="rect">
              <a:avLst/>
            </a:prstGeom>
            <a:solidFill>
              <a:srgbClr val="FFFFCC"/>
            </a:solidFill>
            <a:ln w="31750">
              <a:solidFill>
                <a:schemeClr val="tx1"/>
              </a:solidFill>
              <a:miter lim="800000"/>
              <a:headEnd/>
              <a:tailEnd/>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43" name="Rectangle 204"/>
            <p:cNvSpPr>
              <a:spLocks noChangeArrowheads="1"/>
            </p:cNvSpPr>
            <p:nvPr/>
          </p:nvSpPr>
          <p:spPr bwMode="auto">
            <a:xfrm>
              <a:off x="1066" y="3793"/>
              <a:ext cx="136" cy="136"/>
            </a:xfrm>
            <a:prstGeom prst="rect">
              <a:avLst/>
            </a:prstGeom>
            <a:solidFill>
              <a:srgbClr val="FFFFCC"/>
            </a:solidFill>
            <a:ln w="31750">
              <a:solidFill>
                <a:schemeClr val="tx1"/>
              </a:solidFill>
              <a:miter lim="800000"/>
              <a:headEnd/>
              <a:tailEnd/>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44" name="Rectangle 205"/>
            <p:cNvSpPr>
              <a:spLocks noChangeArrowheads="1"/>
            </p:cNvSpPr>
            <p:nvPr/>
          </p:nvSpPr>
          <p:spPr bwMode="auto">
            <a:xfrm>
              <a:off x="1202" y="3793"/>
              <a:ext cx="136" cy="136"/>
            </a:xfrm>
            <a:prstGeom prst="rect">
              <a:avLst/>
            </a:prstGeom>
            <a:solidFill>
              <a:srgbClr val="FFFFCC"/>
            </a:solidFill>
            <a:ln w="31750">
              <a:solidFill>
                <a:schemeClr val="tx1"/>
              </a:solidFill>
              <a:miter lim="800000"/>
              <a:headEnd/>
              <a:tailEnd/>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45" name="Rectangle 206"/>
            <p:cNvSpPr>
              <a:spLocks noChangeArrowheads="1"/>
            </p:cNvSpPr>
            <p:nvPr/>
          </p:nvSpPr>
          <p:spPr bwMode="auto">
            <a:xfrm>
              <a:off x="1338" y="3793"/>
              <a:ext cx="136" cy="136"/>
            </a:xfrm>
            <a:prstGeom prst="rect">
              <a:avLst/>
            </a:prstGeom>
            <a:solidFill>
              <a:srgbClr val="FFFFCC"/>
            </a:solidFill>
            <a:ln w="31750">
              <a:solidFill>
                <a:schemeClr val="tx1"/>
              </a:solidFill>
              <a:miter lim="800000"/>
              <a:headEnd/>
              <a:tailEnd/>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46" name="Rectangle 207"/>
            <p:cNvSpPr>
              <a:spLocks noChangeArrowheads="1"/>
            </p:cNvSpPr>
            <p:nvPr/>
          </p:nvSpPr>
          <p:spPr bwMode="auto">
            <a:xfrm>
              <a:off x="1338" y="3657"/>
              <a:ext cx="136" cy="136"/>
            </a:xfrm>
            <a:prstGeom prst="rect">
              <a:avLst/>
            </a:prstGeom>
            <a:solidFill>
              <a:srgbClr val="FFFFCC"/>
            </a:solidFill>
            <a:ln w="31750">
              <a:solidFill>
                <a:schemeClr val="tx1"/>
              </a:solidFill>
              <a:miter lim="800000"/>
              <a:headEnd/>
              <a:tailEnd/>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sp>
        <p:nvSpPr>
          <p:cNvPr id="147" name="Rectangle 208"/>
          <p:cNvSpPr>
            <a:spLocks noChangeArrowheads="1"/>
          </p:cNvSpPr>
          <p:nvPr/>
        </p:nvSpPr>
        <p:spPr bwMode="auto">
          <a:xfrm>
            <a:off x="1834728" y="3140720"/>
            <a:ext cx="215900" cy="215900"/>
          </a:xfrm>
          <a:prstGeom prst="rect">
            <a:avLst/>
          </a:prstGeom>
          <a:solidFill>
            <a:schemeClr val="accent1"/>
          </a:solidFill>
          <a:ln w="31750">
            <a:solidFill>
              <a:schemeClr val="tx1"/>
            </a:solidFill>
            <a:miter lim="800000"/>
            <a:headEnd/>
            <a:tailEnd/>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nvGrpSpPr>
          <p:cNvPr id="148" name="Group 209"/>
          <p:cNvGrpSpPr>
            <a:grpSpLocks/>
          </p:cNvGrpSpPr>
          <p:nvPr/>
        </p:nvGrpSpPr>
        <p:grpSpPr bwMode="auto">
          <a:xfrm>
            <a:off x="5795541" y="2710508"/>
            <a:ext cx="1728787" cy="1079500"/>
            <a:chOff x="385" y="2659"/>
            <a:chExt cx="1089" cy="680"/>
          </a:xfrm>
        </p:grpSpPr>
        <p:sp>
          <p:nvSpPr>
            <p:cNvPr id="149" name="Rectangle 210"/>
            <p:cNvSpPr>
              <a:spLocks noChangeArrowheads="1"/>
            </p:cNvSpPr>
            <p:nvPr/>
          </p:nvSpPr>
          <p:spPr bwMode="auto">
            <a:xfrm>
              <a:off x="385" y="2659"/>
              <a:ext cx="136" cy="136"/>
            </a:xfrm>
            <a:prstGeom prst="rect">
              <a:avLst/>
            </a:prstGeom>
            <a:solidFill>
              <a:schemeClr val="bg1"/>
            </a:solidFill>
            <a:ln w="31750">
              <a:solidFill>
                <a:schemeClr val="tx1"/>
              </a:solidFill>
              <a:miter lim="800000"/>
              <a:headEnd/>
              <a:tailEnd/>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50" name="Rectangle 211"/>
            <p:cNvSpPr>
              <a:spLocks noChangeArrowheads="1"/>
            </p:cNvSpPr>
            <p:nvPr/>
          </p:nvSpPr>
          <p:spPr bwMode="auto">
            <a:xfrm>
              <a:off x="521" y="2659"/>
              <a:ext cx="136" cy="136"/>
            </a:xfrm>
            <a:prstGeom prst="rect">
              <a:avLst/>
            </a:prstGeom>
            <a:solidFill>
              <a:schemeClr val="bg1"/>
            </a:solidFill>
            <a:ln w="31750">
              <a:solidFill>
                <a:schemeClr val="tx1"/>
              </a:solidFill>
              <a:miter lim="800000"/>
              <a:headEnd/>
              <a:tailEnd/>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51" name="Rectangle 212"/>
            <p:cNvSpPr>
              <a:spLocks noChangeArrowheads="1"/>
            </p:cNvSpPr>
            <p:nvPr/>
          </p:nvSpPr>
          <p:spPr bwMode="auto">
            <a:xfrm>
              <a:off x="657" y="2659"/>
              <a:ext cx="136" cy="136"/>
            </a:xfrm>
            <a:prstGeom prst="rect">
              <a:avLst/>
            </a:prstGeom>
            <a:solidFill>
              <a:schemeClr val="bg1"/>
            </a:solidFill>
            <a:ln w="31750">
              <a:solidFill>
                <a:schemeClr val="tx1"/>
              </a:solidFill>
              <a:miter lim="800000"/>
              <a:headEnd/>
              <a:tailEnd/>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52" name="Rectangle 213"/>
            <p:cNvSpPr>
              <a:spLocks noChangeArrowheads="1"/>
            </p:cNvSpPr>
            <p:nvPr/>
          </p:nvSpPr>
          <p:spPr bwMode="auto">
            <a:xfrm>
              <a:off x="385" y="2795"/>
              <a:ext cx="136" cy="136"/>
            </a:xfrm>
            <a:prstGeom prst="rect">
              <a:avLst/>
            </a:prstGeom>
            <a:solidFill>
              <a:schemeClr val="bg1"/>
            </a:solidFill>
            <a:ln w="31750">
              <a:solidFill>
                <a:schemeClr val="tx1"/>
              </a:solidFill>
              <a:miter lim="800000"/>
              <a:headEnd/>
              <a:tailEnd/>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53" name="Rectangle 214"/>
            <p:cNvSpPr>
              <a:spLocks noChangeArrowheads="1"/>
            </p:cNvSpPr>
            <p:nvPr/>
          </p:nvSpPr>
          <p:spPr bwMode="auto">
            <a:xfrm>
              <a:off x="521" y="2795"/>
              <a:ext cx="136" cy="136"/>
            </a:xfrm>
            <a:prstGeom prst="rect">
              <a:avLst/>
            </a:prstGeom>
            <a:solidFill>
              <a:schemeClr val="bg1"/>
            </a:solidFill>
            <a:ln w="31750">
              <a:solidFill>
                <a:schemeClr val="tx1"/>
              </a:solidFill>
              <a:miter lim="800000"/>
              <a:headEnd/>
              <a:tailEnd/>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54" name="Rectangle 215"/>
            <p:cNvSpPr>
              <a:spLocks noChangeArrowheads="1"/>
            </p:cNvSpPr>
            <p:nvPr/>
          </p:nvSpPr>
          <p:spPr bwMode="auto">
            <a:xfrm>
              <a:off x="657" y="2795"/>
              <a:ext cx="136" cy="136"/>
            </a:xfrm>
            <a:prstGeom prst="rect">
              <a:avLst/>
            </a:prstGeom>
            <a:solidFill>
              <a:schemeClr val="bg1"/>
            </a:solidFill>
            <a:ln w="31750">
              <a:solidFill>
                <a:schemeClr val="tx1"/>
              </a:solidFill>
              <a:miter lim="800000"/>
              <a:headEnd/>
              <a:tailEnd/>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55" name="Rectangle 216"/>
            <p:cNvSpPr>
              <a:spLocks noChangeArrowheads="1"/>
            </p:cNvSpPr>
            <p:nvPr/>
          </p:nvSpPr>
          <p:spPr bwMode="auto">
            <a:xfrm>
              <a:off x="793" y="2659"/>
              <a:ext cx="136" cy="136"/>
            </a:xfrm>
            <a:prstGeom prst="rect">
              <a:avLst/>
            </a:prstGeom>
            <a:solidFill>
              <a:schemeClr val="bg1"/>
            </a:solidFill>
            <a:ln w="31750">
              <a:solidFill>
                <a:schemeClr val="tx1"/>
              </a:solidFill>
              <a:miter lim="800000"/>
              <a:headEnd/>
              <a:tailEnd/>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56" name="Rectangle 217"/>
            <p:cNvSpPr>
              <a:spLocks noChangeArrowheads="1"/>
            </p:cNvSpPr>
            <p:nvPr/>
          </p:nvSpPr>
          <p:spPr bwMode="auto">
            <a:xfrm>
              <a:off x="793" y="2795"/>
              <a:ext cx="136" cy="136"/>
            </a:xfrm>
            <a:prstGeom prst="rect">
              <a:avLst/>
            </a:prstGeom>
            <a:solidFill>
              <a:schemeClr val="bg1"/>
            </a:solidFill>
            <a:ln w="31750">
              <a:solidFill>
                <a:schemeClr val="tx1"/>
              </a:solidFill>
              <a:miter lim="800000"/>
              <a:headEnd/>
              <a:tailEnd/>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57" name="Rectangle 218"/>
            <p:cNvSpPr>
              <a:spLocks noChangeArrowheads="1"/>
            </p:cNvSpPr>
            <p:nvPr/>
          </p:nvSpPr>
          <p:spPr bwMode="auto">
            <a:xfrm>
              <a:off x="930" y="2659"/>
              <a:ext cx="136" cy="136"/>
            </a:xfrm>
            <a:prstGeom prst="rect">
              <a:avLst/>
            </a:prstGeom>
            <a:solidFill>
              <a:schemeClr val="bg1"/>
            </a:solidFill>
            <a:ln w="31750">
              <a:solidFill>
                <a:schemeClr val="tx1"/>
              </a:solidFill>
              <a:miter lim="800000"/>
              <a:headEnd/>
              <a:tailEnd/>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58" name="Rectangle 219"/>
            <p:cNvSpPr>
              <a:spLocks noChangeArrowheads="1"/>
            </p:cNvSpPr>
            <p:nvPr/>
          </p:nvSpPr>
          <p:spPr bwMode="auto">
            <a:xfrm>
              <a:off x="930" y="2795"/>
              <a:ext cx="136" cy="136"/>
            </a:xfrm>
            <a:prstGeom prst="rect">
              <a:avLst/>
            </a:prstGeom>
            <a:solidFill>
              <a:schemeClr val="bg1"/>
            </a:solidFill>
            <a:ln w="31750">
              <a:solidFill>
                <a:schemeClr val="tx1"/>
              </a:solidFill>
              <a:miter lim="800000"/>
              <a:headEnd/>
              <a:tailEnd/>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59" name="Rectangle 220"/>
            <p:cNvSpPr>
              <a:spLocks noChangeArrowheads="1"/>
            </p:cNvSpPr>
            <p:nvPr/>
          </p:nvSpPr>
          <p:spPr bwMode="auto">
            <a:xfrm>
              <a:off x="385" y="2931"/>
              <a:ext cx="136" cy="136"/>
            </a:xfrm>
            <a:prstGeom prst="rect">
              <a:avLst/>
            </a:prstGeom>
            <a:solidFill>
              <a:schemeClr val="bg1"/>
            </a:solidFill>
            <a:ln w="31750">
              <a:solidFill>
                <a:schemeClr val="tx1"/>
              </a:solidFill>
              <a:miter lim="800000"/>
              <a:headEnd/>
              <a:tailEnd/>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60" name="Rectangle 221"/>
            <p:cNvSpPr>
              <a:spLocks noChangeArrowheads="1"/>
            </p:cNvSpPr>
            <p:nvPr/>
          </p:nvSpPr>
          <p:spPr bwMode="auto">
            <a:xfrm>
              <a:off x="1066" y="2795"/>
              <a:ext cx="136" cy="136"/>
            </a:xfrm>
            <a:prstGeom prst="rect">
              <a:avLst/>
            </a:prstGeom>
            <a:solidFill>
              <a:schemeClr val="bg1"/>
            </a:solidFill>
            <a:ln w="31750">
              <a:solidFill>
                <a:schemeClr val="tx1"/>
              </a:solidFill>
              <a:miter lim="800000"/>
              <a:headEnd/>
              <a:tailEnd/>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61" name="Rectangle 222"/>
            <p:cNvSpPr>
              <a:spLocks noChangeArrowheads="1"/>
            </p:cNvSpPr>
            <p:nvPr/>
          </p:nvSpPr>
          <p:spPr bwMode="auto">
            <a:xfrm>
              <a:off x="1202" y="2795"/>
              <a:ext cx="136" cy="136"/>
            </a:xfrm>
            <a:prstGeom prst="rect">
              <a:avLst/>
            </a:prstGeom>
            <a:solidFill>
              <a:schemeClr val="bg1"/>
            </a:solidFill>
            <a:ln w="31750">
              <a:solidFill>
                <a:schemeClr val="tx1"/>
              </a:solidFill>
              <a:miter lim="800000"/>
              <a:headEnd/>
              <a:tailEnd/>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62" name="Rectangle 223"/>
            <p:cNvSpPr>
              <a:spLocks noChangeArrowheads="1"/>
            </p:cNvSpPr>
            <p:nvPr/>
          </p:nvSpPr>
          <p:spPr bwMode="auto">
            <a:xfrm>
              <a:off x="1338" y="2795"/>
              <a:ext cx="136" cy="136"/>
            </a:xfrm>
            <a:prstGeom prst="rect">
              <a:avLst/>
            </a:prstGeom>
            <a:solidFill>
              <a:schemeClr val="bg1"/>
            </a:solidFill>
            <a:ln w="31750">
              <a:solidFill>
                <a:schemeClr val="tx1"/>
              </a:solidFill>
              <a:miter lim="800000"/>
              <a:headEnd/>
              <a:tailEnd/>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63" name="Rectangle 224"/>
            <p:cNvSpPr>
              <a:spLocks noChangeArrowheads="1"/>
            </p:cNvSpPr>
            <p:nvPr/>
          </p:nvSpPr>
          <p:spPr bwMode="auto">
            <a:xfrm>
              <a:off x="521" y="2931"/>
              <a:ext cx="136" cy="136"/>
            </a:xfrm>
            <a:prstGeom prst="rect">
              <a:avLst/>
            </a:prstGeom>
            <a:solidFill>
              <a:schemeClr val="bg1"/>
            </a:solidFill>
            <a:ln w="31750">
              <a:solidFill>
                <a:schemeClr val="tx1"/>
              </a:solidFill>
              <a:miter lim="800000"/>
              <a:headEnd/>
              <a:tailEnd/>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64" name="Rectangle 225"/>
            <p:cNvSpPr>
              <a:spLocks noChangeArrowheads="1"/>
            </p:cNvSpPr>
            <p:nvPr/>
          </p:nvSpPr>
          <p:spPr bwMode="auto">
            <a:xfrm>
              <a:off x="657" y="2931"/>
              <a:ext cx="136" cy="136"/>
            </a:xfrm>
            <a:prstGeom prst="rect">
              <a:avLst/>
            </a:prstGeom>
            <a:solidFill>
              <a:schemeClr val="bg1"/>
            </a:solidFill>
            <a:ln w="31750">
              <a:solidFill>
                <a:schemeClr val="tx1"/>
              </a:solidFill>
              <a:miter lim="800000"/>
              <a:headEnd/>
              <a:tailEnd/>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65" name="Rectangle 226"/>
            <p:cNvSpPr>
              <a:spLocks noChangeArrowheads="1"/>
            </p:cNvSpPr>
            <p:nvPr/>
          </p:nvSpPr>
          <p:spPr bwMode="auto">
            <a:xfrm>
              <a:off x="793" y="2931"/>
              <a:ext cx="136" cy="136"/>
            </a:xfrm>
            <a:prstGeom prst="rect">
              <a:avLst/>
            </a:prstGeom>
            <a:solidFill>
              <a:schemeClr val="bg1"/>
            </a:solidFill>
            <a:ln w="31750">
              <a:solidFill>
                <a:schemeClr val="tx1"/>
              </a:solidFill>
              <a:miter lim="800000"/>
              <a:headEnd/>
              <a:tailEnd/>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66" name="Rectangle 227"/>
            <p:cNvSpPr>
              <a:spLocks noChangeArrowheads="1"/>
            </p:cNvSpPr>
            <p:nvPr/>
          </p:nvSpPr>
          <p:spPr bwMode="auto">
            <a:xfrm>
              <a:off x="930" y="2931"/>
              <a:ext cx="136" cy="136"/>
            </a:xfrm>
            <a:prstGeom prst="rect">
              <a:avLst/>
            </a:prstGeom>
            <a:solidFill>
              <a:schemeClr val="bg1"/>
            </a:solidFill>
            <a:ln w="31750">
              <a:solidFill>
                <a:schemeClr val="tx1"/>
              </a:solidFill>
              <a:miter lim="800000"/>
              <a:headEnd/>
              <a:tailEnd/>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67" name="Rectangle 228"/>
            <p:cNvSpPr>
              <a:spLocks noChangeArrowheads="1"/>
            </p:cNvSpPr>
            <p:nvPr/>
          </p:nvSpPr>
          <p:spPr bwMode="auto">
            <a:xfrm>
              <a:off x="1066" y="2931"/>
              <a:ext cx="136" cy="136"/>
            </a:xfrm>
            <a:prstGeom prst="rect">
              <a:avLst/>
            </a:prstGeom>
            <a:solidFill>
              <a:schemeClr val="bg1"/>
            </a:solidFill>
            <a:ln w="31750">
              <a:solidFill>
                <a:schemeClr val="tx1"/>
              </a:solidFill>
              <a:miter lim="800000"/>
              <a:headEnd/>
              <a:tailEnd/>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68" name="Rectangle 229"/>
            <p:cNvSpPr>
              <a:spLocks noChangeArrowheads="1"/>
            </p:cNvSpPr>
            <p:nvPr/>
          </p:nvSpPr>
          <p:spPr bwMode="auto">
            <a:xfrm>
              <a:off x="1338" y="2659"/>
              <a:ext cx="136" cy="136"/>
            </a:xfrm>
            <a:prstGeom prst="rect">
              <a:avLst/>
            </a:prstGeom>
            <a:solidFill>
              <a:schemeClr val="bg1"/>
            </a:solidFill>
            <a:ln w="31750">
              <a:solidFill>
                <a:schemeClr val="tx1"/>
              </a:solidFill>
              <a:miter lim="800000"/>
              <a:headEnd/>
              <a:tailEnd/>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69" name="Rectangle 230"/>
            <p:cNvSpPr>
              <a:spLocks noChangeArrowheads="1"/>
            </p:cNvSpPr>
            <p:nvPr/>
          </p:nvSpPr>
          <p:spPr bwMode="auto">
            <a:xfrm>
              <a:off x="1202" y="2659"/>
              <a:ext cx="136" cy="136"/>
            </a:xfrm>
            <a:prstGeom prst="rect">
              <a:avLst/>
            </a:prstGeom>
            <a:solidFill>
              <a:schemeClr val="bg1"/>
            </a:solidFill>
            <a:ln w="31750">
              <a:solidFill>
                <a:schemeClr val="tx1"/>
              </a:solidFill>
              <a:miter lim="800000"/>
              <a:headEnd/>
              <a:tailEnd/>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70" name="Rectangle 231"/>
            <p:cNvSpPr>
              <a:spLocks noChangeArrowheads="1"/>
            </p:cNvSpPr>
            <p:nvPr/>
          </p:nvSpPr>
          <p:spPr bwMode="auto">
            <a:xfrm>
              <a:off x="1066" y="2659"/>
              <a:ext cx="136" cy="136"/>
            </a:xfrm>
            <a:prstGeom prst="rect">
              <a:avLst/>
            </a:prstGeom>
            <a:solidFill>
              <a:schemeClr val="bg1"/>
            </a:solidFill>
            <a:ln w="31750">
              <a:solidFill>
                <a:schemeClr val="tx1"/>
              </a:solidFill>
              <a:miter lim="800000"/>
              <a:headEnd/>
              <a:tailEnd/>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71" name="Rectangle 232"/>
            <p:cNvSpPr>
              <a:spLocks noChangeArrowheads="1"/>
            </p:cNvSpPr>
            <p:nvPr/>
          </p:nvSpPr>
          <p:spPr bwMode="auto">
            <a:xfrm>
              <a:off x="521" y="3067"/>
              <a:ext cx="136" cy="136"/>
            </a:xfrm>
            <a:prstGeom prst="rect">
              <a:avLst/>
            </a:prstGeom>
            <a:solidFill>
              <a:schemeClr val="bg1"/>
            </a:solidFill>
            <a:ln w="31750">
              <a:solidFill>
                <a:schemeClr val="tx1"/>
              </a:solidFill>
              <a:miter lim="800000"/>
              <a:headEnd/>
              <a:tailEnd/>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72" name="Rectangle 233"/>
            <p:cNvSpPr>
              <a:spLocks noChangeArrowheads="1"/>
            </p:cNvSpPr>
            <p:nvPr/>
          </p:nvSpPr>
          <p:spPr bwMode="auto">
            <a:xfrm>
              <a:off x="657" y="3203"/>
              <a:ext cx="136" cy="136"/>
            </a:xfrm>
            <a:prstGeom prst="rect">
              <a:avLst/>
            </a:prstGeom>
            <a:solidFill>
              <a:schemeClr val="bg1"/>
            </a:solidFill>
            <a:ln w="31750">
              <a:solidFill>
                <a:schemeClr val="tx1"/>
              </a:solidFill>
              <a:miter lim="800000"/>
              <a:headEnd/>
              <a:tailEnd/>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73" name="Rectangle 234"/>
            <p:cNvSpPr>
              <a:spLocks noChangeArrowheads="1"/>
            </p:cNvSpPr>
            <p:nvPr/>
          </p:nvSpPr>
          <p:spPr bwMode="auto">
            <a:xfrm>
              <a:off x="1066" y="3203"/>
              <a:ext cx="136" cy="136"/>
            </a:xfrm>
            <a:prstGeom prst="rect">
              <a:avLst/>
            </a:prstGeom>
            <a:solidFill>
              <a:schemeClr val="bg1"/>
            </a:solidFill>
            <a:ln w="31750">
              <a:solidFill>
                <a:schemeClr val="tx1"/>
              </a:solidFill>
              <a:miter lim="800000"/>
              <a:headEnd/>
              <a:tailEnd/>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74" name="Rectangle 235"/>
            <p:cNvSpPr>
              <a:spLocks noChangeArrowheads="1"/>
            </p:cNvSpPr>
            <p:nvPr/>
          </p:nvSpPr>
          <p:spPr bwMode="auto">
            <a:xfrm>
              <a:off x="385" y="3203"/>
              <a:ext cx="136" cy="136"/>
            </a:xfrm>
            <a:prstGeom prst="rect">
              <a:avLst/>
            </a:prstGeom>
            <a:solidFill>
              <a:schemeClr val="bg1"/>
            </a:solidFill>
            <a:ln w="31750">
              <a:solidFill>
                <a:schemeClr val="tx1"/>
              </a:solidFill>
              <a:miter lim="800000"/>
              <a:headEnd/>
              <a:tailEnd/>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75" name="Rectangle 236"/>
            <p:cNvSpPr>
              <a:spLocks noChangeArrowheads="1"/>
            </p:cNvSpPr>
            <p:nvPr/>
          </p:nvSpPr>
          <p:spPr bwMode="auto">
            <a:xfrm>
              <a:off x="521" y="3203"/>
              <a:ext cx="136" cy="136"/>
            </a:xfrm>
            <a:prstGeom prst="rect">
              <a:avLst/>
            </a:prstGeom>
            <a:solidFill>
              <a:schemeClr val="bg1"/>
            </a:solidFill>
            <a:ln w="31750">
              <a:solidFill>
                <a:schemeClr val="tx1"/>
              </a:solidFill>
              <a:miter lim="800000"/>
              <a:headEnd/>
              <a:tailEnd/>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76" name="Rectangle 237"/>
            <p:cNvSpPr>
              <a:spLocks noChangeArrowheads="1"/>
            </p:cNvSpPr>
            <p:nvPr/>
          </p:nvSpPr>
          <p:spPr bwMode="auto">
            <a:xfrm>
              <a:off x="385" y="3067"/>
              <a:ext cx="136" cy="136"/>
            </a:xfrm>
            <a:prstGeom prst="rect">
              <a:avLst/>
            </a:prstGeom>
            <a:solidFill>
              <a:schemeClr val="bg1"/>
            </a:solidFill>
            <a:ln w="31750">
              <a:solidFill>
                <a:schemeClr val="tx1"/>
              </a:solidFill>
              <a:miter lim="800000"/>
              <a:headEnd/>
              <a:tailEnd/>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77" name="Rectangle 238"/>
            <p:cNvSpPr>
              <a:spLocks noChangeArrowheads="1"/>
            </p:cNvSpPr>
            <p:nvPr/>
          </p:nvSpPr>
          <p:spPr bwMode="auto">
            <a:xfrm>
              <a:off x="1338" y="2931"/>
              <a:ext cx="136" cy="136"/>
            </a:xfrm>
            <a:prstGeom prst="rect">
              <a:avLst/>
            </a:prstGeom>
            <a:solidFill>
              <a:schemeClr val="bg1"/>
            </a:solidFill>
            <a:ln w="31750">
              <a:solidFill>
                <a:schemeClr val="tx1"/>
              </a:solidFill>
              <a:miter lim="800000"/>
              <a:headEnd/>
              <a:tailEnd/>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78" name="Rectangle 239"/>
            <p:cNvSpPr>
              <a:spLocks noChangeArrowheads="1"/>
            </p:cNvSpPr>
            <p:nvPr/>
          </p:nvSpPr>
          <p:spPr bwMode="auto">
            <a:xfrm>
              <a:off x="1202" y="2931"/>
              <a:ext cx="136" cy="136"/>
            </a:xfrm>
            <a:prstGeom prst="rect">
              <a:avLst/>
            </a:prstGeom>
            <a:solidFill>
              <a:schemeClr val="bg1"/>
            </a:solidFill>
            <a:ln w="31750">
              <a:solidFill>
                <a:schemeClr val="tx1"/>
              </a:solidFill>
              <a:miter lim="800000"/>
              <a:headEnd/>
              <a:tailEnd/>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79" name="Rectangle 240"/>
            <p:cNvSpPr>
              <a:spLocks noChangeArrowheads="1"/>
            </p:cNvSpPr>
            <p:nvPr/>
          </p:nvSpPr>
          <p:spPr bwMode="auto">
            <a:xfrm>
              <a:off x="930" y="3203"/>
              <a:ext cx="136" cy="136"/>
            </a:xfrm>
            <a:prstGeom prst="rect">
              <a:avLst/>
            </a:prstGeom>
            <a:solidFill>
              <a:schemeClr val="bg1"/>
            </a:solidFill>
            <a:ln w="31750">
              <a:solidFill>
                <a:schemeClr val="tx1"/>
              </a:solidFill>
              <a:miter lim="800000"/>
              <a:headEnd/>
              <a:tailEnd/>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80" name="Rectangle 241"/>
            <p:cNvSpPr>
              <a:spLocks noChangeArrowheads="1"/>
            </p:cNvSpPr>
            <p:nvPr/>
          </p:nvSpPr>
          <p:spPr bwMode="auto">
            <a:xfrm>
              <a:off x="1338" y="3067"/>
              <a:ext cx="136" cy="136"/>
            </a:xfrm>
            <a:prstGeom prst="rect">
              <a:avLst/>
            </a:prstGeom>
            <a:solidFill>
              <a:schemeClr val="bg1"/>
            </a:solidFill>
            <a:ln w="31750">
              <a:solidFill>
                <a:schemeClr val="tx1"/>
              </a:solidFill>
              <a:miter lim="800000"/>
              <a:headEnd/>
              <a:tailEnd/>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81" name="Rectangle 242"/>
            <p:cNvSpPr>
              <a:spLocks noChangeArrowheads="1"/>
            </p:cNvSpPr>
            <p:nvPr/>
          </p:nvSpPr>
          <p:spPr bwMode="auto">
            <a:xfrm>
              <a:off x="1202" y="3067"/>
              <a:ext cx="136" cy="136"/>
            </a:xfrm>
            <a:prstGeom prst="rect">
              <a:avLst/>
            </a:prstGeom>
            <a:solidFill>
              <a:schemeClr val="bg1"/>
            </a:solidFill>
            <a:ln w="31750">
              <a:solidFill>
                <a:schemeClr val="tx1"/>
              </a:solidFill>
              <a:miter lim="800000"/>
              <a:headEnd/>
              <a:tailEnd/>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82" name="Rectangle 243"/>
            <p:cNvSpPr>
              <a:spLocks noChangeArrowheads="1"/>
            </p:cNvSpPr>
            <p:nvPr/>
          </p:nvSpPr>
          <p:spPr bwMode="auto">
            <a:xfrm>
              <a:off x="1066" y="3067"/>
              <a:ext cx="136" cy="136"/>
            </a:xfrm>
            <a:prstGeom prst="rect">
              <a:avLst/>
            </a:prstGeom>
            <a:solidFill>
              <a:schemeClr val="bg1"/>
            </a:solidFill>
            <a:ln w="31750">
              <a:solidFill>
                <a:schemeClr val="tx1"/>
              </a:solidFill>
              <a:miter lim="800000"/>
              <a:headEnd/>
              <a:tailEnd/>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83" name="Rectangle 244"/>
            <p:cNvSpPr>
              <a:spLocks noChangeArrowheads="1"/>
            </p:cNvSpPr>
            <p:nvPr/>
          </p:nvSpPr>
          <p:spPr bwMode="auto">
            <a:xfrm>
              <a:off x="793" y="3203"/>
              <a:ext cx="136" cy="136"/>
            </a:xfrm>
            <a:prstGeom prst="rect">
              <a:avLst/>
            </a:prstGeom>
            <a:solidFill>
              <a:schemeClr val="bg1"/>
            </a:solidFill>
            <a:ln w="31750">
              <a:solidFill>
                <a:schemeClr val="tx1"/>
              </a:solidFill>
              <a:miter lim="800000"/>
              <a:headEnd/>
              <a:tailEnd/>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84" name="Rectangle 245"/>
            <p:cNvSpPr>
              <a:spLocks noChangeArrowheads="1"/>
            </p:cNvSpPr>
            <p:nvPr/>
          </p:nvSpPr>
          <p:spPr bwMode="auto">
            <a:xfrm>
              <a:off x="930" y="3067"/>
              <a:ext cx="136" cy="136"/>
            </a:xfrm>
            <a:prstGeom prst="rect">
              <a:avLst/>
            </a:prstGeom>
            <a:solidFill>
              <a:schemeClr val="bg1"/>
            </a:solidFill>
            <a:ln w="31750">
              <a:solidFill>
                <a:schemeClr val="tx1"/>
              </a:solidFill>
              <a:miter lim="800000"/>
              <a:headEnd/>
              <a:tailEnd/>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85" name="Rectangle 246"/>
            <p:cNvSpPr>
              <a:spLocks noChangeArrowheads="1"/>
            </p:cNvSpPr>
            <p:nvPr/>
          </p:nvSpPr>
          <p:spPr bwMode="auto">
            <a:xfrm>
              <a:off x="793" y="3067"/>
              <a:ext cx="136" cy="136"/>
            </a:xfrm>
            <a:prstGeom prst="rect">
              <a:avLst/>
            </a:prstGeom>
            <a:solidFill>
              <a:schemeClr val="bg1"/>
            </a:solidFill>
            <a:ln w="31750">
              <a:solidFill>
                <a:schemeClr val="tx1"/>
              </a:solidFill>
              <a:miter lim="800000"/>
              <a:headEnd/>
              <a:tailEnd/>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86" name="Rectangle 247"/>
            <p:cNvSpPr>
              <a:spLocks noChangeArrowheads="1"/>
            </p:cNvSpPr>
            <p:nvPr/>
          </p:nvSpPr>
          <p:spPr bwMode="auto">
            <a:xfrm>
              <a:off x="657" y="3067"/>
              <a:ext cx="136" cy="136"/>
            </a:xfrm>
            <a:prstGeom prst="rect">
              <a:avLst/>
            </a:prstGeom>
            <a:solidFill>
              <a:schemeClr val="bg1"/>
            </a:solidFill>
            <a:ln w="31750">
              <a:solidFill>
                <a:schemeClr val="tx1"/>
              </a:solidFill>
              <a:miter lim="800000"/>
              <a:headEnd/>
              <a:tailEnd/>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87" name="Rectangle 248"/>
            <p:cNvSpPr>
              <a:spLocks noChangeArrowheads="1"/>
            </p:cNvSpPr>
            <p:nvPr/>
          </p:nvSpPr>
          <p:spPr bwMode="auto">
            <a:xfrm>
              <a:off x="1338" y="3203"/>
              <a:ext cx="136" cy="136"/>
            </a:xfrm>
            <a:prstGeom prst="rect">
              <a:avLst/>
            </a:prstGeom>
            <a:solidFill>
              <a:schemeClr val="bg1"/>
            </a:solidFill>
            <a:ln w="31750">
              <a:solidFill>
                <a:schemeClr val="tx1"/>
              </a:solidFill>
              <a:miter lim="800000"/>
              <a:headEnd/>
              <a:tailEnd/>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88" name="Rectangle 249"/>
            <p:cNvSpPr>
              <a:spLocks noChangeArrowheads="1"/>
            </p:cNvSpPr>
            <p:nvPr/>
          </p:nvSpPr>
          <p:spPr bwMode="auto">
            <a:xfrm>
              <a:off x="1202" y="3203"/>
              <a:ext cx="136" cy="136"/>
            </a:xfrm>
            <a:prstGeom prst="rect">
              <a:avLst/>
            </a:prstGeom>
            <a:solidFill>
              <a:schemeClr val="bg1"/>
            </a:solidFill>
            <a:ln w="31750">
              <a:solidFill>
                <a:schemeClr val="tx1"/>
              </a:solidFill>
              <a:miter lim="800000"/>
              <a:headEnd/>
              <a:tailEnd/>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sp>
        <p:nvSpPr>
          <p:cNvPr id="189" name="Rectangle 250"/>
          <p:cNvSpPr>
            <a:spLocks noChangeArrowheads="1"/>
          </p:cNvSpPr>
          <p:nvPr/>
        </p:nvSpPr>
        <p:spPr bwMode="auto">
          <a:xfrm>
            <a:off x="6227341" y="3142308"/>
            <a:ext cx="215900" cy="215900"/>
          </a:xfrm>
          <a:prstGeom prst="rect">
            <a:avLst/>
          </a:prstGeom>
          <a:solidFill>
            <a:srgbClr val="CCFF99"/>
          </a:solidFill>
          <a:ln w="31750">
            <a:solidFill>
              <a:schemeClr val="tx1"/>
            </a:solidFill>
            <a:miter lim="800000"/>
            <a:headEnd/>
            <a:tailEnd/>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aphicFrame>
        <p:nvGraphicFramePr>
          <p:cNvPr id="286" name="Group 130"/>
          <p:cNvGraphicFramePr>
            <a:graphicFrameLocks noGrp="1"/>
          </p:cNvGraphicFramePr>
          <p:nvPr>
            <p:extLst>
              <p:ext uri="{D42A27DB-BD31-4B8C-83A1-F6EECF244321}">
                <p14:modId xmlns:p14="http://schemas.microsoft.com/office/powerpoint/2010/main" val="419027751"/>
              </p:ext>
            </p:extLst>
          </p:nvPr>
        </p:nvGraphicFramePr>
        <p:xfrm>
          <a:off x="250713" y="4077072"/>
          <a:ext cx="3168030" cy="1296144"/>
        </p:xfrm>
        <a:graphic>
          <a:graphicData uri="http://schemas.openxmlformats.org/drawingml/2006/table">
            <a:tbl>
              <a:tblPr/>
              <a:tblGrid>
                <a:gridCol w="1056607">
                  <a:extLst>
                    <a:ext uri="{9D8B030D-6E8A-4147-A177-3AD203B41FA5}">
                      <a16:colId xmlns:a16="http://schemas.microsoft.com/office/drawing/2014/main" val="20000"/>
                    </a:ext>
                  </a:extLst>
                </a:gridCol>
                <a:gridCol w="1054816">
                  <a:extLst>
                    <a:ext uri="{9D8B030D-6E8A-4147-A177-3AD203B41FA5}">
                      <a16:colId xmlns:a16="http://schemas.microsoft.com/office/drawing/2014/main" val="20001"/>
                    </a:ext>
                  </a:extLst>
                </a:gridCol>
                <a:gridCol w="1056607">
                  <a:extLst>
                    <a:ext uri="{9D8B030D-6E8A-4147-A177-3AD203B41FA5}">
                      <a16:colId xmlns:a16="http://schemas.microsoft.com/office/drawing/2014/main" val="20002"/>
                    </a:ext>
                  </a:extLst>
                </a:gridCol>
              </a:tblGrid>
              <a:tr h="40730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600" b="1" i="0" u="none" strike="noStrike" cap="none" normalizeH="0" baseline="0" dirty="0">
                          <a:ln>
                            <a:noFill/>
                          </a:ln>
                          <a:solidFill>
                            <a:schemeClr val="tx1"/>
                          </a:solidFill>
                          <a:effectLst/>
                          <a:latin typeface="Times New Roman" pitchFamily="18" charset="0"/>
                          <a:ea typeface="宋体" pitchFamily="2" charset="-122"/>
                        </a:rPr>
                        <a:t>(m-1,n-1)</a:t>
                      </a:r>
                    </a:p>
                  </a:txBody>
                  <a:tcPr marL="90000" marR="90000" marT="46800" marB="46800"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600" b="1" i="0" u="none" strike="noStrike" cap="none" normalizeH="0" baseline="0">
                          <a:ln>
                            <a:noFill/>
                          </a:ln>
                          <a:solidFill>
                            <a:schemeClr val="tx1"/>
                          </a:solidFill>
                          <a:effectLst/>
                          <a:latin typeface="Times New Roman" pitchFamily="18" charset="0"/>
                          <a:ea typeface="宋体" pitchFamily="2" charset="-122"/>
                        </a:rPr>
                        <a:t>(m-1,n)</a:t>
                      </a:r>
                    </a:p>
                  </a:txBody>
                  <a:tcPr marL="90000" marR="90000" marT="46800" marB="4680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600" b="1" i="0" u="none" strike="noStrike" cap="none" normalizeH="0" baseline="0">
                          <a:ln>
                            <a:noFill/>
                          </a:ln>
                          <a:solidFill>
                            <a:schemeClr val="tx1"/>
                          </a:solidFill>
                          <a:effectLst/>
                          <a:latin typeface="Times New Roman" pitchFamily="18" charset="0"/>
                          <a:ea typeface="宋体" pitchFamily="2" charset="-122"/>
                        </a:rPr>
                        <a:t>(m-1,n+1)</a:t>
                      </a:r>
                    </a:p>
                  </a:txBody>
                  <a:tcPr marL="90000" marR="90000" marT="46800" marB="46800"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46250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600" b="1" i="0" u="none" strike="noStrike" cap="none" normalizeH="0" baseline="0">
                          <a:ln>
                            <a:noFill/>
                          </a:ln>
                          <a:solidFill>
                            <a:schemeClr val="tx1"/>
                          </a:solidFill>
                          <a:effectLst/>
                          <a:latin typeface="Times New Roman" pitchFamily="18" charset="0"/>
                          <a:ea typeface="宋体" pitchFamily="2" charset="-122"/>
                        </a:rPr>
                        <a:t>(m,n-1)</a:t>
                      </a:r>
                    </a:p>
                  </a:txBody>
                  <a:tcPr marL="90000" marR="90000" marT="46800" marB="46800"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1" lang="en-US" altLang="zh-CN" sz="1600" b="1" i="0" u="none" strike="noStrike" cap="none" normalizeH="0" baseline="0" dirty="0">
                          <a:ln>
                            <a:noFill/>
                          </a:ln>
                          <a:solidFill>
                            <a:schemeClr val="tx1"/>
                          </a:solidFill>
                          <a:effectLst/>
                          <a:latin typeface="Times New Roman" pitchFamily="18" charset="0"/>
                          <a:ea typeface="宋体" pitchFamily="2" charset="-122"/>
                        </a:rPr>
                        <a:t>  (</a:t>
                      </a:r>
                      <a:r>
                        <a:rPr kumimoji="1" lang="en-US" altLang="zh-CN" sz="1600" b="1" i="0" u="none" strike="noStrike" cap="none" normalizeH="0" baseline="0" dirty="0" err="1">
                          <a:ln>
                            <a:noFill/>
                          </a:ln>
                          <a:solidFill>
                            <a:schemeClr val="tx1"/>
                          </a:solidFill>
                          <a:effectLst/>
                          <a:latin typeface="Times New Roman" pitchFamily="18" charset="0"/>
                          <a:ea typeface="宋体" pitchFamily="2" charset="-122"/>
                        </a:rPr>
                        <a:t>m,n</a:t>
                      </a:r>
                      <a:r>
                        <a:rPr kumimoji="1" lang="en-US" altLang="zh-CN" sz="1600" b="1" i="0" u="none" strike="noStrike" cap="none" normalizeH="0" baseline="0" dirty="0">
                          <a:ln>
                            <a:noFill/>
                          </a:ln>
                          <a:solidFill>
                            <a:schemeClr val="tx1"/>
                          </a:solidFill>
                          <a:effectLst/>
                          <a:latin typeface="Times New Roman" pitchFamily="18" charset="0"/>
                          <a:ea typeface="宋体" pitchFamily="2" charset="-122"/>
                        </a:rPr>
                        <a:t>)</a:t>
                      </a:r>
                    </a:p>
                  </a:txBody>
                  <a:tcPr marL="90000" marR="90000" marT="46800" marB="4680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600" b="1" i="0" u="none" strike="noStrike" cap="none" normalizeH="0" baseline="0">
                          <a:ln>
                            <a:noFill/>
                          </a:ln>
                          <a:solidFill>
                            <a:schemeClr val="tx1"/>
                          </a:solidFill>
                          <a:effectLst/>
                          <a:latin typeface="Times New Roman" pitchFamily="18" charset="0"/>
                          <a:ea typeface="宋体" pitchFamily="2" charset="-122"/>
                        </a:rPr>
                        <a:t>(m,n+1)</a:t>
                      </a:r>
                    </a:p>
                  </a:txBody>
                  <a:tcPr marL="90000" marR="90000" marT="46800" marB="46800"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42633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600" b="1" i="0" u="none" strike="noStrike" cap="none" normalizeH="0" baseline="0">
                          <a:ln>
                            <a:noFill/>
                          </a:ln>
                          <a:solidFill>
                            <a:schemeClr val="tx1"/>
                          </a:solidFill>
                          <a:effectLst/>
                          <a:latin typeface="Times New Roman" pitchFamily="18" charset="0"/>
                          <a:ea typeface="宋体" pitchFamily="2" charset="-122"/>
                        </a:rPr>
                        <a:t>(m+1,n-1)</a:t>
                      </a:r>
                    </a:p>
                  </a:txBody>
                  <a:tcPr marL="90000" marR="90000" marT="46800" marB="46800"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600" b="1" i="0" u="none" strike="noStrike" cap="none" normalizeH="0" baseline="0">
                          <a:ln>
                            <a:noFill/>
                          </a:ln>
                          <a:solidFill>
                            <a:schemeClr val="tx1"/>
                          </a:solidFill>
                          <a:effectLst/>
                          <a:latin typeface="Times New Roman" pitchFamily="18" charset="0"/>
                          <a:ea typeface="宋体" pitchFamily="2" charset="-122"/>
                        </a:rPr>
                        <a:t>(m+1,n)</a:t>
                      </a:r>
                    </a:p>
                  </a:txBody>
                  <a:tcPr marL="90000" marR="90000" marT="46800" marB="4680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600" b="1" i="0" u="none" strike="noStrike" cap="none" normalizeH="0" baseline="0" dirty="0">
                          <a:ln>
                            <a:noFill/>
                          </a:ln>
                          <a:solidFill>
                            <a:schemeClr val="tx1"/>
                          </a:solidFill>
                          <a:effectLst/>
                          <a:latin typeface="Times New Roman" pitchFamily="18" charset="0"/>
                          <a:ea typeface="宋体" pitchFamily="2" charset="-122"/>
                        </a:rPr>
                        <a:t>(m+1,n+1)</a:t>
                      </a:r>
                    </a:p>
                  </a:txBody>
                  <a:tcPr marL="90000" marR="90000" marT="46800" marB="46800"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bl>
          </a:graphicData>
        </a:graphic>
      </p:graphicFrame>
      <p:sp>
        <p:nvSpPr>
          <p:cNvPr id="287" name="Rectangle 149"/>
          <p:cNvSpPr>
            <a:spLocks noChangeArrowheads="1"/>
          </p:cNvSpPr>
          <p:nvPr/>
        </p:nvSpPr>
        <p:spPr bwMode="auto">
          <a:xfrm>
            <a:off x="775071" y="5805264"/>
            <a:ext cx="1255713"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800" b="1" dirty="0">
                <a:latin typeface="微软雅黑" panose="020B0503020204020204" pitchFamily="34" charset="-122"/>
                <a:ea typeface="微软雅黑" panose="020B0503020204020204" pitchFamily="34" charset="-122"/>
              </a:rPr>
              <a:t>则有：</a:t>
            </a:r>
          </a:p>
        </p:txBody>
      </p:sp>
      <p:graphicFrame>
        <p:nvGraphicFramePr>
          <p:cNvPr id="288" name="Object 155"/>
          <p:cNvGraphicFramePr>
            <a:graphicFrameLocks noChangeAspect="1"/>
          </p:cNvGraphicFramePr>
          <p:nvPr>
            <p:extLst>
              <p:ext uri="{D42A27DB-BD31-4B8C-83A1-F6EECF244321}">
                <p14:modId xmlns:p14="http://schemas.microsoft.com/office/powerpoint/2010/main" val="3941266360"/>
              </p:ext>
            </p:extLst>
          </p:nvPr>
        </p:nvGraphicFramePr>
        <p:xfrm>
          <a:off x="1863725" y="5700713"/>
          <a:ext cx="4808538" cy="866775"/>
        </p:xfrm>
        <a:graphic>
          <a:graphicData uri="http://schemas.openxmlformats.org/presentationml/2006/ole">
            <mc:AlternateContent xmlns:mc="http://schemas.openxmlformats.org/markup-compatibility/2006">
              <mc:Choice xmlns:v="urn:schemas-microsoft-com:vml" Requires="v">
                <p:oleObj name="Equation" r:id="rId4" imgW="2120760" imgH="380880" progId="Equation.DSMT4">
                  <p:embed/>
                </p:oleObj>
              </mc:Choice>
              <mc:Fallback>
                <p:oleObj name="Equation" r:id="rId4" imgW="2120760" imgH="380880" progId="Equation.DSMT4">
                  <p:embed/>
                  <p:pic>
                    <p:nvPicPr>
                      <p:cNvPr id="0" name=""/>
                      <p:cNvPicPr>
                        <a:picLocks noChangeAspect="1" noChangeArrowheads="1"/>
                      </p:cNvPicPr>
                      <p:nvPr/>
                    </p:nvPicPr>
                    <p:blipFill>
                      <a:blip r:embed="rId5"/>
                      <a:srcRect/>
                      <a:stretch>
                        <a:fillRect/>
                      </a:stretch>
                    </p:blipFill>
                    <p:spPr bwMode="auto">
                      <a:xfrm>
                        <a:off x="1863725" y="5700713"/>
                        <a:ext cx="4808538" cy="866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89" name="Object 156"/>
          <p:cNvGraphicFramePr>
            <a:graphicFrameLocks noChangeAspect="1"/>
          </p:cNvGraphicFramePr>
          <p:nvPr>
            <p:extLst>
              <p:ext uri="{D42A27DB-BD31-4B8C-83A1-F6EECF244321}">
                <p14:modId xmlns:p14="http://schemas.microsoft.com/office/powerpoint/2010/main" val="393025711"/>
              </p:ext>
            </p:extLst>
          </p:nvPr>
        </p:nvGraphicFramePr>
        <p:xfrm>
          <a:off x="6765925" y="5808663"/>
          <a:ext cx="1787525" cy="452437"/>
        </p:xfrm>
        <a:graphic>
          <a:graphicData uri="http://schemas.openxmlformats.org/presentationml/2006/ole">
            <mc:AlternateContent xmlns:mc="http://schemas.openxmlformats.org/markup-compatibility/2006">
              <mc:Choice xmlns:v="urn:schemas-microsoft-com:vml" Requires="v">
                <p:oleObj name="Equation" r:id="rId6" imgW="850680" imgH="215640" progId="Equation.DSMT4">
                  <p:embed/>
                </p:oleObj>
              </mc:Choice>
              <mc:Fallback>
                <p:oleObj name="Equation" r:id="rId6" imgW="850680" imgH="215640" progId="Equation.DSMT4">
                  <p:embed/>
                  <p:pic>
                    <p:nvPicPr>
                      <p:cNvPr id="0" name=""/>
                      <p:cNvPicPr>
                        <a:picLocks noChangeAspect="1" noChangeArrowheads="1"/>
                      </p:cNvPicPr>
                      <p:nvPr/>
                    </p:nvPicPr>
                    <p:blipFill>
                      <a:blip r:embed="rId7"/>
                      <a:srcRect/>
                      <a:stretch>
                        <a:fillRect/>
                      </a:stretch>
                    </p:blipFill>
                    <p:spPr bwMode="auto">
                      <a:xfrm>
                        <a:off x="6765925" y="5808663"/>
                        <a:ext cx="1787525" cy="452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1387318934"/>
      </p:ext>
    </p:extLst>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323850" y="188913"/>
            <a:ext cx="7704534" cy="836612"/>
          </a:xfrm>
        </p:spPr>
        <p:txBody>
          <a:bodyPr/>
          <a:lstStyle/>
          <a:p>
            <a:pPr eaLnBrk="1" hangingPunct="1"/>
            <a:r>
              <a:rPr lang="zh-CN" altLang="en-US" sz="4400" dirty="0">
                <a:ea typeface="微软雅黑" pitchFamily="34" charset="-122"/>
              </a:rPr>
              <a:t>空域滤波增强</a:t>
            </a:r>
            <a:r>
              <a:rPr lang="en-US" altLang="zh-CN" sz="4400" dirty="0">
                <a:ea typeface="微软雅黑" pitchFamily="34" charset="-122"/>
              </a:rPr>
              <a:t>—</a:t>
            </a:r>
            <a:r>
              <a:rPr lang="zh-CN" altLang="en-US" sz="3500" dirty="0">
                <a:ea typeface="微软雅黑" pitchFamily="34" charset="-122"/>
              </a:rPr>
              <a:t>均值滤波</a:t>
            </a:r>
          </a:p>
        </p:txBody>
      </p:sp>
      <mc:AlternateContent xmlns:mc="http://schemas.openxmlformats.org/markup-compatibility/2006" xmlns:a14="http://schemas.microsoft.com/office/drawing/2010/main">
        <mc:Choice Requires="a14">
          <p:sp>
            <p:nvSpPr>
              <p:cNvPr id="12" name="矩形 11"/>
              <p:cNvSpPr/>
              <p:nvPr/>
            </p:nvSpPr>
            <p:spPr>
              <a:xfrm>
                <a:off x="323850" y="1655217"/>
                <a:ext cx="8820150" cy="4078039"/>
              </a:xfrm>
              <a:prstGeom prst="rect">
                <a:avLst/>
              </a:prstGeom>
            </p:spPr>
            <p:txBody>
              <a:bodyPr wrap="square">
                <a:spAutoFit/>
              </a:bodyPr>
              <a:lstStyle/>
              <a:p>
                <a:pPr algn="just">
                  <a:lnSpc>
                    <a:spcPct val="125000"/>
                  </a:lnSpc>
                </a:pPr>
                <a:r>
                  <a:rPr lang="zh-CN" altLang="en-US" sz="2800" b="1" dirty="0">
                    <a:solidFill>
                      <a:srgbClr val="033BED"/>
                    </a:solidFill>
                    <a:latin typeface="微软雅黑" panose="020B0503020204020204" pitchFamily="34" charset="-122"/>
                    <a:ea typeface="微软雅黑" panose="020B0503020204020204" pitchFamily="34" charset="-122"/>
                  </a:rPr>
                  <a:t>性能分析：</a:t>
                </a:r>
                <a:endParaRPr lang="en-US" altLang="zh-CN" sz="2800" b="1" dirty="0">
                  <a:solidFill>
                    <a:srgbClr val="033BED"/>
                  </a:solidFill>
                  <a:latin typeface="微软雅黑" panose="020B0503020204020204" pitchFamily="34" charset="-122"/>
                  <a:ea typeface="微软雅黑" panose="020B0503020204020204" pitchFamily="34" charset="-122"/>
                </a:endParaRPr>
              </a:p>
              <a:p>
                <a:pPr indent="457200" algn="just">
                  <a:lnSpc>
                    <a:spcPct val="125000"/>
                  </a:lnSpc>
                </a:pPr>
                <a:r>
                  <a:rPr lang="zh-CN" altLang="en-US" sz="2800" b="1" dirty="0">
                    <a:latin typeface="微软雅黑" panose="020B0503020204020204" pitchFamily="34" charset="-122"/>
                    <a:ea typeface="微软雅黑" panose="020B0503020204020204" pitchFamily="34" charset="-122"/>
                  </a:rPr>
                  <a:t>如果图像中的噪声是加性噪声，窗口内各点噪声是独立同分布的，则经过上述平滑后，信号与噪声的含量比可提高</a:t>
                </a:r>
                <a14:m>
                  <m:oMath xmlns:m="http://schemas.openxmlformats.org/officeDocument/2006/math">
                    <m:r>
                      <a:rPr lang="en-US" altLang="zh-CN" sz="2800" b="1" i="1" smtClean="0">
                        <a:latin typeface="Cambria Math" panose="02040503050406030204" pitchFamily="18" charset="0"/>
                        <a:ea typeface="微软雅黑" panose="020B0503020204020204" pitchFamily="34" charset="-122"/>
                      </a:rPr>
                      <m:t>𝑴</m:t>
                    </m:r>
                  </m:oMath>
                </a14:m>
                <a:r>
                  <a:rPr lang="zh-CN" altLang="en-US" sz="2800" b="1" dirty="0">
                    <a:latin typeface="微软雅黑" panose="020B0503020204020204" pitchFamily="34" charset="-122"/>
                    <a:ea typeface="微软雅黑" panose="020B0503020204020204" pitchFamily="34" charset="-122"/>
                  </a:rPr>
                  <a:t>倍。</a:t>
                </a:r>
                <a:endParaRPr lang="en-US" altLang="zh-CN" sz="2800" b="1" dirty="0">
                  <a:latin typeface="微软雅黑" panose="020B0503020204020204" pitchFamily="34" charset="-122"/>
                  <a:ea typeface="微软雅黑" panose="020B0503020204020204" pitchFamily="34" charset="-122"/>
                </a:endParaRPr>
              </a:p>
              <a:p>
                <a:pPr algn="just">
                  <a:lnSpc>
                    <a:spcPct val="125000"/>
                  </a:lnSpc>
                </a:pPr>
                <a:endParaRPr lang="en-US" altLang="zh-CN" sz="2800" b="1" dirty="0">
                  <a:latin typeface="微软雅黑" panose="020B0503020204020204" pitchFamily="34" charset="-122"/>
                  <a:ea typeface="微软雅黑" panose="020B0503020204020204" pitchFamily="34" charset="-122"/>
                </a:endParaRPr>
              </a:p>
              <a:p>
                <a:pPr algn="just">
                  <a:lnSpc>
                    <a:spcPct val="150000"/>
                  </a:lnSpc>
                </a:pPr>
                <a:r>
                  <a:rPr lang="zh-CN" altLang="en-US" sz="2800" b="1" dirty="0">
                    <a:solidFill>
                      <a:srgbClr val="033BED"/>
                    </a:solidFill>
                    <a:latin typeface="微软雅黑" panose="020B0503020204020204" pitchFamily="34" charset="-122"/>
                    <a:ea typeface="微软雅黑" panose="020B0503020204020204" pitchFamily="34" charset="-122"/>
                  </a:rPr>
                  <a:t>优点：</a:t>
                </a:r>
                <a:r>
                  <a:rPr lang="zh-CN" altLang="en-US" sz="2800" b="1" dirty="0">
                    <a:latin typeface="微软雅黑" panose="020B0503020204020204" pitchFamily="34" charset="-122"/>
                    <a:ea typeface="微软雅黑" panose="020B0503020204020204" pitchFamily="34" charset="-122"/>
                  </a:rPr>
                  <a:t>算法</a:t>
                </a:r>
                <a:r>
                  <a:rPr lang="zh-CN" altLang="en-US" sz="2800" b="1" dirty="0">
                    <a:solidFill>
                      <a:srgbClr val="FF0000"/>
                    </a:solidFill>
                    <a:latin typeface="微软雅黑" panose="020B0503020204020204" pitchFamily="34" charset="-122"/>
                    <a:ea typeface="微软雅黑" panose="020B0503020204020204" pitchFamily="34" charset="-122"/>
                  </a:rPr>
                  <a:t>简单</a:t>
                </a:r>
                <a:r>
                  <a:rPr lang="zh-CN" altLang="en-US" sz="2800" b="1" dirty="0">
                    <a:latin typeface="微软雅黑" panose="020B0503020204020204" pitchFamily="34" charset="-122"/>
                    <a:ea typeface="微软雅黑" panose="020B0503020204020204" pitchFamily="34" charset="-122"/>
                  </a:rPr>
                  <a:t>、处理速度</a:t>
                </a:r>
                <a:r>
                  <a:rPr lang="zh-CN" altLang="en-US" sz="2800" b="1" dirty="0">
                    <a:solidFill>
                      <a:srgbClr val="FF0000"/>
                    </a:solidFill>
                    <a:latin typeface="微软雅黑" panose="020B0503020204020204" pitchFamily="34" charset="-122"/>
                    <a:ea typeface="微软雅黑" panose="020B0503020204020204" pitchFamily="34" charset="-122"/>
                  </a:rPr>
                  <a:t>快</a:t>
                </a:r>
                <a:r>
                  <a:rPr lang="zh-CN" altLang="en-US" sz="2800" b="1" dirty="0">
                    <a:latin typeface="微软雅黑" panose="020B0503020204020204" pitchFamily="34" charset="-122"/>
                    <a:ea typeface="微软雅黑" panose="020B0503020204020204" pitchFamily="34" charset="-122"/>
                  </a:rPr>
                  <a:t>；</a:t>
                </a:r>
                <a:endParaRPr lang="en-US" altLang="zh-CN" sz="2800" b="1" dirty="0">
                  <a:latin typeface="微软雅黑" panose="020B0503020204020204" pitchFamily="34" charset="-122"/>
                  <a:ea typeface="微软雅黑" panose="020B0503020204020204" pitchFamily="34" charset="-122"/>
                </a:endParaRPr>
              </a:p>
              <a:p>
                <a:pPr algn="just">
                  <a:lnSpc>
                    <a:spcPct val="150000"/>
                  </a:lnSpc>
                </a:pPr>
                <a:r>
                  <a:rPr lang="zh-CN" altLang="en-US" sz="2800" b="1" dirty="0">
                    <a:solidFill>
                      <a:srgbClr val="033BED"/>
                    </a:solidFill>
                    <a:latin typeface="微软雅黑" panose="020B0503020204020204" pitchFamily="34" charset="-122"/>
                    <a:ea typeface="微软雅黑" panose="020B0503020204020204" pitchFamily="34" charset="-122"/>
                  </a:rPr>
                  <a:t>缺点：</a:t>
                </a:r>
                <a:r>
                  <a:rPr lang="zh-CN" altLang="en-US" sz="2800" b="1" dirty="0">
                    <a:latin typeface="微软雅黑" panose="020B0503020204020204" pitchFamily="34" charset="-122"/>
                    <a:ea typeface="微软雅黑" panose="020B0503020204020204" pitchFamily="34" charset="-122"/>
                  </a:rPr>
                  <a:t>见下例</a:t>
                </a:r>
                <a:endParaRPr lang="en-US" altLang="zh-CN" sz="2800" b="1" dirty="0">
                  <a:solidFill>
                    <a:srgbClr val="033BED"/>
                  </a:solidFill>
                  <a:latin typeface="微软雅黑" panose="020B0503020204020204" pitchFamily="34" charset="-122"/>
                  <a:ea typeface="微软雅黑" panose="020B0503020204020204" pitchFamily="34" charset="-122"/>
                </a:endParaRPr>
              </a:p>
            </p:txBody>
          </p:sp>
        </mc:Choice>
        <mc:Fallback xmlns="">
          <p:sp>
            <p:nvSpPr>
              <p:cNvPr id="12" name="矩形 11"/>
              <p:cNvSpPr>
                <a:spLocks noRot="1" noChangeAspect="1" noMove="1" noResize="1" noEditPoints="1" noAdjustHandles="1" noChangeArrowheads="1" noChangeShapeType="1" noTextEdit="1"/>
              </p:cNvSpPr>
              <p:nvPr/>
            </p:nvSpPr>
            <p:spPr>
              <a:xfrm>
                <a:off x="323850" y="1655217"/>
                <a:ext cx="8820150" cy="4078039"/>
              </a:xfrm>
              <a:prstGeom prst="rect">
                <a:avLst/>
              </a:prstGeom>
              <a:blipFill rotWithShape="0">
                <a:blip r:embed="rId2"/>
                <a:stretch>
                  <a:fillRect l="-1382" t="-150" r="-1451" b="-149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680561655"/>
      </p:ext>
    </p:extLst>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323850" y="188913"/>
            <a:ext cx="7704534" cy="836612"/>
          </a:xfrm>
        </p:spPr>
        <p:txBody>
          <a:bodyPr/>
          <a:lstStyle/>
          <a:p>
            <a:pPr eaLnBrk="1" hangingPunct="1"/>
            <a:r>
              <a:rPr lang="zh-CN" altLang="en-US" sz="4400" dirty="0">
                <a:ea typeface="微软雅黑" pitchFamily="34" charset="-122"/>
              </a:rPr>
              <a:t>空域滤波增强</a:t>
            </a:r>
            <a:r>
              <a:rPr lang="en-US" altLang="zh-CN" sz="4400" dirty="0">
                <a:ea typeface="微软雅黑" pitchFamily="34" charset="-122"/>
              </a:rPr>
              <a:t>—</a:t>
            </a:r>
            <a:r>
              <a:rPr lang="zh-CN" altLang="en-US" sz="3500" dirty="0">
                <a:ea typeface="微软雅黑" pitchFamily="34" charset="-122"/>
              </a:rPr>
              <a:t>均值滤波</a:t>
            </a:r>
          </a:p>
        </p:txBody>
      </p:sp>
      <p:graphicFrame>
        <p:nvGraphicFramePr>
          <p:cNvPr id="4" name="Object 2"/>
          <p:cNvGraphicFramePr>
            <a:graphicFrameLocks noChangeAspect="1"/>
          </p:cNvGraphicFramePr>
          <p:nvPr>
            <p:extLst>
              <p:ext uri="{D42A27DB-BD31-4B8C-83A1-F6EECF244321}">
                <p14:modId xmlns:p14="http://schemas.microsoft.com/office/powerpoint/2010/main" val="3062897433"/>
              </p:ext>
            </p:extLst>
          </p:nvPr>
        </p:nvGraphicFramePr>
        <p:xfrm>
          <a:off x="2051720" y="1196752"/>
          <a:ext cx="1752600" cy="1466850"/>
        </p:xfrm>
        <a:graphic>
          <a:graphicData uri="http://schemas.openxmlformats.org/presentationml/2006/ole">
            <mc:AlternateContent xmlns:mc="http://schemas.openxmlformats.org/markup-compatibility/2006">
              <mc:Choice xmlns:v="urn:schemas-microsoft-com:vml" Requires="v">
                <p:oleObj name="位图图像" r:id="rId2" imgW="1400000" imgH="1171429" progId="Paint.Picture">
                  <p:embed/>
                </p:oleObj>
              </mc:Choice>
              <mc:Fallback>
                <p:oleObj name="位图图像" r:id="rId2" imgW="1400000" imgH="1171429" progId="Paint.Picture">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1720" y="1196752"/>
                        <a:ext cx="1752600" cy="1466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 name="Object 3"/>
          <p:cNvGraphicFramePr>
            <a:graphicFrameLocks/>
          </p:cNvGraphicFramePr>
          <p:nvPr>
            <p:extLst>
              <p:ext uri="{D42A27DB-BD31-4B8C-83A1-F6EECF244321}">
                <p14:modId xmlns:p14="http://schemas.microsoft.com/office/powerpoint/2010/main" val="2898113384"/>
              </p:ext>
            </p:extLst>
          </p:nvPr>
        </p:nvGraphicFramePr>
        <p:xfrm>
          <a:off x="5099720" y="1196752"/>
          <a:ext cx="1752600" cy="1468438"/>
        </p:xfrm>
        <a:graphic>
          <a:graphicData uri="http://schemas.openxmlformats.org/presentationml/2006/ole">
            <mc:AlternateContent xmlns:mc="http://schemas.openxmlformats.org/markup-compatibility/2006">
              <mc:Choice xmlns:v="urn:schemas-microsoft-com:vml" Requires="v">
                <p:oleObj name="位图图像" r:id="rId4" imgW="1409897" imgH="1171429" progId="Paint.Picture">
                  <p:embed/>
                </p:oleObj>
              </mc:Choice>
              <mc:Fallback>
                <p:oleObj name="位图图像" r:id="rId4" imgW="1409897" imgH="1171429" progId="Paint.Picture">
                  <p:embed/>
                  <p:pic>
                    <p:nvPicPr>
                      <p:cNvPr id="0" name=""/>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99720" y="1196752"/>
                        <a:ext cx="1752600" cy="1468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 name="Object 4"/>
          <p:cNvGraphicFramePr>
            <a:graphicFrameLocks/>
          </p:cNvGraphicFramePr>
          <p:nvPr>
            <p:extLst>
              <p:ext uri="{D42A27DB-BD31-4B8C-83A1-F6EECF244321}">
                <p14:modId xmlns:p14="http://schemas.microsoft.com/office/powerpoint/2010/main" val="2672638967"/>
              </p:ext>
            </p:extLst>
          </p:nvPr>
        </p:nvGraphicFramePr>
        <p:xfrm>
          <a:off x="2051720" y="3081685"/>
          <a:ext cx="1752600" cy="1468438"/>
        </p:xfrm>
        <a:graphic>
          <a:graphicData uri="http://schemas.openxmlformats.org/presentationml/2006/ole">
            <mc:AlternateContent xmlns:mc="http://schemas.openxmlformats.org/markup-compatibility/2006">
              <mc:Choice xmlns:v="urn:schemas-microsoft-com:vml" Requires="v">
                <p:oleObj name="位图图像" r:id="rId6" imgW="1409897" imgH="1190476" progId="Paint.Picture">
                  <p:embed/>
                </p:oleObj>
              </mc:Choice>
              <mc:Fallback>
                <p:oleObj name="位图图像" r:id="rId6" imgW="1409897" imgH="1190476" progId="Paint.Picture">
                  <p:embed/>
                  <p:pic>
                    <p:nvPicPr>
                      <p:cNvPr id="0" name=""/>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51720" y="3081685"/>
                        <a:ext cx="1752600" cy="1468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 name="Object 5"/>
          <p:cNvGraphicFramePr>
            <a:graphicFrameLocks/>
          </p:cNvGraphicFramePr>
          <p:nvPr>
            <p:extLst>
              <p:ext uri="{D42A27DB-BD31-4B8C-83A1-F6EECF244321}">
                <p14:modId xmlns:p14="http://schemas.microsoft.com/office/powerpoint/2010/main" val="1667849635"/>
              </p:ext>
            </p:extLst>
          </p:nvPr>
        </p:nvGraphicFramePr>
        <p:xfrm>
          <a:off x="5099720" y="3061048"/>
          <a:ext cx="1752600" cy="1468437"/>
        </p:xfrm>
        <a:graphic>
          <a:graphicData uri="http://schemas.openxmlformats.org/presentationml/2006/ole">
            <mc:AlternateContent xmlns:mc="http://schemas.openxmlformats.org/markup-compatibility/2006">
              <mc:Choice xmlns:v="urn:schemas-microsoft-com:vml" Requires="v">
                <p:oleObj name="位图图像" r:id="rId8" imgW="1409897" imgH="1190476" progId="Paint.Picture">
                  <p:embed/>
                </p:oleObj>
              </mc:Choice>
              <mc:Fallback>
                <p:oleObj name="位图图像" r:id="rId8" imgW="1409897" imgH="1190476" progId="Paint.Picture">
                  <p:embed/>
                  <p:pic>
                    <p:nvPicPr>
                      <p:cNvPr id="0" name=""/>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099720" y="3061048"/>
                        <a:ext cx="1752600" cy="1468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 name="Text Box 6"/>
          <p:cNvSpPr txBox="1">
            <a:spLocks noChangeArrowheads="1"/>
          </p:cNvSpPr>
          <p:nvPr/>
        </p:nvSpPr>
        <p:spPr bwMode="auto">
          <a:xfrm>
            <a:off x="2051720" y="2636912"/>
            <a:ext cx="1752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2000" dirty="0"/>
              <a:t>   </a:t>
            </a:r>
            <a:r>
              <a:rPr lang="en-US" altLang="zh-CN" sz="2000" b="1" dirty="0">
                <a:solidFill>
                  <a:schemeClr val="accent1"/>
                </a:solidFill>
              </a:rPr>
              <a:t>(a) </a:t>
            </a:r>
            <a:r>
              <a:rPr lang="zh-CN" altLang="en-US" sz="2000" b="1" dirty="0">
                <a:solidFill>
                  <a:schemeClr val="accent1"/>
                </a:solidFill>
              </a:rPr>
              <a:t>原图像</a:t>
            </a:r>
          </a:p>
        </p:txBody>
      </p:sp>
      <p:sp>
        <p:nvSpPr>
          <p:cNvPr id="9" name="Text Box 7"/>
          <p:cNvSpPr txBox="1">
            <a:spLocks noChangeArrowheads="1"/>
          </p:cNvSpPr>
          <p:nvPr/>
        </p:nvSpPr>
        <p:spPr bwMode="auto">
          <a:xfrm>
            <a:off x="4427984" y="2636912"/>
            <a:ext cx="32004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2000" dirty="0"/>
              <a:t>   </a:t>
            </a:r>
            <a:r>
              <a:rPr lang="en-US" altLang="zh-CN" sz="2000" b="1" dirty="0">
                <a:solidFill>
                  <a:schemeClr val="accent1"/>
                </a:solidFill>
              </a:rPr>
              <a:t>(b) </a:t>
            </a:r>
            <a:r>
              <a:rPr lang="zh-CN" altLang="en-US" sz="2000" b="1" dirty="0">
                <a:solidFill>
                  <a:schemeClr val="accent1"/>
                </a:solidFill>
              </a:rPr>
              <a:t>添加椒盐噪声的图像</a:t>
            </a:r>
          </a:p>
        </p:txBody>
      </p:sp>
      <p:sp>
        <p:nvSpPr>
          <p:cNvPr id="10" name="Text Box 8"/>
          <p:cNvSpPr txBox="1">
            <a:spLocks noChangeArrowheads="1"/>
          </p:cNvSpPr>
          <p:nvPr/>
        </p:nvSpPr>
        <p:spPr bwMode="auto">
          <a:xfrm>
            <a:off x="1907704" y="4472285"/>
            <a:ext cx="22098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2000" b="1" dirty="0">
                <a:solidFill>
                  <a:schemeClr val="accent1"/>
                </a:solidFill>
              </a:rPr>
              <a:t>(c) 3×3</a:t>
            </a:r>
            <a:r>
              <a:rPr lang="zh-CN" altLang="en-US" sz="2000" b="1" dirty="0">
                <a:solidFill>
                  <a:schemeClr val="accent1"/>
                </a:solidFill>
              </a:rPr>
              <a:t>邻域平均</a:t>
            </a:r>
          </a:p>
        </p:txBody>
      </p:sp>
      <p:sp>
        <p:nvSpPr>
          <p:cNvPr id="11" name="Text Box 9"/>
          <p:cNvSpPr txBox="1">
            <a:spLocks noChangeArrowheads="1"/>
          </p:cNvSpPr>
          <p:nvPr/>
        </p:nvSpPr>
        <p:spPr bwMode="auto">
          <a:xfrm>
            <a:off x="4954488" y="4472285"/>
            <a:ext cx="22098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2000" b="1" dirty="0">
                <a:solidFill>
                  <a:schemeClr val="accent1"/>
                </a:solidFill>
              </a:rPr>
              <a:t>(d) 5×5</a:t>
            </a:r>
            <a:r>
              <a:rPr lang="zh-CN" altLang="en-US" sz="2000" b="1" dirty="0">
                <a:solidFill>
                  <a:schemeClr val="accent1"/>
                </a:solidFill>
              </a:rPr>
              <a:t>邻域平均</a:t>
            </a:r>
          </a:p>
        </p:txBody>
      </p:sp>
      <p:sp>
        <p:nvSpPr>
          <p:cNvPr id="13" name="Rectangle 10"/>
          <p:cNvSpPr>
            <a:spLocks noChangeArrowheads="1"/>
          </p:cNvSpPr>
          <p:nvPr/>
        </p:nvSpPr>
        <p:spPr bwMode="auto">
          <a:xfrm>
            <a:off x="685800" y="4980384"/>
            <a:ext cx="8458200"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661988" indent="-661988">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marL="0" algn="just" eaLnBrk="1" hangingPunct="1">
              <a:lnSpc>
                <a:spcPct val="125000"/>
              </a:lnSpc>
              <a:buFontTx/>
              <a:buNone/>
            </a:pPr>
            <a:r>
              <a:rPr lang="en-US" altLang="zh-CN" sz="2400" dirty="0"/>
              <a:t>        </a:t>
            </a:r>
            <a:r>
              <a:rPr lang="zh-CN" altLang="en-US" sz="2800" b="1" dirty="0">
                <a:latin typeface="微软雅黑" panose="020B0503020204020204" pitchFamily="34" charset="-122"/>
                <a:ea typeface="微软雅黑" panose="020B0503020204020204" pitchFamily="34" charset="-122"/>
              </a:rPr>
              <a:t>实验结果表明，局部平滑法在降低噪声的同时会使图像产生</a:t>
            </a:r>
            <a:r>
              <a:rPr lang="zh-CN" altLang="en-US" sz="2800" b="1" dirty="0">
                <a:solidFill>
                  <a:srgbClr val="FF0000"/>
                </a:solidFill>
                <a:latin typeface="微软雅黑" panose="020B0503020204020204" pitchFamily="34" charset="-122"/>
                <a:ea typeface="微软雅黑" panose="020B0503020204020204" pitchFamily="34" charset="-122"/>
              </a:rPr>
              <a:t>模糊</a:t>
            </a:r>
            <a:r>
              <a:rPr lang="zh-CN" altLang="en-US" sz="2800" b="1" dirty="0">
                <a:latin typeface="微软雅黑" panose="020B0503020204020204" pitchFamily="34" charset="-122"/>
                <a:ea typeface="微软雅黑" panose="020B0503020204020204" pitchFamily="34" charset="-122"/>
              </a:rPr>
              <a:t>，特别在边缘和细节处。而且邻域</a:t>
            </a:r>
            <a:r>
              <a:rPr lang="zh-CN" altLang="en-US" sz="2800" b="1" dirty="0">
                <a:solidFill>
                  <a:srgbClr val="FF0000"/>
                </a:solidFill>
                <a:latin typeface="微软雅黑" panose="020B0503020204020204" pitchFamily="34" charset="-122"/>
                <a:ea typeface="微软雅黑" panose="020B0503020204020204" pitchFamily="34" charset="-122"/>
              </a:rPr>
              <a:t>越大</a:t>
            </a:r>
            <a:r>
              <a:rPr lang="zh-CN" altLang="en-US" sz="2800" b="1" dirty="0">
                <a:latin typeface="微软雅黑" panose="020B0503020204020204" pitchFamily="34" charset="-122"/>
                <a:ea typeface="微软雅黑" panose="020B0503020204020204" pitchFamily="34" charset="-122"/>
              </a:rPr>
              <a:t>，在去噪能力增强的同时模糊程度</a:t>
            </a:r>
            <a:r>
              <a:rPr lang="zh-CN" altLang="en-US" sz="2800" b="1" dirty="0">
                <a:solidFill>
                  <a:srgbClr val="FF0000"/>
                </a:solidFill>
                <a:latin typeface="微软雅黑" panose="020B0503020204020204" pitchFamily="34" charset="-122"/>
                <a:ea typeface="微软雅黑" panose="020B0503020204020204" pitchFamily="34" charset="-122"/>
              </a:rPr>
              <a:t>越严重</a:t>
            </a:r>
            <a:r>
              <a:rPr lang="zh-CN" altLang="en-US" sz="2800" b="1" dirty="0">
                <a:latin typeface="微软雅黑" panose="020B0503020204020204" pitchFamily="34" charset="-122"/>
                <a:ea typeface="微软雅黑" panose="020B0503020204020204" pitchFamily="34" charset="-122"/>
              </a:rPr>
              <a:t>。</a:t>
            </a:r>
          </a:p>
        </p:txBody>
      </p:sp>
    </p:spTree>
    <p:extLst>
      <p:ext uri="{BB962C8B-B14F-4D97-AF65-F5344CB8AC3E}">
        <p14:creationId xmlns:p14="http://schemas.microsoft.com/office/powerpoint/2010/main" val="1278964372"/>
      </p:ext>
    </p:extLst>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323850" y="188913"/>
            <a:ext cx="7704534" cy="836612"/>
          </a:xfrm>
        </p:spPr>
        <p:txBody>
          <a:bodyPr/>
          <a:lstStyle/>
          <a:p>
            <a:pPr eaLnBrk="1" hangingPunct="1"/>
            <a:r>
              <a:rPr lang="zh-CN" altLang="en-US" sz="4400" dirty="0">
                <a:ea typeface="微软雅黑" pitchFamily="34" charset="-122"/>
              </a:rPr>
              <a:t>空域滤波增强</a:t>
            </a:r>
            <a:r>
              <a:rPr lang="en-US" altLang="zh-CN" sz="4400" dirty="0">
                <a:ea typeface="微软雅黑" pitchFamily="34" charset="-122"/>
              </a:rPr>
              <a:t>—</a:t>
            </a:r>
            <a:r>
              <a:rPr lang="zh-CN" altLang="en-US" sz="3500" dirty="0">
                <a:ea typeface="微软雅黑" pitchFamily="34" charset="-122"/>
              </a:rPr>
              <a:t>均值滤波</a:t>
            </a:r>
          </a:p>
        </p:txBody>
      </p:sp>
      <p:sp>
        <p:nvSpPr>
          <p:cNvPr id="12" name="Rectangle 10"/>
          <p:cNvSpPr>
            <a:spLocks noChangeArrowheads="1"/>
          </p:cNvSpPr>
          <p:nvPr/>
        </p:nvSpPr>
        <p:spPr bwMode="auto">
          <a:xfrm>
            <a:off x="323850" y="1268760"/>
            <a:ext cx="8820150" cy="53285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661988" indent="-661988">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marL="0" algn="just" eaLnBrk="1" hangingPunct="1">
              <a:lnSpc>
                <a:spcPct val="125000"/>
              </a:lnSpc>
              <a:buFont typeface="Wingdings" panose="05000000000000000000" pitchFamily="2" charset="2"/>
              <a:buChar char="Ø"/>
            </a:pPr>
            <a:r>
              <a:rPr lang="en-US" altLang="zh-CN" sz="2400" dirty="0"/>
              <a:t> </a:t>
            </a:r>
            <a:r>
              <a:rPr lang="zh-CN" altLang="en-US" sz="2800" b="1" dirty="0">
                <a:latin typeface="微软雅黑" panose="020B0503020204020204" pitchFamily="34" charset="-122"/>
                <a:ea typeface="微软雅黑" panose="020B0503020204020204" pitchFamily="34" charset="-122"/>
              </a:rPr>
              <a:t>均值滤波器的缺点是，会使图像变模糊，原因是它对所有的像素点都是</a:t>
            </a:r>
            <a:r>
              <a:rPr lang="zh-CN" altLang="en-US" sz="2800" b="1" dirty="0">
                <a:solidFill>
                  <a:srgbClr val="FF0000"/>
                </a:solidFill>
                <a:latin typeface="微软雅黑" panose="020B0503020204020204" pitchFamily="34" charset="-122"/>
                <a:ea typeface="微软雅黑" panose="020B0503020204020204" pitchFamily="34" charset="-122"/>
              </a:rPr>
              <a:t>同等对待</a:t>
            </a:r>
            <a:r>
              <a:rPr lang="zh-CN" altLang="en-US" sz="2800" b="1" dirty="0">
                <a:latin typeface="微软雅黑" panose="020B0503020204020204" pitchFamily="34" charset="-122"/>
                <a:ea typeface="微软雅黑" panose="020B0503020204020204" pitchFamily="34" charset="-122"/>
              </a:rPr>
              <a:t>，在将噪声点抑制的同时，将景物的边缘点也抑制了；</a:t>
            </a:r>
            <a:endParaRPr lang="en-US" altLang="zh-CN" sz="2800" b="1" dirty="0">
              <a:latin typeface="微软雅黑" panose="020B0503020204020204" pitchFamily="34" charset="-122"/>
              <a:ea typeface="微软雅黑" panose="020B0503020204020204" pitchFamily="34" charset="-122"/>
            </a:endParaRPr>
          </a:p>
          <a:p>
            <a:pPr marL="0" algn="just" eaLnBrk="1" hangingPunct="1">
              <a:lnSpc>
                <a:spcPct val="125000"/>
              </a:lnSpc>
              <a:buFontTx/>
              <a:buNone/>
            </a:pPr>
            <a:endParaRPr lang="en-US" altLang="zh-CN" sz="2800" b="1" dirty="0">
              <a:latin typeface="微软雅黑" panose="020B0503020204020204" pitchFamily="34" charset="-122"/>
              <a:ea typeface="微软雅黑" panose="020B0503020204020204" pitchFamily="34" charset="-122"/>
            </a:endParaRPr>
          </a:p>
          <a:p>
            <a:pPr marL="0" algn="just" eaLnBrk="1" hangingPunct="1">
              <a:lnSpc>
                <a:spcPct val="125000"/>
              </a:lnSpc>
              <a:buFontTx/>
              <a:buNone/>
            </a:pPr>
            <a:endParaRPr lang="en-US" altLang="zh-CN" sz="2800" b="1" dirty="0">
              <a:latin typeface="微软雅黑" panose="020B0503020204020204" pitchFamily="34" charset="-122"/>
              <a:ea typeface="微软雅黑" panose="020B0503020204020204" pitchFamily="34" charset="-122"/>
            </a:endParaRPr>
          </a:p>
          <a:p>
            <a:pPr marL="0" algn="just" eaLnBrk="1" hangingPunct="1">
              <a:lnSpc>
                <a:spcPct val="125000"/>
              </a:lnSpc>
              <a:buFontTx/>
              <a:buNone/>
            </a:pPr>
            <a:endParaRPr lang="en-US" altLang="zh-CN" sz="2800" b="1" dirty="0">
              <a:latin typeface="微软雅黑" panose="020B0503020204020204" pitchFamily="34" charset="-122"/>
              <a:ea typeface="微软雅黑" panose="020B0503020204020204" pitchFamily="34" charset="-122"/>
            </a:endParaRPr>
          </a:p>
          <a:p>
            <a:pPr marL="0" algn="just" eaLnBrk="1" hangingPunct="1">
              <a:lnSpc>
                <a:spcPct val="125000"/>
              </a:lnSpc>
              <a:buFontTx/>
              <a:buNone/>
            </a:pPr>
            <a:endParaRPr lang="en-US" altLang="zh-CN" sz="2800" b="1" dirty="0">
              <a:latin typeface="微软雅黑" panose="020B0503020204020204" pitchFamily="34" charset="-122"/>
              <a:ea typeface="微软雅黑" panose="020B0503020204020204" pitchFamily="34" charset="-122"/>
            </a:endParaRPr>
          </a:p>
          <a:p>
            <a:pPr marL="0" algn="just" eaLnBrk="1" hangingPunct="1">
              <a:lnSpc>
                <a:spcPct val="125000"/>
              </a:lnSpc>
              <a:buFont typeface="Wingdings" panose="05000000000000000000" pitchFamily="2" charset="2"/>
              <a:buChar char="Ø"/>
            </a:pPr>
            <a:r>
              <a:rPr lang="zh-CN" altLang="en-US" sz="2800" b="1" dirty="0">
                <a:latin typeface="微软雅黑" panose="020B0503020204020204" pitchFamily="34" charset="-122"/>
                <a:ea typeface="微软雅黑" panose="020B0503020204020204" pitchFamily="34" charset="-122"/>
              </a:rPr>
              <a:t>为了改善效果，就可采用</a:t>
            </a:r>
            <a:r>
              <a:rPr lang="zh-CN" altLang="en-US" sz="2800" b="1" dirty="0">
                <a:solidFill>
                  <a:srgbClr val="FF0000"/>
                </a:solidFill>
                <a:latin typeface="微软雅黑" panose="020B0503020204020204" pitchFamily="34" charset="-122"/>
                <a:ea typeface="微软雅黑" panose="020B0503020204020204" pitchFamily="34" charset="-122"/>
              </a:rPr>
              <a:t>加权平均</a:t>
            </a:r>
            <a:r>
              <a:rPr lang="zh-CN" altLang="en-US" sz="2800" b="1" dirty="0">
                <a:latin typeface="微软雅黑" panose="020B0503020204020204" pitchFamily="34" charset="-122"/>
                <a:ea typeface="微软雅黑" panose="020B0503020204020204" pitchFamily="34" charset="-122"/>
              </a:rPr>
              <a:t>的方式来构造滤波器。</a:t>
            </a:r>
            <a:endParaRPr lang="en-US" altLang="zh-CN" sz="2800" b="1" dirty="0">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20072" y="2636912"/>
            <a:ext cx="3632952" cy="2592212"/>
          </a:xfrm>
          <a:prstGeom prst="rect">
            <a:avLst/>
          </a:prstGeom>
        </p:spPr>
      </p:pic>
    </p:spTree>
    <p:extLst>
      <p:ext uri="{BB962C8B-B14F-4D97-AF65-F5344CB8AC3E}">
        <p14:creationId xmlns:p14="http://schemas.microsoft.com/office/powerpoint/2010/main" val="2708859765"/>
      </p:ext>
    </p:extLst>
  </p:cSld>
  <p:clrMapOvr>
    <a:masterClrMapping/>
  </p:clrMapOvr>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323850" y="188913"/>
            <a:ext cx="7704534" cy="836612"/>
          </a:xfrm>
        </p:spPr>
        <p:txBody>
          <a:bodyPr/>
          <a:lstStyle/>
          <a:p>
            <a:pPr eaLnBrk="1" hangingPunct="1"/>
            <a:r>
              <a:rPr lang="zh-CN" altLang="en-US" sz="4400" dirty="0">
                <a:ea typeface="微软雅黑" pitchFamily="34" charset="-122"/>
              </a:rPr>
              <a:t>空域滤波增强</a:t>
            </a:r>
            <a:r>
              <a:rPr lang="en-US" altLang="zh-CN" sz="4400" dirty="0">
                <a:ea typeface="微软雅黑" pitchFamily="34" charset="-122"/>
              </a:rPr>
              <a:t>—</a:t>
            </a:r>
            <a:r>
              <a:rPr lang="zh-CN" altLang="en-US" sz="3500" dirty="0">
                <a:ea typeface="微软雅黑" pitchFamily="34" charset="-122"/>
              </a:rPr>
              <a:t>均值滤波</a:t>
            </a:r>
          </a:p>
        </p:txBody>
      </p:sp>
      <p:sp>
        <p:nvSpPr>
          <p:cNvPr id="5" name="Rectangle 7"/>
          <p:cNvSpPr>
            <a:spLocks noChangeArrowheads="1"/>
          </p:cNvSpPr>
          <p:nvPr/>
        </p:nvSpPr>
        <p:spPr bwMode="auto">
          <a:xfrm>
            <a:off x="289917" y="1268760"/>
            <a:ext cx="77724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buClr>
                <a:schemeClr val="folHlink"/>
              </a:buClr>
              <a:buSzPct val="60000"/>
              <a:buFont typeface="Wingdings" panose="05000000000000000000" pitchFamily="2" charset="2"/>
              <a:buNone/>
            </a:pPr>
            <a:r>
              <a:rPr lang="zh-CN" altLang="en-US" sz="2800" b="1" dirty="0">
                <a:solidFill>
                  <a:srgbClr val="033BED"/>
                </a:solidFill>
                <a:latin typeface="微软雅黑" panose="020B0503020204020204" pitchFamily="34" charset="-122"/>
                <a:ea typeface="微软雅黑" panose="020B0503020204020204" pitchFamily="34" charset="-122"/>
              </a:rPr>
              <a:t>以下是几个典型的加权均值滤波器：</a:t>
            </a:r>
          </a:p>
        </p:txBody>
      </p:sp>
      <p:graphicFrame>
        <p:nvGraphicFramePr>
          <p:cNvPr id="6" name="Object 3"/>
          <p:cNvGraphicFramePr>
            <a:graphicFrameLocks noChangeAspect="1"/>
          </p:cNvGraphicFramePr>
          <p:nvPr>
            <p:extLst>
              <p:ext uri="{D42A27DB-BD31-4B8C-83A1-F6EECF244321}">
                <p14:modId xmlns:p14="http://schemas.microsoft.com/office/powerpoint/2010/main" val="1557479403"/>
              </p:ext>
            </p:extLst>
          </p:nvPr>
        </p:nvGraphicFramePr>
        <p:xfrm>
          <a:off x="522288" y="2149029"/>
          <a:ext cx="2232025" cy="1423987"/>
        </p:xfrm>
        <a:graphic>
          <a:graphicData uri="http://schemas.openxmlformats.org/presentationml/2006/ole">
            <mc:AlternateContent xmlns:mc="http://schemas.openxmlformats.org/markup-compatibility/2006">
              <mc:Choice xmlns:v="urn:schemas-microsoft-com:vml" Requires="v">
                <p:oleObj name="Equation" r:id="rId2" imgW="1180800" imgH="749160" progId="Equation.DSMT4">
                  <p:embed/>
                </p:oleObj>
              </mc:Choice>
              <mc:Fallback>
                <p:oleObj name="Equation" r:id="rId2" imgW="1180800" imgH="749160" progId="Equation.DSMT4">
                  <p:embed/>
                  <p:pic>
                    <p:nvPicPr>
                      <p:cNvPr id="0" name=""/>
                      <p:cNvPicPr>
                        <a:picLocks noChangeAspect="1" noChangeArrowheads="1"/>
                      </p:cNvPicPr>
                      <p:nvPr/>
                    </p:nvPicPr>
                    <p:blipFill>
                      <a:blip r:embed="rId3"/>
                      <a:srcRect/>
                      <a:stretch>
                        <a:fillRect/>
                      </a:stretch>
                    </p:blipFill>
                    <p:spPr bwMode="auto">
                      <a:xfrm>
                        <a:off x="522288" y="2149029"/>
                        <a:ext cx="2232025" cy="14239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 name="Object 4"/>
          <p:cNvGraphicFramePr>
            <a:graphicFrameLocks noChangeAspect="1"/>
          </p:cNvGraphicFramePr>
          <p:nvPr>
            <p:extLst>
              <p:ext uri="{D42A27DB-BD31-4B8C-83A1-F6EECF244321}">
                <p14:modId xmlns:p14="http://schemas.microsoft.com/office/powerpoint/2010/main" val="2429282959"/>
              </p:ext>
            </p:extLst>
          </p:nvPr>
        </p:nvGraphicFramePr>
        <p:xfrm>
          <a:off x="3333750" y="2150616"/>
          <a:ext cx="2292350" cy="1371600"/>
        </p:xfrm>
        <a:graphic>
          <a:graphicData uri="http://schemas.openxmlformats.org/presentationml/2006/ole">
            <mc:AlternateContent xmlns:mc="http://schemas.openxmlformats.org/markup-compatibility/2006">
              <mc:Choice xmlns:v="urn:schemas-microsoft-com:vml" Requires="v">
                <p:oleObj name="Equation" r:id="rId4" imgW="1257120" imgH="749160" progId="Equation.DSMT4">
                  <p:embed/>
                </p:oleObj>
              </mc:Choice>
              <mc:Fallback>
                <p:oleObj name="Equation" r:id="rId4" imgW="1257120" imgH="749160" progId="Equation.DSMT4">
                  <p:embed/>
                  <p:pic>
                    <p:nvPicPr>
                      <p:cNvPr id="0" name=""/>
                      <p:cNvPicPr>
                        <a:picLocks noChangeAspect="1" noChangeArrowheads="1"/>
                      </p:cNvPicPr>
                      <p:nvPr/>
                    </p:nvPicPr>
                    <p:blipFill>
                      <a:blip r:embed="rId5"/>
                      <a:srcRect/>
                      <a:stretch>
                        <a:fillRect/>
                      </a:stretch>
                    </p:blipFill>
                    <p:spPr bwMode="auto">
                      <a:xfrm>
                        <a:off x="3333750" y="2150616"/>
                        <a:ext cx="2292350" cy="1371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 name="Object 6"/>
          <p:cNvGraphicFramePr>
            <a:graphicFrameLocks noChangeAspect="1"/>
          </p:cNvGraphicFramePr>
          <p:nvPr>
            <p:extLst>
              <p:ext uri="{D42A27DB-BD31-4B8C-83A1-F6EECF244321}">
                <p14:modId xmlns:p14="http://schemas.microsoft.com/office/powerpoint/2010/main" val="2833557165"/>
              </p:ext>
            </p:extLst>
          </p:nvPr>
        </p:nvGraphicFramePr>
        <p:xfrm>
          <a:off x="6207125" y="2137916"/>
          <a:ext cx="2212975" cy="1395413"/>
        </p:xfrm>
        <a:graphic>
          <a:graphicData uri="http://schemas.openxmlformats.org/presentationml/2006/ole">
            <mc:AlternateContent xmlns:mc="http://schemas.openxmlformats.org/markup-compatibility/2006">
              <mc:Choice xmlns:v="urn:schemas-microsoft-com:vml" Requires="v">
                <p:oleObj name="Equation" r:id="rId6" imgW="1206360" imgH="761760" progId="Equation.DSMT4">
                  <p:embed/>
                </p:oleObj>
              </mc:Choice>
              <mc:Fallback>
                <p:oleObj name="Equation" r:id="rId6" imgW="1206360" imgH="761760" progId="Equation.DSMT4">
                  <p:embed/>
                  <p:pic>
                    <p:nvPicPr>
                      <p:cNvPr id="0" name=""/>
                      <p:cNvPicPr>
                        <a:picLocks noChangeAspect="1" noChangeArrowheads="1"/>
                      </p:cNvPicPr>
                      <p:nvPr/>
                    </p:nvPicPr>
                    <p:blipFill>
                      <a:blip r:embed="rId7"/>
                      <a:srcRect/>
                      <a:stretch>
                        <a:fillRect/>
                      </a:stretch>
                    </p:blipFill>
                    <p:spPr bwMode="auto">
                      <a:xfrm>
                        <a:off x="6207125" y="2137916"/>
                        <a:ext cx="2212975" cy="1395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 name="Rectangle 14"/>
          <p:cNvSpPr>
            <a:spLocks noChangeArrowheads="1"/>
          </p:cNvSpPr>
          <p:nvPr/>
        </p:nvSpPr>
        <p:spPr bwMode="auto">
          <a:xfrm>
            <a:off x="395536" y="3786772"/>
            <a:ext cx="8712968" cy="2641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indent="457200" algn="just" eaLnBrk="1" hangingPunct="1">
              <a:lnSpc>
                <a:spcPct val="125000"/>
              </a:lnSpc>
              <a:buClr>
                <a:schemeClr val="folHlink"/>
              </a:buClr>
              <a:buSzPct val="60000"/>
              <a:buFont typeface="Wingdings" panose="05000000000000000000" pitchFamily="2" charset="2"/>
              <a:buNone/>
            </a:pPr>
            <a:r>
              <a:rPr lang="zh-CN" altLang="en-US" sz="2650" b="1" dirty="0">
                <a:latin typeface="微软雅黑" panose="020B0503020204020204" pitchFamily="34" charset="-122"/>
                <a:ea typeface="微软雅黑" panose="020B0503020204020204" pitchFamily="34" charset="-122"/>
              </a:rPr>
              <a:t>一般，处于模板中心位置的像素比其它像素的权值要大，即把中心点加强为</a:t>
            </a:r>
            <a:r>
              <a:rPr lang="zh-CN" altLang="en-US" sz="2650" b="1" dirty="0">
                <a:solidFill>
                  <a:srgbClr val="FF0000"/>
                </a:solidFill>
                <a:latin typeface="微软雅黑" panose="020B0503020204020204" pitchFamily="34" charset="-122"/>
                <a:ea typeface="微软雅黑" panose="020B0503020204020204" pitchFamily="34" charset="-122"/>
              </a:rPr>
              <a:t>最高</a:t>
            </a:r>
            <a:r>
              <a:rPr lang="zh-CN" altLang="en-US" sz="2650" b="1" dirty="0">
                <a:latin typeface="微软雅黑" panose="020B0503020204020204" pitchFamily="34" charset="-122"/>
                <a:ea typeface="微软雅黑" panose="020B0503020204020204" pitchFamily="34" charset="-122"/>
              </a:rPr>
              <a:t>。又因为对角项离中心比正交方向相邻的像素更远，它的重要性要比与中心直接相邻的四个像素低，所以随着离中心点距离的增加权值</a:t>
            </a:r>
            <a:r>
              <a:rPr lang="zh-CN" altLang="en-US" sz="2650" b="1" dirty="0">
                <a:solidFill>
                  <a:srgbClr val="FF0000"/>
                </a:solidFill>
                <a:latin typeface="微软雅黑" panose="020B0503020204020204" pitchFamily="34" charset="-122"/>
                <a:ea typeface="微软雅黑" panose="020B0503020204020204" pitchFamily="34" charset="-122"/>
              </a:rPr>
              <a:t>减小</a:t>
            </a:r>
            <a:r>
              <a:rPr lang="zh-CN" altLang="en-US" sz="2650" b="1" dirty="0">
                <a:latin typeface="微软雅黑" panose="020B0503020204020204" pitchFamily="34" charset="-122"/>
                <a:ea typeface="微软雅黑" panose="020B0503020204020204" pitchFamily="34" charset="-122"/>
              </a:rPr>
              <a:t>。这样，经过加权均值滤波后，可减小平滑处理中的模糊。</a:t>
            </a:r>
          </a:p>
        </p:txBody>
      </p:sp>
    </p:spTree>
    <p:extLst>
      <p:ext uri="{BB962C8B-B14F-4D97-AF65-F5344CB8AC3E}">
        <p14:creationId xmlns:p14="http://schemas.microsoft.com/office/powerpoint/2010/main" val="346861273"/>
      </p:ext>
    </p:extLst>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323850" y="188913"/>
            <a:ext cx="7704534" cy="836612"/>
          </a:xfrm>
        </p:spPr>
        <p:txBody>
          <a:bodyPr/>
          <a:lstStyle/>
          <a:p>
            <a:pPr eaLnBrk="1" hangingPunct="1"/>
            <a:r>
              <a:rPr lang="zh-CN" altLang="en-US" sz="4400" dirty="0">
                <a:ea typeface="微软雅黑" pitchFamily="34" charset="-122"/>
              </a:rPr>
              <a:t>空域滤波增强</a:t>
            </a:r>
            <a:r>
              <a:rPr lang="en-US" altLang="zh-CN" sz="4400" dirty="0">
                <a:ea typeface="微软雅黑" pitchFamily="34" charset="-122"/>
              </a:rPr>
              <a:t>—</a:t>
            </a:r>
            <a:r>
              <a:rPr lang="zh-CN" altLang="en-US" sz="3500" dirty="0">
                <a:ea typeface="微软雅黑" pitchFamily="34" charset="-122"/>
              </a:rPr>
              <a:t>中值滤波</a:t>
            </a:r>
          </a:p>
        </p:txBody>
      </p:sp>
      <p:sp>
        <p:nvSpPr>
          <p:cNvPr id="9" name="Rectangle 14"/>
          <p:cNvSpPr>
            <a:spLocks noChangeArrowheads="1"/>
          </p:cNvSpPr>
          <p:nvPr/>
        </p:nvSpPr>
        <p:spPr bwMode="auto">
          <a:xfrm>
            <a:off x="395536" y="1772816"/>
            <a:ext cx="8748464" cy="4388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indent="-457200" algn="just">
              <a:lnSpc>
                <a:spcPct val="125000"/>
              </a:lnSpc>
              <a:buSzPct val="80000"/>
            </a:pPr>
            <a:r>
              <a:rPr lang="zh-CN" altLang="en-US" sz="2800" b="1" dirty="0">
                <a:latin typeface="微软雅黑" panose="020B0503020204020204" pitchFamily="34" charset="-122"/>
                <a:ea typeface="微软雅黑" panose="020B0503020204020204" pitchFamily="34" charset="-122"/>
              </a:rPr>
              <a:t>因为噪声（如椒盐噪声）的出现，使该点像素比周围的像素亮（暗）许多；</a:t>
            </a:r>
            <a:endParaRPr lang="en-US" altLang="zh-CN" sz="2800" b="1" dirty="0">
              <a:latin typeface="微软雅黑" panose="020B0503020204020204" pitchFamily="34" charset="-122"/>
              <a:ea typeface="微软雅黑" panose="020B0503020204020204" pitchFamily="34" charset="-122"/>
            </a:endParaRPr>
          </a:p>
          <a:p>
            <a:pPr indent="-457200" algn="just">
              <a:lnSpc>
                <a:spcPct val="125000"/>
              </a:lnSpc>
              <a:buSzPct val="80000"/>
            </a:pPr>
            <a:endParaRPr lang="en-US" altLang="zh-CN" sz="2000" b="1" dirty="0">
              <a:latin typeface="微软雅黑" panose="020B0503020204020204" pitchFamily="34" charset="-122"/>
              <a:ea typeface="微软雅黑" panose="020B0503020204020204" pitchFamily="34" charset="-122"/>
            </a:endParaRPr>
          </a:p>
          <a:p>
            <a:pPr indent="-457200" algn="just">
              <a:lnSpc>
                <a:spcPct val="125000"/>
              </a:lnSpc>
              <a:buSzPct val="80000"/>
            </a:pPr>
            <a:r>
              <a:rPr lang="zh-CN" altLang="en-US" sz="2800" b="1" dirty="0">
                <a:latin typeface="微软雅黑" panose="020B0503020204020204" pitchFamily="34" charset="-122"/>
                <a:ea typeface="微软雅黑" panose="020B0503020204020204" pitchFamily="34" charset="-122"/>
              </a:rPr>
              <a:t>如果在某个模板中，对像素进行由小到大的重新排列，那么最亮或者最暗的点一定被排在</a:t>
            </a:r>
            <a:r>
              <a:rPr lang="zh-CN" altLang="en-US" sz="2800" b="1" dirty="0">
                <a:solidFill>
                  <a:srgbClr val="FF0000"/>
                </a:solidFill>
                <a:latin typeface="微软雅黑" panose="020B0503020204020204" pitchFamily="34" charset="-122"/>
                <a:ea typeface="微软雅黑" panose="020B0503020204020204" pitchFamily="34" charset="-122"/>
              </a:rPr>
              <a:t>两侧</a:t>
            </a:r>
            <a:r>
              <a:rPr lang="zh-CN" altLang="en-US" sz="2800" b="1" dirty="0">
                <a:latin typeface="微软雅黑" panose="020B0503020204020204" pitchFamily="34" charset="-122"/>
                <a:ea typeface="微软雅黑" panose="020B0503020204020204" pitchFamily="34" charset="-122"/>
              </a:rPr>
              <a:t>；</a:t>
            </a:r>
            <a:endParaRPr lang="en-US" altLang="zh-CN" sz="2800" b="1" dirty="0">
              <a:latin typeface="微软雅黑" panose="020B0503020204020204" pitchFamily="34" charset="-122"/>
              <a:ea typeface="微软雅黑" panose="020B0503020204020204" pitchFamily="34" charset="-122"/>
            </a:endParaRPr>
          </a:p>
          <a:p>
            <a:pPr indent="-457200" algn="just">
              <a:lnSpc>
                <a:spcPct val="125000"/>
              </a:lnSpc>
              <a:buSzPct val="80000"/>
            </a:pPr>
            <a:endParaRPr lang="en-US" altLang="zh-CN" sz="2000" b="1" dirty="0">
              <a:latin typeface="微软雅黑" panose="020B0503020204020204" pitchFamily="34" charset="-122"/>
              <a:ea typeface="微软雅黑" panose="020B0503020204020204" pitchFamily="34" charset="-122"/>
            </a:endParaRPr>
          </a:p>
          <a:p>
            <a:pPr indent="-457200" algn="just">
              <a:lnSpc>
                <a:spcPct val="125000"/>
              </a:lnSpc>
              <a:buSzPct val="80000"/>
            </a:pPr>
            <a:r>
              <a:rPr lang="zh-CN" altLang="en-US" sz="2800" b="1" dirty="0">
                <a:latin typeface="微软雅黑" panose="020B0503020204020204" pitchFamily="34" charset="-122"/>
                <a:ea typeface="微软雅黑" panose="020B0503020204020204" pitchFamily="34" charset="-122"/>
              </a:rPr>
              <a:t>取模板中排在</a:t>
            </a:r>
            <a:r>
              <a:rPr lang="zh-CN" altLang="en-US" sz="2800" b="1" dirty="0">
                <a:solidFill>
                  <a:srgbClr val="FF0000"/>
                </a:solidFill>
                <a:latin typeface="微软雅黑" panose="020B0503020204020204" pitchFamily="34" charset="-122"/>
                <a:ea typeface="微软雅黑" panose="020B0503020204020204" pitchFamily="34" charset="-122"/>
              </a:rPr>
              <a:t>中间</a:t>
            </a:r>
            <a:r>
              <a:rPr lang="zh-CN" altLang="en-US" sz="2800" b="1" dirty="0">
                <a:latin typeface="微软雅黑" panose="020B0503020204020204" pitchFamily="34" charset="-122"/>
                <a:ea typeface="微软雅黑" panose="020B0503020204020204" pitchFamily="34" charset="-122"/>
              </a:rPr>
              <a:t>位置上的像素的灰度值替代待处理像素的灰度值，就可以达到滤除噪声的目的。</a:t>
            </a:r>
          </a:p>
        </p:txBody>
      </p:sp>
    </p:spTree>
    <p:extLst>
      <p:ext uri="{BB962C8B-B14F-4D97-AF65-F5344CB8AC3E}">
        <p14:creationId xmlns:p14="http://schemas.microsoft.com/office/powerpoint/2010/main" val="1585741227"/>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pPr eaLnBrk="1" hangingPunct="1"/>
            <a:r>
              <a:rPr lang="zh-CN" altLang="en-US" sz="4400" dirty="0">
                <a:ea typeface="微软雅黑" pitchFamily="34" charset="-122"/>
              </a:rPr>
              <a:t>概述</a:t>
            </a:r>
          </a:p>
        </p:txBody>
      </p:sp>
      <p:graphicFrame>
        <p:nvGraphicFramePr>
          <p:cNvPr id="3" name="对象 2"/>
          <p:cNvGraphicFramePr>
            <a:graphicFrameLocks noChangeAspect="1"/>
          </p:cNvGraphicFramePr>
          <p:nvPr>
            <p:extLst>
              <p:ext uri="{D42A27DB-BD31-4B8C-83A1-F6EECF244321}">
                <p14:modId xmlns:p14="http://schemas.microsoft.com/office/powerpoint/2010/main" val="36008493"/>
              </p:ext>
            </p:extLst>
          </p:nvPr>
        </p:nvGraphicFramePr>
        <p:xfrm>
          <a:off x="1017424" y="1772816"/>
          <a:ext cx="7010960" cy="4104456"/>
        </p:xfrm>
        <a:graphic>
          <a:graphicData uri="http://schemas.openxmlformats.org/presentationml/2006/ole">
            <mc:AlternateContent xmlns:mc="http://schemas.openxmlformats.org/markup-compatibility/2006">
              <mc:Choice xmlns:v="urn:schemas-microsoft-com:vml" Requires="v">
                <p:oleObj name="Equation" r:id="rId2" imgW="4533840" imgH="2654280" progId="Equation.DSMT4">
                  <p:embed/>
                </p:oleObj>
              </mc:Choice>
              <mc:Fallback>
                <p:oleObj name="Equation" r:id="rId2" imgW="4533840" imgH="2654280" progId="Equation.DSMT4">
                  <p:embed/>
                  <p:pic>
                    <p:nvPicPr>
                      <p:cNvPr id="0" name=""/>
                      <p:cNvPicPr/>
                      <p:nvPr/>
                    </p:nvPicPr>
                    <p:blipFill>
                      <a:blip r:embed="rId3"/>
                      <a:stretch>
                        <a:fillRect/>
                      </a:stretch>
                    </p:blipFill>
                    <p:spPr>
                      <a:xfrm>
                        <a:off x="1017424" y="1772816"/>
                        <a:ext cx="7010960" cy="4104456"/>
                      </a:xfrm>
                      <a:prstGeom prst="rect">
                        <a:avLst/>
                      </a:prstGeom>
                    </p:spPr>
                  </p:pic>
                </p:oleObj>
              </mc:Fallback>
            </mc:AlternateContent>
          </a:graphicData>
        </a:graphic>
      </p:graphicFrame>
    </p:spTree>
    <p:extLst>
      <p:ext uri="{BB962C8B-B14F-4D97-AF65-F5344CB8AC3E}">
        <p14:creationId xmlns:p14="http://schemas.microsoft.com/office/powerpoint/2010/main" val="3125238142"/>
      </p:ext>
    </p:extLst>
  </p:cSld>
  <p:clrMapOvr>
    <a:masterClrMapping/>
  </p:clrMapOvr>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323850" y="188913"/>
            <a:ext cx="7704534" cy="836612"/>
          </a:xfrm>
        </p:spPr>
        <p:txBody>
          <a:bodyPr/>
          <a:lstStyle/>
          <a:p>
            <a:pPr eaLnBrk="1" hangingPunct="1"/>
            <a:r>
              <a:rPr lang="zh-CN" altLang="en-US" sz="4400" dirty="0">
                <a:ea typeface="微软雅黑" pitchFamily="34" charset="-122"/>
              </a:rPr>
              <a:t>空域滤波增强</a:t>
            </a:r>
            <a:r>
              <a:rPr lang="en-US" altLang="zh-CN" sz="4400" dirty="0">
                <a:ea typeface="微软雅黑" pitchFamily="34" charset="-122"/>
              </a:rPr>
              <a:t>—</a:t>
            </a:r>
            <a:r>
              <a:rPr lang="zh-CN" altLang="en-US" sz="3500" dirty="0">
                <a:ea typeface="微软雅黑" pitchFamily="34" charset="-122"/>
              </a:rPr>
              <a:t>中值滤波</a:t>
            </a:r>
          </a:p>
        </p:txBody>
      </p:sp>
      <p:sp>
        <p:nvSpPr>
          <p:cNvPr id="4" name="Text Box 2"/>
          <p:cNvSpPr txBox="1">
            <a:spLocks noChangeArrowheads="1"/>
          </p:cNvSpPr>
          <p:nvPr/>
        </p:nvSpPr>
        <p:spPr bwMode="auto">
          <a:xfrm>
            <a:off x="467544" y="3332018"/>
            <a:ext cx="8153400" cy="2185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766763" indent="-766763">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marL="0" eaLnBrk="1" hangingPunct="1">
              <a:lnSpc>
                <a:spcPct val="125000"/>
              </a:lnSpc>
              <a:spcBef>
                <a:spcPct val="50000"/>
              </a:spcBef>
              <a:buFontTx/>
              <a:buNone/>
            </a:pPr>
            <a:r>
              <a:rPr kumimoji="0" lang="en-US" altLang="zh-CN" sz="2400" b="1" dirty="0"/>
              <a:t>       </a:t>
            </a:r>
            <a:r>
              <a:rPr kumimoji="0" lang="en-US" altLang="zh-CN" b="1" dirty="0">
                <a:latin typeface="微软雅黑" panose="020B0503020204020204" pitchFamily="34" charset="-122"/>
                <a:ea typeface="微软雅黑" panose="020B0503020204020204" pitchFamily="34" charset="-122"/>
              </a:rPr>
              <a:t> </a:t>
            </a:r>
            <a:r>
              <a:rPr kumimoji="0" lang="en-US" altLang="zh-CN" b="1" dirty="0">
                <a:solidFill>
                  <a:srgbClr val="FF0000"/>
                </a:solidFill>
                <a:latin typeface="微软雅黑" panose="020B0503020204020204" pitchFamily="34" charset="-122"/>
                <a:ea typeface="微软雅黑" panose="020B0503020204020204" pitchFamily="34" charset="-122"/>
              </a:rPr>
              <a:t>200</a:t>
            </a:r>
            <a:r>
              <a:rPr kumimoji="0" lang="zh-CN" altLang="en-US" b="1" dirty="0">
                <a:latin typeface="微软雅黑" panose="020B0503020204020204" pitchFamily="34" charset="-122"/>
                <a:ea typeface="微软雅黑" panose="020B0503020204020204" pitchFamily="34" charset="-122"/>
              </a:rPr>
              <a:t>显然是个噪声，因为噪声的出现，使该点像素比周围的像素亮许多；      </a:t>
            </a:r>
            <a:endParaRPr kumimoji="0" lang="en-US" altLang="zh-CN" b="1" dirty="0">
              <a:latin typeface="微软雅黑" panose="020B0503020204020204" pitchFamily="34" charset="-122"/>
              <a:ea typeface="微软雅黑" panose="020B0503020204020204" pitchFamily="34" charset="-122"/>
            </a:endParaRPr>
          </a:p>
          <a:p>
            <a:pPr marL="0" eaLnBrk="1" hangingPunct="1">
              <a:lnSpc>
                <a:spcPct val="125000"/>
              </a:lnSpc>
              <a:spcBef>
                <a:spcPct val="50000"/>
              </a:spcBef>
              <a:buFontTx/>
              <a:buNone/>
            </a:pPr>
            <a:r>
              <a:rPr kumimoji="0" lang="zh-CN" altLang="en-US" b="1" dirty="0">
                <a:latin typeface="微软雅黑" panose="020B0503020204020204" pitchFamily="34" charset="-122"/>
                <a:ea typeface="微软雅黑" panose="020B0503020204020204" pitchFamily="34" charset="-122"/>
              </a:rPr>
              <a:t>     设窗口大小为</a:t>
            </a:r>
            <a:r>
              <a:rPr kumimoji="0" lang="en-US" altLang="zh-CN" b="1" dirty="0">
                <a:solidFill>
                  <a:srgbClr val="FF0000"/>
                </a:solidFill>
                <a:latin typeface="微软雅黑" panose="020B0503020204020204" pitchFamily="34" charset="-122"/>
                <a:ea typeface="微软雅黑" panose="020B0503020204020204" pitchFamily="34" charset="-122"/>
              </a:rPr>
              <a:t>1×3</a:t>
            </a:r>
            <a:r>
              <a:rPr kumimoji="0" lang="zh-CN" altLang="en-US" b="1" dirty="0">
                <a:latin typeface="微软雅黑" panose="020B0503020204020204" pitchFamily="34" charset="-122"/>
                <a:ea typeface="微软雅黑" panose="020B0503020204020204" pitchFamily="34" charset="-122"/>
              </a:rPr>
              <a:t>。</a:t>
            </a:r>
            <a:endParaRPr kumimoji="0" lang="en-US" altLang="zh-CN" b="1" dirty="0">
              <a:latin typeface="微软雅黑" panose="020B0503020204020204" pitchFamily="34" charset="-122"/>
              <a:ea typeface="微软雅黑" panose="020B0503020204020204" pitchFamily="34" charset="-122"/>
            </a:endParaRPr>
          </a:p>
        </p:txBody>
      </p:sp>
      <p:graphicFrame>
        <p:nvGraphicFramePr>
          <p:cNvPr id="5" name="Object 3"/>
          <p:cNvGraphicFramePr>
            <a:graphicFrameLocks noChangeAspect="1"/>
          </p:cNvGraphicFramePr>
          <p:nvPr>
            <p:extLst>
              <p:ext uri="{D42A27DB-BD31-4B8C-83A1-F6EECF244321}">
                <p14:modId xmlns:p14="http://schemas.microsoft.com/office/powerpoint/2010/main" val="536608435"/>
              </p:ext>
            </p:extLst>
          </p:nvPr>
        </p:nvGraphicFramePr>
        <p:xfrm>
          <a:off x="1331640" y="1916832"/>
          <a:ext cx="6369647" cy="851570"/>
        </p:xfrm>
        <a:graphic>
          <a:graphicData uri="http://schemas.openxmlformats.org/presentationml/2006/ole">
            <mc:AlternateContent xmlns:mc="http://schemas.openxmlformats.org/markup-compatibility/2006">
              <mc:Choice xmlns:v="urn:schemas-microsoft-com:vml" Requires="v">
                <p:oleObj name="位图图像" r:id="rId2" imgW="3067478" imgH="409632" progId="Paint.Picture">
                  <p:embed/>
                </p:oleObj>
              </mc:Choice>
              <mc:Fallback>
                <p:oleObj name="位图图像" r:id="rId2" imgW="3067478" imgH="409632" progId="Paint.Picture">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1640" y="1916832"/>
                        <a:ext cx="6369647" cy="851570"/>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289938173"/>
      </p:ext>
    </p:extLst>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323850" y="188913"/>
            <a:ext cx="7704534" cy="836612"/>
          </a:xfrm>
        </p:spPr>
        <p:txBody>
          <a:bodyPr/>
          <a:lstStyle/>
          <a:p>
            <a:pPr eaLnBrk="1" hangingPunct="1"/>
            <a:r>
              <a:rPr lang="zh-CN" altLang="en-US" sz="4400" dirty="0">
                <a:ea typeface="微软雅黑" pitchFamily="34" charset="-122"/>
              </a:rPr>
              <a:t>空域滤波增强</a:t>
            </a:r>
            <a:r>
              <a:rPr lang="en-US" altLang="zh-CN" sz="4400" dirty="0">
                <a:ea typeface="微软雅黑" pitchFamily="34" charset="-122"/>
              </a:rPr>
              <a:t>—</a:t>
            </a:r>
            <a:r>
              <a:rPr lang="zh-CN" altLang="en-US" sz="3500" dirty="0">
                <a:ea typeface="微软雅黑" pitchFamily="34" charset="-122"/>
              </a:rPr>
              <a:t>中值滤波</a:t>
            </a:r>
          </a:p>
        </p:txBody>
      </p:sp>
      <p:sp>
        <p:nvSpPr>
          <p:cNvPr id="6" name="Text Box 2"/>
          <p:cNvSpPr txBox="1">
            <a:spLocks noChangeArrowheads="1"/>
          </p:cNvSpPr>
          <p:nvPr/>
        </p:nvSpPr>
        <p:spPr bwMode="auto">
          <a:xfrm>
            <a:off x="1295400" y="1462881"/>
            <a:ext cx="685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2400" b="1" dirty="0">
                <a:latin typeface="微软雅黑" panose="020B0503020204020204" pitchFamily="34" charset="-122"/>
                <a:ea typeface="微软雅黑" panose="020B0503020204020204" pitchFamily="34" charset="-122"/>
              </a:rPr>
              <a:t>(1)</a:t>
            </a:r>
          </a:p>
        </p:txBody>
      </p:sp>
      <p:graphicFrame>
        <p:nvGraphicFramePr>
          <p:cNvPr id="7" name="Object 3"/>
          <p:cNvGraphicFramePr>
            <a:graphicFrameLocks/>
          </p:cNvGraphicFramePr>
          <p:nvPr>
            <p:extLst>
              <p:ext uri="{D42A27DB-BD31-4B8C-83A1-F6EECF244321}">
                <p14:modId xmlns:p14="http://schemas.microsoft.com/office/powerpoint/2010/main" val="1159883167"/>
              </p:ext>
            </p:extLst>
          </p:nvPr>
        </p:nvGraphicFramePr>
        <p:xfrm>
          <a:off x="2438400" y="1935956"/>
          <a:ext cx="4430713" cy="593725"/>
        </p:xfrm>
        <a:graphic>
          <a:graphicData uri="http://schemas.openxmlformats.org/presentationml/2006/ole">
            <mc:AlternateContent xmlns:mc="http://schemas.openxmlformats.org/markup-compatibility/2006">
              <mc:Choice xmlns:v="urn:schemas-microsoft-com:vml" Requires="v">
                <p:oleObj name="位图图像" r:id="rId2" imgW="3086531" imgH="495369" progId="Paint.Picture">
                  <p:embed/>
                </p:oleObj>
              </mc:Choice>
              <mc:Fallback>
                <p:oleObj name="位图图像" r:id="rId2" imgW="3086531" imgH="495369" progId="Paint.Picture">
                  <p:embed/>
                  <p:pic>
                    <p:nvPicPr>
                      <p:cNvPr id="0" nam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38400" y="1935956"/>
                        <a:ext cx="4430713" cy="593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 name="Object 4"/>
          <p:cNvGraphicFramePr>
            <a:graphicFrameLocks/>
          </p:cNvGraphicFramePr>
          <p:nvPr>
            <p:extLst>
              <p:ext uri="{D42A27DB-BD31-4B8C-83A1-F6EECF244321}">
                <p14:modId xmlns:p14="http://schemas.microsoft.com/office/powerpoint/2010/main" val="4190786024"/>
              </p:ext>
            </p:extLst>
          </p:nvPr>
        </p:nvGraphicFramePr>
        <p:xfrm>
          <a:off x="2438400" y="2774156"/>
          <a:ext cx="4430713" cy="593725"/>
        </p:xfrm>
        <a:graphic>
          <a:graphicData uri="http://schemas.openxmlformats.org/presentationml/2006/ole">
            <mc:AlternateContent xmlns:mc="http://schemas.openxmlformats.org/markup-compatibility/2006">
              <mc:Choice xmlns:v="urn:schemas-microsoft-com:vml" Requires="v">
                <p:oleObj name="位图图像" r:id="rId4" imgW="3095238" imgH="409632" progId="Paint.Picture">
                  <p:embed/>
                </p:oleObj>
              </mc:Choice>
              <mc:Fallback>
                <p:oleObj name="位图图像" r:id="rId4" imgW="3095238" imgH="409632" progId="Paint.Picture">
                  <p:embed/>
                  <p:pic>
                    <p:nvPicPr>
                      <p:cNvPr id="0" name=""/>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38400" y="2774156"/>
                        <a:ext cx="4430713" cy="593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 name="Text Box 5"/>
          <p:cNvSpPr txBox="1">
            <a:spLocks noChangeArrowheads="1"/>
          </p:cNvSpPr>
          <p:nvPr/>
        </p:nvSpPr>
        <p:spPr bwMode="auto">
          <a:xfrm>
            <a:off x="1295400" y="3748881"/>
            <a:ext cx="685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2400" b="1" dirty="0">
                <a:latin typeface="微软雅黑" panose="020B0503020204020204" pitchFamily="34" charset="-122"/>
                <a:ea typeface="微软雅黑" panose="020B0503020204020204" pitchFamily="34" charset="-122"/>
              </a:rPr>
              <a:t>(2)</a:t>
            </a:r>
          </a:p>
        </p:txBody>
      </p:sp>
      <p:graphicFrame>
        <p:nvGraphicFramePr>
          <p:cNvPr id="10" name="Object 6"/>
          <p:cNvGraphicFramePr>
            <a:graphicFrameLocks/>
          </p:cNvGraphicFramePr>
          <p:nvPr>
            <p:extLst>
              <p:ext uri="{D42A27DB-BD31-4B8C-83A1-F6EECF244321}">
                <p14:modId xmlns:p14="http://schemas.microsoft.com/office/powerpoint/2010/main" val="635589569"/>
              </p:ext>
            </p:extLst>
          </p:nvPr>
        </p:nvGraphicFramePr>
        <p:xfrm>
          <a:off x="2438400" y="4234656"/>
          <a:ext cx="4430713" cy="593725"/>
        </p:xfrm>
        <a:graphic>
          <a:graphicData uri="http://schemas.openxmlformats.org/presentationml/2006/ole">
            <mc:AlternateContent xmlns:mc="http://schemas.openxmlformats.org/markup-compatibility/2006">
              <mc:Choice xmlns:v="urn:schemas-microsoft-com:vml" Requires="v">
                <p:oleObj name="位图图像" r:id="rId6" imgW="2991268" imgH="504762" progId="Paint.Picture">
                  <p:embed/>
                </p:oleObj>
              </mc:Choice>
              <mc:Fallback>
                <p:oleObj name="位图图像" r:id="rId6" imgW="2991268" imgH="504762" progId="Paint.Picture">
                  <p:embed/>
                  <p:pic>
                    <p:nvPicPr>
                      <p:cNvPr id="0" name=""/>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38400" y="4234656"/>
                        <a:ext cx="4430713" cy="593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1" name="Object 7"/>
          <p:cNvGraphicFramePr>
            <a:graphicFrameLocks/>
          </p:cNvGraphicFramePr>
          <p:nvPr>
            <p:extLst>
              <p:ext uri="{D42A27DB-BD31-4B8C-83A1-F6EECF244321}">
                <p14:modId xmlns:p14="http://schemas.microsoft.com/office/powerpoint/2010/main" val="3819621930"/>
              </p:ext>
            </p:extLst>
          </p:nvPr>
        </p:nvGraphicFramePr>
        <p:xfrm>
          <a:off x="2438400" y="5139531"/>
          <a:ext cx="4430713" cy="593725"/>
        </p:xfrm>
        <a:graphic>
          <a:graphicData uri="http://schemas.openxmlformats.org/presentationml/2006/ole">
            <mc:AlternateContent xmlns:mc="http://schemas.openxmlformats.org/markup-compatibility/2006">
              <mc:Choice xmlns:v="urn:schemas-microsoft-com:vml" Requires="v">
                <p:oleObj name="位图图像" r:id="rId8" imgW="3048426" imgH="438095" progId="Paint.Picture">
                  <p:embed/>
                </p:oleObj>
              </mc:Choice>
              <mc:Fallback>
                <p:oleObj name="位图图像" r:id="rId8" imgW="3048426" imgH="438095" progId="Paint.Picture">
                  <p:embed/>
                  <p:pic>
                    <p:nvPicPr>
                      <p:cNvPr id="0" name=""/>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438400" y="5139531"/>
                        <a:ext cx="4430713" cy="593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1186519097"/>
      </p:ext>
    </p:extLst>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323850" y="188913"/>
            <a:ext cx="7704534" cy="836612"/>
          </a:xfrm>
        </p:spPr>
        <p:txBody>
          <a:bodyPr/>
          <a:lstStyle/>
          <a:p>
            <a:pPr eaLnBrk="1" hangingPunct="1"/>
            <a:r>
              <a:rPr lang="zh-CN" altLang="en-US" sz="4400" dirty="0">
                <a:ea typeface="微软雅黑" pitchFamily="34" charset="-122"/>
              </a:rPr>
              <a:t>空域滤波增强</a:t>
            </a:r>
            <a:r>
              <a:rPr lang="en-US" altLang="zh-CN" sz="4400" dirty="0">
                <a:ea typeface="微软雅黑" pitchFamily="34" charset="-122"/>
              </a:rPr>
              <a:t>—</a:t>
            </a:r>
            <a:r>
              <a:rPr lang="zh-CN" altLang="en-US" sz="3500" dirty="0">
                <a:ea typeface="微软雅黑" pitchFamily="34" charset="-122"/>
              </a:rPr>
              <a:t>中值滤波</a:t>
            </a:r>
          </a:p>
        </p:txBody>
      </p:sp>
      <p:sp>
        <p:nvSpPr>
          <p:cNvPr id="12" name="Text Box 2"/>
          <p:cNvSpPr txBox="1">
            <a:spLocks noChangeArrowheads="1"/>
          </p:cNvSpPr>
          <p:nvPr/>
        </p:nvSpPr>
        <p:spPr bwMode="auto">
          <a:xfrm>
            <a:off x="1295400" y="1405731"/>
            <a:ext cx="685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2400" b="1" dirty="0">
                <a:latin typeface="微软雅黑" panose="020B0503020204020204" pitchFamily="34" charset="-122"/>
                <a:ea typeface="微软雅黑" panose="020B0503020204020204" pitchFamily="34" charset="-122"/>
              </a:rPr>
              <a:t>(3)</a:t>
            </a:r>
          </a:p>
        </p:txBody>
      </p:sp>
      <p:sp>
        <p:nvSpPr>
          <p:cNvPr id="13" name="Text Box 3"/>
          <p:cNvSpPr txBox="1">
            <a:spLocks noChangeArrowheads="1"/>
          </p:cNvSpPr>
          <p:nvPr/>
        </p:nvSpPr>
        <p:spPr bwMode="auto">
          <a:xfrm>
            <a:off x="1295400" y="3691731"/>
            <a:ext cx="685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2400" b="1" dirty="0">
                <a:latin typeface="微软雅黑" panose="020B0503020204020204" pitchFamily="34" charset="-122"/>
                <a:ea typeface="微软雅黑" panose="020B0503020204020204" pitchFamily="34" charset="-122"/>
              </a:rPr>
              <a:t>(4)</a:t>
            </a:r>
          </a:p>
        </p:txBody>
      </p:sp>
      <p:graphicFrame>
        <p:nvGraphicFramePr>
          <p:cNvPr id="14" name="Object 4"/>
          <p:cNvGraphicFramePr>
            <a:graphicFrameLocks/>
          </p:cNvGraphicFramePr>
          <p:nvPr>
            <p:extLst>
              <p:ext uri="{D42A27DB-BD31-4B8C-83A1-F6EECF244321}">
                <p14:modId xmlns:p14="http://schemas.microsoft.com/office/powerpoint/2010/main" val="3756170774"/>
              </p:ext>
            </p:extLst>
          </p:nvPr>
        </p:nvGraphicFramePr>
        <p:xfrm>
          <a:off x="2438400" y="1862931"/>
          <a:ext cx="4430713" cy="593725"/>
        </p:xfrm>
        <a:graphic>
          <a:graphicData uri="http://schemas.openxmlformats.org/presentationml/2006/ole">
            <mc:AlternateContent xmlns:mc="http://schemas.openxmlformats.org/markup-compatibility/2006">
              <mc:Choice xmlns:v="urn:schemas-microsoft-com:vml" Requires="v">
                <p:oleObj name="位图图像" r:id="rId2" imgW="3010320" imgH="495369" progId="Paint.Picture">
                  <p:embed/>
                </p:oleObj>
              </mc:Choice>
              <mc:Fallback>
                <p:oleObj name="位图图像" r:id="rId2" imgW="3010320" imgH="495369" progId="Paint.Picture">
                  <p:embed/>
                  <p:pic>
                    <p:nvPicPr>
                      <p:cNvPr id="0" nam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38400" y="1862931"/>
                        <a:ext cx="4430713" cy="593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5" name="Object 5"/>
          <p:cNvGraphicFramePr>
            <a:graphicFrameLocks/>
          </p:cNvGraphicFramePr>
          <p:nvPr>
            <p:extLst>
              <p:ext uri="{D42A27DB-BD31-4B8C-83A1-F6EECF244321}">
                <p14:modId xmlns:p14="http://schemas.microsoft.com/office/powerpoint/2010/main" val="1826319407"/>
              </p:ext>
            </p:extLst>
          </p:nvPr>
        </p:nvGraphicFramePr>
        <p:xfrm>
          <a:off x="2438400" y="2793206"/>
          <a:ext cx="4430713" cy="593725"/>
        </p:xfrm>
        <a:graphic>
          <a:graphicData uri="http://schemas.openxmlformats.org/presentationml/2006/ole">
            <mc:AlternateContent xmlns:mc="http://schemas.openxmlformats.org/markup-compatibility/2006">
              <mc:Choice xmlns:v="urn:schemas-microsoft-com:vml" Requires="v">
                <p:oleObj name="位图图像" r:id="rId4" imgW="3076190" imgH="428798" progId="Paint.Picture">
                  <p:embed/>
                </p:oleObj>
              </mc:Choice>
              <mc:Fallback>
                <p:oleObj name="位图图像" r:id="rId4" imgW="3076190" imgH="428798" progId="Paint.Picture">
                  <p:embed/>
                  <p:pic>
                    <p:nvPicPr>
                      <p:cNvPr id="0" name=""/>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38400" y="2793206"/>
                        <a:ext cx="4430713" cy="593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6" name="Object 6"/>
          <p:cNvGraphicFramePr>
            <a:graphicFrameLocks/>
          </p:cNvGraphicFramePr>
          <p:nvPr>
            <p:extLst>
              <p:ext uri="{D42A27DB-BD31-4B8C-83A1-F6EECF244321}">
                <p14:modId xmlns:p14="http://schemas.microsoft.com/office/powerpoint/2010/main" val="181057609"/>
              </p:ext>
            </p:extLst>
          </p:nvPr>
        </p:nvGraphicFramePr>
        <p:xfrm>
          <a:off x="2438400" y="4164806"/>
          <a:ext cx="4430713" cy="593725"/>
        </p:xfrm>
        <a:graphic>
          <a:graphicData uri="http://schemas.openxmlformats.org/presentationml/2006/ole">
            <mc:AlternateContent xmlns:mc="http://schemas.openxmlformats.org/markup-compatibility/2006">
              <mc:Choice xmlns:v="urn:schemas-microsoft-com:vml" Requires="v">
                <p:oleObj name="位图图像" r:id="rId6" imgW="3219899" imgH="504762" progId="Paint.Picture">
                  <p:embed/>
                </p:oleObj>
              </mc:Choice>
              <mc:Fallback>
                <p:oleObj name="位图图像" r:id="rId6" imgW="3219899" imgH="504762" progId="Paint.Picture">
                  <p:embed/>
                  <p:pic>
                    <p:nvPicPr>
                      <p:cNvPr id="0" name=""/>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38400" y="4164806"/>
                        <a:ext cx="4430713" cy="593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7" name="Object 7"/>
          <p:cNvGraphicFramePr>
            <a:graphicFrameLocks/>
          </p:cNvGraphicFramePr>
          <p:nvPr>
            <p:extLst>
              <p:ext uri="{D42A27DB-BD31-4B8C-83A1-F6EECF244321}">
                <p14:modId xmlns:p14="http://schemas.microsoft.com/office/powerpoint/2010/main" val="4000637541"/>
              </p:ext>
            </p:extLst>
          </p:nvPr>
        </p:nvGraphicFramePr>
        <p:xfrm>
          <a:off x="2438400" y="5139531"/>
          <a:ext cx="4430713" cy="593725"/>
        </p:xfrm>
        <a:graphic>
          <a:graphicData uri="http://schemas.openxmlformats.org/presentationml/2006/ole">
            <mc:AlternateContent xmlns:mc="http://schemas.openxmlformats.org/markup-compatibility/2006">
              <mc:Choice xmlns:v="urn:schemas-microsoft-com:vml" Requires="v">
                <p:oleObj name="位图图像" r:id="rId8" imgW="3000000" imgH="466543" progId="Paint.Picture">
                  <p:embed/>
                </p:oleObj>
              </mc:Choice>
              <mc:Fallback>
                <p:oleObj name="位图图像" r:id="rId8" imgW="3000000" imgH="466543" progId="Paint.Picture">
                  <p:embed/>
                  <p:pic>
                    <p:nvPicPr>
                      <p:cNvPr id="0" name=""/>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438400" y="5139531"/>
                        <a:ext cx="4430713" cy="593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1716539321"/>
      </p:ext>
    </p:extLst>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323850" y="188913"/>
            <a:ext cx="7704534" cy="836612"/>
          </a:xfrm>
        </p:spPr>
        <p:txBody>
          <a:bodyPr/>
          <a:lstStyle/>
          <a:p>
            <a:pPr eaLnBrk="1" hangingPunct="1"/>
            <a:r>
              <a:rPr lang="zh-CN" altLang="en-US" sz="4400" dirty="0">
                <a:ea typeface="微软雅黑" pitchFamily="34" charset="-122"/>
              </a:rPr>
              <a:t>空域滤波增强</a:t>
            </a:r>
            <a:r>
              <a:rPr lang="en-US" altLang="zh-CN" sz="4400" dirty="0">
                <a:ea typeface="微软雅黑" pitchFamily="34" charset="-122"/>
              </a:rPr>
              <a:t>—</a:t>
            </a:r>
            <a:r>
              <a:rPr lang="zh-CN" altLang="en-US" sz="3500" dirty="0">
                <a:ea typeface="微软雅黑" pitchFamily="34" charset="-122"/>
              </a:rPr>
              <a:t>中值滤波</a:t>
            </a:r>
          </a:p>
        </p:txBody>
      </p:sp>
      <p:sp>
        <p:nvSpPr>
          <p:cNvPr id="9" name="Text Box 2"/>
          <p:cNvSpPr txBox="1">
            <a:spLocks noChangeArrowheads="1"/>
          </p:cNvSpPr>
          <p:nvPr/>
        </p:nvSpPr>
        <p:spPr bwMode="auto">
          <a:xfrm>
            <a:off x="1295127" y="1700808"/>
            <a:ext cx="183673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800" b="1">
                <a:latin typeface="微软雅黑" panose="020B0503020204020204" pitchFamily="34" charset="-122"/>
                <a:ea typeface="微软雅黑" panose="020B0503020204020204" pitchFamily="34" charset="-122"/>
              </a:rPr>
              <a:t>滤波前：</a:t>
            </a:r>
          </a:p>
        </p:txBody>
      </p:sp>
      <p:graphicFrame>
        <p:nvGraphicFramePr>
          <p:cNvPr id="10" name="Object 3"/>
          <p:cNvGraphicFramePr>
            <a:graphicFrameLocks/>
          </p:cNvGraphicFramePr>
          <p:nvPr>
            <p:extLst>
              <p:ext uri="{D42A27DB-BD31-4B8C-83A1-F6EECF244321}">
                <p14:modId xmlns:p14="http://schemas.microsoft.com/office/powerpoint/2010/main" val="2119020033"/>
              </p:ext>
            </p:extLst>
          </p:nvPr>
        </p:nvGraphicFramePr>
        <p:xfrm>
          <a:off x="2960415" y="4256683"/>
          <a:ext cx="4430712" cy="593725"/>
        </p:xfrm>
        <a:graphic>
          <a:graphicData uri="http://schemas.openxmlformats.org/presentationml/2006/ole">
            <mc:AlternateContent xmlns:mc="http://schemas.openxmlformats.org/markup-compatibility/2006">
              <mc:Choice xmlns:v="urn:schemas-microsoft-com:vml" Requires="v">
                <p:oleObj name="位图图像" r:id="rId2" imgW="3000000" imgH="466543" progId="Paint.Picture">
                  <p:embed/>
                </p:oleObj>
              </mc:Choice>
              <mc:Fallback>
                <p:oleObj name="位图图像" r:id="rId2" imgW="3000000" imgH="466543" progId="Paint.Picture">
                  <p:embed/>
                  <p:pic>
                    <p:nvPicPr>
                      <p:cNvPr id="0" nam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60415" y="4256683"/>
                        <a:ext cx="4430712" cy="593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1" name="Text Box 4"/>
          <p:cNvSpPr txBox="1">
            <a:spLocks noChangeArrowheads="1"/>
          </p:cNvSpPr>
          <p:nvPr/>
        </p:nvSpPr>
        <p:spPr bwMode="auto">
          <a:xfrm>
            <a:off x="1295127" y="3453408"/>
            <a:ext cx="183673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800" b="1">
                <a:latin typeface="微软雅黑" panose="020B0503020204020204" pitchFamily="34" charset="-122"/>
                <a:ea typeface="微软雅黑" panose="020B0503020204020204" pitchFamily="34" charset="-122"/>
              </a:rPr>
              <a:t>滤波后：</a:t>
            </a:r>
          </a:p>
        </p:txBody>
      </p:sp>
      <p:graphicFrame>
        <p:nvGraphicFramePr>
          <p:cNvPr id="18" name="Object 5"/>
          <p:cNvGraphicFramePr>
            <a:graphicFrameLocks noChangeAspect="1"/>
          </p:cNvGraphicFramePr>
          <p:nvPr>
            <p:extLst>
              <p:ext uri="{D42A27DB-BD31-4B8C-83A1-F6EECF244321}">
                <p14:modId xmlns:p14="http://schemas.microsoft.com/office/powerpoint/2010/main" val="2640482464"/>
              </p:ext>
            </p:extLst>
          </p:nvPr>
        </p:nvGraphicFramePr>
        <p:xfrm>
          <a:off x="2962002" y="2458046"/>
          <a:ext cx="4429125" cy="592137"/>
        </p:xfrm>
        <a:graphic>
          <a:graphicData uri="http://schemas.openxmlformats.org/presentationml/2006/ole">
            <mc:AlternateContent xmlns:mc="http://schemas.openxmlformats.org/markup-compatibility/2006">
              <mc:Choice xmlns:v="urn:schemas-microsoft-com:vml" Requires="v">
                <p:oleObj name="位图图像" r:id="rId4" imgW="3067478" imgH="409632" progId="Paint.Picture">
                  <p:embed/>
                </p:oleObj>
              </mc:Choice>
              <mc:Fallback>
                <p:oleObj name="位图图像" r:id="rId4" imgW="3067478" imgH="409632" progId="Paint.Picture">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62002" y="2458046"/>
                        <a:ext cx="4429125" cy="592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9" name="Text Box 6"/>
          <p:cNvSpPr txBox="1">
            <a:spLocks noChangeArrowheads="1"/>
          </p:cNvSpPr>
          <p:nvPr/>
        </p:nvSpPr>
        <p:spPr bwMode="auto">
          <a:xfrm>
            <a:off x="1331640" y="5358408"/>
            <a:ext cx="4495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800" b="1">
                <a:latin typeface="微软雅黑" panose="020B0503020204020204" pitchFamily="34" charset="-122"/>
                <a:ea typeface="微软雅黑" panose="020B0503020204020204" pitchFamily="34" charset="-122"/>
              </a:rPr>
              <a:t>可见，</a:t>
            </a:r>
            <a:r>
              <a:rPr lang="en-US" altLang="zh-CN" sz="2800" b="1">
                <a:latin typeface="微软雅黑" panose="020B0503020204020204" pitchFamily="34" charset="-122"/>
                <a:ea typeface="微软雅黑" panose="020B0503020204020204" pitchFamily="34" charset="-122"/>
              </a:rPr>
              <a:t>200</a:t>
            </a:r>
            <a:r>
              <a:rPr lang="zh-CN" altLang="en-US" sz="2800" b="1">
                <a:latin typeface="微软雅黑" panose="020B0503020204020204" pitchFamily="34" charset="-122"/>
                <a:ea typeface="微软雅黑" panose="020B0503020204020204" pitchFamily="34" charset="-122"/>
              </a:rPr>
              <a:t>被去除。</a:t>
            </a:r>
          </a:p>
        </p:txBody>
      </p:sp>
    </p:spTree>
    <p:extLst>
      <p:ext uri="{BB962C8B-B14F-4D97-AF65-F5344CB8AC3E}">
        <p14:creationId xmlns:p14="http://schemas.microsoft.com/office/powerpoint/2010/main" val="2669609705"/>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323850" y="188913"/>
            <a:ext cx="7704534" cy="836612"/>
          </a:xfrm>
        </p:spPr>
        <p:txBody>
          <a:bodyPr/>
          <a:lstStyle/>
          <a:p>
            <a:pPr eaLnBrk="1" hangingPunct="1"/>
            <a:r>
              <a:rPr lang="zh-CN" altLang="en-US" sz="4400" dirty="0">
                <a:ea typeface="微软雅黑" pitchFamily="34" charset="-122"/>
              </a:rPr>
              <a:t>空域滤波增强</a:t>
            </a:r>
            <a:r>
              <a:rPr lang="en-US" altLang="zh-CN" sz="4400" dirty="0">
                <a:ea typeface="微软雅黑" pitchFamily="34" charset="-122"/>
              </a:rPr>
              <a:t>—</a:t>
            </a:r>
            <a:r>
              <a:rPr lang="zh-CN" altLang="en-US" sz="3500" dirty="0">
                <a:ea typeface="微软雅黑" pitchFamily="34" charset="-122"/>
              </a:rPr>
              <a:t>中值滤波</a:t>
            </a:r>
          </a:p>
        </p:txBody>
      </p:sp>
      <p:sp>
        <p:nvSpPr>
          <p:cNvPr id="8" name="Text Box 2"/>
          <p:cNvSpPr txBox="1">
            <a:spLocks noChangeArrowheads="1"/>
          </p:cNvSpPr>
          <p:nvPr/>
        </p:nvSpPr>
        <p:spPr bwMode="auto">
          <a:xfrm>
            <a:off x="533400" y="1339552"/>
            <a:ext cx="8153400" cy="1160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766763" indent="-766763">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kumimoji="0" lang="en-US" altLang="zh-CN" sz="2800" b="1" dirty="0">
                <a:latin typeface="微软雅黑" panose="020B0503020204020204" pitchFamily="34" charset="-122"/>
                <a:ea typeface="微软雅黑" panose="020B0503020204020204" pitchFamily="34" charset="-122"/>
              </a:rPr>
              <a:t>        </a:t>
            </a:r>
            <a:r>
              <a:rPr kumimoji="0" lang="zh-CN" altLang="en-US" sz="2800" b="1" dirty="0">
                <a:latin typeface="微软雅黑" panose="020B0503020204020204" pitchFamily="34" charset="-122"/>
                <a:ea typeface="微软雅黑" panose="020B0503020204020204" pitchFamily="34" charset="-122"/>
              </a:rPr>
              <a:t>下面通过一维中值滤波的几个例子，说明其特</a:t>
            </a:r>
          </a:p>
          <a:p>
            <a:pPr eaLnBrk="1" hangingPunct="1">
              <a:spcBef>
                <a:spcPct val="50000"/>
              </a:spcBef>
              <a:buFontTx/>
              <a:buNone/>
            </a:pPr>
            <a:r>
              <a:rPr kumimoji="0" lang="zh-CN" altLang="en-US" sz="2800" b="1" dirty="0">
                <a:latin typeface="微软雅黑" panose="020B0503020204020204" pitchFamily="34" charset="-122"/>
                <a:ea typeface="微软雅黑" panose="020B0503020204020204" pitchFamily="34" charset="-122"/>
              </a:rPr>
              <a:t>性，窗口大小为</a:t>
            </a:r>
            <a:r>
              <a:rPr kumimoji="0" lang="en-US" altLang="zh-CN" sz="2800" b="1" dirty="0">
                <a:solidFill>
                  <a:srgbClr val="FF0000"/>
                </a:solidFill>
                <a:latin typeface="微软雅黑" panose="020B0503020204020204" pitchFamily="34" charset="-122"/>
                <a:ea typeface="微软雅黑" panose="020B0503020204020204" pitchFamily="34" charset="-122"/>
              </a:rPr>
              <a:t>1×5</a:t>
            </a:r>
            <a:r>
              <a:rPr kumimoji="0" lang="zh-CN" altLang="en-US" sz="2800" b="1" dirty="0">
                <a:latin typeface="微软雅黑" panose="020B0503020204020204" pitchFamily="34" charset="-122"/>
                <a:ea typeface="微软雅黑" panose="020B0503020204020204" pitchFamily="34" charset="-122"/>
              </a:rPr>
              <a:t>。</a:t>
            </a:r>
          </a:p>
        </p:txBody>
      </p:sp>
      <p:pic>
        <p:nvPicPr>
          <p:cNvPr id="12"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4600" y="2750840"/>
            <a:ext cx="4267200" cy="320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6200" cmpd="tri">
                <a:solidFill>
                  <a:srgbClr val="000000"/>
                </a:solidFill>
                <a:miter lim="800000"/>
                <a:headEnd type="none" w="sm" len="sm"/>
                <a:tailEnd type="none" w="sm" len="sm"/>
              </a14:hiddenLine>
            </a:ext>
          </a:extLst>
        </p:spPr>
      </p:pic>
      <p:sp>
        <p:nvSpPr>
          <p:cNvPr id="13" name="Text Box 4"/>
          <p:cNvSpPr txBox="1">
            <a:spLocks noChangeArrowheads="1"/>
          </p:cNvSpPr>
          <p:nvPr/>
        </p:nvSpPr>
        <p:spPr bwMode="auto">
          <a:xfrm>
            <a:off x="971550" y="3396952"/>
            <a:ext cx="1371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400" b="1">
                <a:latin typeface="微软雅黑" panose="020B0503020204020204" pitchFamily="34" charset="-122"/>
                <a:ea typeface="微软雅黑" panose="020B0503020204020204" pitchFamily="34" charset="-122"/>
              </a:rPr>
              <a:t>原图像</a:t>
            </a:r>
          </a:p>
        </p:txBody>
      </p:sp>
      <p:sp>
        <p:nvSpPr>
          <p:cNvPr id="14" name="Text Box 5"/>
          <p:cNvSpPr txBox="1">
            <a:spLocks noChangeArrowheads="1"/>
          </p:cNvSpPr>
          <p:nvPr/>
        </p:nvSpPr>
        <p:spPr bwMode="auto">
          <a:xfrm>
            <a:off x="914400" y="4920952"/>
            <a:ext cx="152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400" b="1">
                <a:latin typeface="微软雅黑" panose="020B0503020204020204" pitchFamily="34" charset="-122"/>
                <a:ea typeface="微软雅黑" panose="020B0503020204020204" pitchFamily="34" charset="-122"/>
              </a:rPr>
              <a:t>中值滤波</a:t>
            </a:r>
          </a:p>
        </p:txBody>
      </p:sp>
      <p:sp>
        <p:nvSpPr>
          <p:cNvPr id="15" name="Text Box 6"/>
          <p:cNvSpPr txBox="1">
            <a:spLocks noChangeArrowheads="1"/>
          </p:cNvSpPr>
          <p:nvPr/>
        </p:nvSpPr>
        <p:spPr bwMode="auto">
          <a:xfrm>
            <a:off x="914400" y="6140152"/>
            <a:ext cx="815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766763" indent="-766763">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kumimoji="0" lang="en-US" altLang="zh-CN" sz="2400" b="1">
                <a:latin typeface="微软雅黑" panose="020B0503020204020204" pitchFamily="34" charset="-122"/>
                <a:ea typeface="微软雅黑" panose="020B0503020204020204" pitchFamily="34" charset="-122"/>
              </a:rPr>
              <a:t>               </a:t>
            </a:r>
            <a:r>
              <a:rPr kumimoji="0" lang="zh-CN" altLang="en-US" sz="2400" b="1">
                <a:solidFill>
                  <a:schemeClr val="accent1"/>
                </a:solidFill>
                <a:latin typeface="微软雅黑" panose="020B0503020204020204" pitchFamily="34" charset="-122"/>
                <a:ea typeface="微软雅黑" panose="020B0503020204020204" pitchFamily="34" charset="-122"/>
              </a:rPr>
              <a:t>中值滤波对离散阶跃信号不产生影响</a:t>
            </a:r>
            <a:endParaRPr kumimoji="0" lang="zh-CN" altLang="en-US" sz="2400" b="1" i="1">
              <a:solidFill>
                <a:schemeClr val="accent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172084025"/>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323850" y="188913"/>
            <a:ext cx="7704534" cy="836612"/>
          </a:xfrm>
        </p:spPr>
        <p:txBody>
          <a:bodyPr/>
          <a:lstStyle/>
          <a:p>
            <a:pPr eaLnBrk="1" hangingPunct="1"/>
            <a:r>
              <a:rPr lang="zh-CN" altLang="en-US" sz="4400" dirty="0">
                <a:ea typeface="微软雅黑" pitchFamily="34" charset="-122"/>
              </a:rPr>
              <a:t>空域滤波增强</a:t>
            </a:r>
            <a:r>
              <a:rPr lang="en-US" altLang="zh-CN" sz="4400" dirty="0">
                <a:ea typeface="微软雅黑" pitchFamily="34" charset="-122"/>
              </a:rPr>
              <a:t>—</a:t>
            </a:r>
            <a:r>
              <a:rPr lang="zh-CN" altLang="en-US" sz="3500" dirty="0">
                <a:ea typeface="微软雅黑" pitchFamily="34" charset="-122"/>
              </a:rPr>
              <a:t>中值滤波</a:t>
            </a:r>
          </a:p>
        </p:txBody>
      </p:sp>
      <p:sp>
        <p:nvSpPr>
          <p:cNvPr id="9" name="Text Box 2"/>
          <p:cNvSpPr txBox="1">
            <a:spLocks noChangeArrowheads="1"/>
          </p:cNvSpPr>
          <p:nvPr/>
        </p:nvSpPr>
        <p:spPr bwMode="auto">
          <a:xfrm>
            <a:off x="968375" y="2438400"/>
            <a:ext cx="1371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400" b="1">
                <a:latin typeface="微软雅黑" panose="020B0503020204020204" pitchFamily="34" charset="-122"/>
                <a:ea typeface="微软雅黑" panose="020B0503020204020204" pitchFamily="34" charset="-122"/>
              </a:rPr>
              <a:t>原图像</a:t>
            </a:r>
          </a:p>
        </p:txBody>
      </p:sp>
      <p:sp>
        <p:nvSpPr>
          <p:cNvPr id="10" name="Text Box 3"/>
          <p:cNvSpPr txBox="1">
            <a:spLocks noChangeArrowheads="1"/>
          </p:cNvSpPr>
          <p:nvPr/>
        </p:nvSpPr>
        <p:spPr bwMode="auto">
          <a:xfrm>
            <a:off x="914400" y="4038600"/>
            <a:ext cx="152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400" b="1">
                <a:latin typeface="微软雅黑" panose="020B0503020204020204" pitchFamily="34" charset="-122"/>
                <a:ea typeface="微软雅黑" panose="020B0503020204020204" pitchFamily="34" charset="-122"/>
              </a:rPr>
              <a:t>中值滤波</a:t>
            </a:r>
          </a:p>
        </p:txBody>
      </p:sp>
      <p:sp>
        <p:nvSpPr>
          <p:cNvPr id="11" name="Text Box 4"/>
          <p:cNvSpPr txBox="1">
            <a:spLocks noChangeArrowheads="1"/>
          </p:cNvSpPr>
          <p:nvPr/>
        </p:nvSpPr>
        <p:spPr bwMode="auto">
          <a:xfrm>
            <a:off x="914400" y="5181600"/>
            <a:ext cx="815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766763" indent="-766763">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kumimoji="0" lang="en-US" altLang="zh-CN" sz="2400" b="1">
                <a:latin typeface="微软雅黑" panose="020B0503020204020204" pitchFamily="34" charset="-122"/>
                <a:ea typeface="微软雅黑" panose="020B0503020204020204" pitchFamily="34" charset="-122"/>
              </a:rPr>
              <a:t>                    </a:t>
            </a:r>
            <a:r>
              <a:rPr kumimoji="0" lang="zh-CN" altLang="en-US" sz="2400" b="1">
                <a:solidFill>
                  <a:schemeClr val="accent1"/>
                </a:solidFill>
                <a:latin typeface="微软雅黑" panose="020B0503020204020204" pitchFamily="34" charset="-122"/>
                <a:ea typeface="微软雅黑" panose="020B0503020204020204" pitchFamily="34" charset="-122"/>
              </a:rPr>
              <a:t>中值滤波对斜升信号不产生影响</a:t>
            </a:r>
            <a:endParaRPr kumimoji="0" lang="zh-CN" altLang="en-US" sz="2400" b="1" i="1">
              <a:solidFill>
                <a:schemeClr val="accent1"/>
              </a:solidFill>
              <a:latin typeface="微软雅黑" panose="020B0503020204020204" pitchFamily="34" charset="-122"/>
              <a:ea typeface="微软雅黑" panose="020B0503020204020204" pitchFamily="34" charset="-122"/>
            </a:endParaRPr>
          </a:p>
        </p:txBody>
      </p:sp>
      <p:pic>
        <p:nvPicPr>
          <p:cNvPr id="16"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4600" y="1752600"/>
            <a:ext cx="4267200" cy="320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6200" cmpd="tri">
                <a:solidFill>
                  <a:srgbClr val="000000"/>
                </a:solidFill>
                <a:miter lim="800000"/>
                <a:headEnd type="none" w="sm" len="sm"/>
                <a:tailEnd type="none" w="sm" len="sm"/>
              </a14:hiddenLine>
            </a:ext>
          </a:extLst>
        </p:spPr>
      </p:pic>
    </p:spTree>
    <p:extLst>
      <p:ext uri="{BB962C8B-B14F-4D97-AF65-F5344CB8AC3E}">
        <p14:creationId xmlns:p14="http://schemas.microsoft.com/office/powerpoint/2010/main" val="3121344351"/>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323850" y="188913"/>
            <a:ext cx="7704534" cy="836612"/>
          </a:xfrm>
        </p:spPr>
        <p:txBody>
          <a:bodyPr/>
          <a:lstStyle/>
          <a:p>
            <a:pPr eaLnBrk="1" hangingPunct="1"/>
            <a:r>
              <a:rPr lang="zh-CN" altLang="en-US" sz="4400" dirty="0">
                <a:ea typeface="微软雅黑" pitchFamily="34" charset="-122"/>
              </a:rPr>
              <a:t>空域滤波增强</a:t>
            </a:r>
            <a:r>
              <a:rPr lang="en-US" altLang="zh-CN" sz="4400" dirty="0">
                <a:ea typeface="微软雅黑" pitchFamily="34" charset="-122"/>
              </a:rPr>
              <a:t>—</a:t>
            </a:r>
            <a:r>
              <a:rPr lang="zh-CN" altLang="en-US" sz="3500" dirty="0">
                <a:ea typeface="微软雅黑" pitchFamily="34" charset="-122"/>
              </a:rPr>
              <a:t>中值滤波</a:t>
            </a:r>
          </a:p>
        </p:txBody>
      </p:sp>
      <p:sp>
        <p:nvSpPr>
          <p:cNvPr id="7" name="Text Box 2"/>
          <p:cNvSpPr txBox="1">
            <a:spLocks noChangeArrowheads="1"/>
          </p:cNvSpPr>
          <p:nvPr/>
        </p:nvSpPr>
        <p:spPr bwMode="auto">
          <a:xfrm>
            <a:off x="107950" y="2324100"/>
            <a:ext cx="1371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400" b="1">
                <a:latin typeface="微软雅黑" panose="020B0503020204020204" pitchFamily="34" charset="-122"/>
                <a:ea typeface="微软雅黑" panose="020B0503020204020204" pitchFamily="34" charset="-122"/>
              </a:rPr>
              <a:t>原图像</a:t>
            </a:r>
          </a:p>
        </p:txBody>
      </p:sp>
      <p:sp>
        <p:nvSpPr>
          <p:cNvPr id="8" name="Text Box 3"/>
          <p:cNvSpPr txBox="1">
            <a:spLocks noChangeArrowheads="1"/>
          </p:cNvSpPr>
          <p:nvPr/>
        </p:nvSpPr>
        <p:spPr bwMode="auto">
          <a:xfrm>
            <a:off x="76200" y="3548063"/>
            <a:ext cx="152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400" b="1">
                <a:latin typeface="微软雅黑" panose="020B0503020204020204" pitchFamily="34" charset="-122"/>
                <a:ea typeface="微软雅黑" panose="020B0503020204020204" pitchFamily="34" charset="-122"/>
              </a:rPr>
              <a:t>中值滤波</a:t>
            </a:r>
          </a:p>
        </p:txBody>
      </p:sp>
      <p:sp>
        <p:nvSpPr>
          <p:cNvPr id="12" name="Text Box 4"/>
          <p:cNvSpPr txBox="1">
            <a:spLocks noChangeArrowheads="1"/>
          </p:cNvSpPr>
          <p:nvPr/>
        </p:nvSpPr>
        <p:spPr bwMode="auto">
          <a:xfrm>
            <a:off x="304800" y="4572000"/>
            <a:ext cx="8371656"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766763" indent="-766763">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kumimoji="0" lang="en-US" altLang="zh-CN" sz="2400" b="1" dirty="0">
                <a:latin typeface="微软雅黑" panose="020B0503020204020204" pitchFamily="34" charset="-122"/>
                <a:ea typeface="微软雅黑" panose="020B0503020204020204" pitchFamily="34" charset="-122"/>
              </a:rPr>
              <a:t>                </a:t>
            </a:r>
            <a:r>
              <a:rPr kumimoji="0" lang="zh-CN" altLang="en-US" sz="2400" b="1" dirty="0">
                <a:solidFill>
                  <a:schemeClr val="accent1"/>
                </a:solidFill>
                <a:latin typeface="微软雅黑" panose="020B0503020204020204" pitchFamily="34" charset="-122"/>
                <a:ea typeface="微软雅黑" panose="020B0503020204020204" pitchFamily="34" charset="-122"/>
              </a:rPr>
              <a:t>对于离散的脉冲信号，当其连续出现的次数小于窗</a:t>
            </a:r>
          </a:p>
          <a:p>
            <a:pPr eaLnBrk="1" hangingPunct="1">
              <a:spcBef>
                <a:spcPct val="50000"/>
              </a:spcBef>
              <a:buFontTx/>
              <a:buNone/>
            </a:pPr>
            <a:r>
              <a:rPr kumimoji="0" lang="zh-CN" altLang="en-US" sz="2400" b="1" dirty="0">
                <a:solidFill>
                  <a:schemeClr val="accent1"/>
                </a:solidFill>
                <a:latin typeface="微软雅黑" panose="020B0503020204020204" pitchFamily="34" charset="-122"/>
                <a:ea typeface="微软雅黑" panose="020B0503020204020204" pitchFamily="34" charset="-122"/>
              </a:rPr>
              <a:t>                口尺寸的</a:t>
            </a:r>
            <a:r>
              <a:rPr kumimoji="0" lang="zh-CN" altLang="en-US" sz="2400" b="1" dirty="0">
                <a:solidFill>
                  <a:srgbClr val="FF0000"/>
                </a:solidFill>
                <a:latin typeface="微软雅黑" panose="020B0503020204020204" pitchFamily="34" charset="-122"/>
                <a:ea typeface="微软雅黑" panose="020B0503020204020204" pitchFamily="34" charset="-122"/>
              </a:rPr>
              <a:t>一半</a:t>
            </a:r>
            <a:r>
              <a:rPr kumimoji="0" lang="zh-CN" altLang="en-US" sz="2400" b="1" dirty="0">
                <a:solidFill>
                  <a:schemeClr val="accent1"/>
                </a:solidFill>
                <a:latin typeface="微软雅黑" panose="020B0503020204020204" pitchFamily="34" charset="-122"/>
                <a:ea typeface="微软雅黑" panose="020B0503020204020204" pitchFamily="34" charset="-122"/>
              </a:rPr>
              <a:t>时，将被抑制掉，否则将不受影响。</a:t>
            </a:r>
            <a:endParaRPr kumimoji="0" lang="zh-CN" altLang="en-US" sz="2400" b="1" i="1" dirty="0">
              <a:solidFill>
                <a:schemeClr val="accent1"/>
              </a:solidFill>
              <a:latin typeface="微软雅黑" panose="020B0503020204020204" pitchFamily="34" charset="-122"/>
              <a:ea typeface="微软雅黑" panose="020B0503020204020204" pitchFamily="34" charset="-122"/>
            </a:endParaRPr>
          </a:p>
        </p:txBody>
      </p:sp>
      <p:pic>
        <p:nvPicPr>
          <p:cNvPr id="1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1905000"/>
            <a:ext cx="3200400" cy="2400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6200" cmpd="tri">
                <a:solidFill>
                  <a:srgbClr val="000000"/>
                </a:solidFill>
                <a:miter lim="800000"/>
                <a:headEnd type="none" w="sm" len="sm"/>
                <a:tailEnd type="none" w="sm" len="sm"/>
              </a14:hiddenLine>
            </a:ext>
          </a:extLst>
        </p:spPr>
      </p:pic>
      <p:pic>
        <p:nvPicPr>
          <p:cNvPr id="14"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57800" y="1905000"/>
            <a:ext cx="3200400" cy="2400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6200" cmpd="tri">
                <a:solidFill>
                  <a:srgbClr val="000000"/>
                </a:solidFill>
                <a:miter lim="800000"/>
                <a:headEnd type="none" w="sm" len="sm"/>
                <a:tailEnd type="none" w="sm" len="sm"/>
              </a14:hiddenLine>
            </a:ext>
          </a:extLst>
        </p:spPr>
      </p:pic>
    </p:spTree>
    <p:extLst>
      <p:ext uri="{BB962C8B-B14F-4D97-AF65-F5344CB8AC3E}">
        <p14:creationId xmlns:p14="http://schemas.microsoft.com/office/powerpoint/2010/main" val="1256986860"/>
      </p:ext>
    </p:extLst>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323850" y="188913"/>
            <a:ext cx="7704534" cy="836612"/>
          </a:xfrm>
        </p:spPr>
        <p:txBody>
          <a:bodyPr/>
          <a:lstStyle/>
          <a:p>
            <a:pPr eaLnBrk="1" hangingPunct="1"/>
            <a:r>
              <a:rPr lang="zh-CN" altLang="en-US" sz="4400" dirty="0">
                <a:ea typeface="微软雅黑" pitchFamily="34" charset="-122"/>
              </a:rPr>
              <a:t>空域滤波增强</a:t>
            </a:r>
            <a:r>
              <a:rPr lang="en-US" altLang="zh-CN" sz="4400" dirty="0">
                <a:ea typeface="微软雅黑" pitchFamily="34" charset="-122"/>
              </a:rPr>
              <a:t>—</a:t>
            </a:r>
            <a:r>
              <a:rPr lang="zh-CN" altLang="en-US" sz="3500" dirty="0">
                <a:ea typeface="微软雅黑" pitchFamily="34" charset="-122"/>
              </a:rPr>
              <a:t>中值滤波</a:t>
            </a:r>
          </a:p>
        </p:txBody>
      </p:sp>
      <p:sp>
        <p:nvSpPr>
          <p:cNvPr id="9" name="Text Box 2"/>
          <p:cNvSpPr txBox="1">
            <a:spLocks noChangeArrowheads="1"/>
          </p:cNvSpPr>
          <p:nvPr/>
        </p:nvSpPr>
        <p:spPr bwMode="auto">
          <a:xfrm>
            <a:off x="1261690" y="2625824"/>
            <a:ext cx="1371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400" b="1">
                <a:latin typeface="微软雅黑" panose="020B0503020204020204" pitchFamily="34" charset="-122"/>
                <a:ea typeface="微软雅黑" panose="020B0503020204020204" pitchFamily="34" charset="-122"/>
              </a:rPr>
              <a:t>原图像</a:t>
            </a:r>
          </a:p>
        </p:txBody>
      </p:sp>
      <p:sp>
        <p:nvSpPr>
          <p:cNvPr id="10" name="Text Box 3"/>
          <p:cNvSpPr txBox="1">
            <a:spLocks noChangeArrowheads="1"/>
          </p:cNvSpPr>
          <p:nvPr/>
        </p:nvSpPr>
        <p:spPr bwMode="auto">
          <a:xfrm>
            <a:off x="1217240" y="3829149"/>
            <a:ext cx="152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400" b="1" dirty="0">
                <a:latin typeface="微软雅黑" panose="020B0503020204020204" pitchFamily="34" charset="-122"/>
                <a:ea typeface="微软雅黑" panose="020B0503020204020204" pitchFamily="34" charset="-122"/>
              </a:rPr>
              <a:t>中值滤波</a:t>
            </a:r>
          </a:p>
        </p:txBody>
      </p:sp>
      <p:sp>
        <p:nvSpPr>
          <p:cNvPr id="11" name="Text Box 4"/>
          <p:cNvSpPr txBox="1">
            <a:spLocks noChangeArrowheads="1"/>
          </p:cNvSpPr>
          <p:nvPr/>
        </p:nvSpPr>
        <p:spPr bwMode="auto">
          <a:xfrm>
            <a:off x="379040" y="4988024"/>
            <a:ext cx="815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766763" indent="-766763">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kumimoji="0" lang="en-US" altLang="zh-CN" sz="2400" b="1" dirty="0">
                <a:latin typeface="微软雅黑" panose="020B0503020204020204" pitchFamily="34" charset="-122"/>
                <a:ea typeface="微软雅黑" panose="020B0503020204020204" pitchFamily="34" charset="-122"/>
              </a:rPr>
              <a:t>                       </a:t>
            </a:r>
            <a:r>
              <a:rPr kumimoji="0" lang="zh-CN" altLang="en-US" sz="2400" b="1" dirty="0">
                <a:solidFill>
                  <a:schemeClr val="accent1"/>
                </a:solidFill>
                <a:latin typeface="微软雅黑" panose="020B0503020204020204" pitchFamily="34" charset="-122"/>
                <a:ea typeface="微软雅黑" panose="020B0503020204020204" pitchFamily="34" charset="-122"/>
              </a:rPr>
              <a:t>离散三角信号经中值滤波后，顶部变平了。</a:t>
            </a:r>
            <a:endParaRPr kumimoji="0" lang="zh-CN" altLang="en-US" sz="2400" b="1" i="1" dirty="0">
              <a:solidFill>
                <a:schemeClr val="accent1"/>
              </a:solidFill>
              <a:latin typeface="微软雅黑" panose="020B0503020204020204" pitchFamily="34" charset="-122"/>
              <a:ea typeface="微软雅黑" panose="020B0503020204020204" pitchFamily="34" charset="-122"/>
            </a:endParaRPr>
          </a:p>
        </p:txBody>
      </p:sp>
      <p:pic>
        <p:nvPicPr>
          <p:cNvPr id="15"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69840" y="1787624"/>
            <a:ext cx="3886200" cy="291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6200" cmpd="tri">
                <a:solidFill>
                  <a:srgbClr val="000000"/>
                </a:solidFill>
                <a:miter lim="800000"/>
                <a:headEnd type="none" w="sm" len="sm"/>
                <a:tailEnd type="none" w="sm" len="sm"/>
              </a14:hiddenLine>
            </a:ext>
          </a:extLst>
        </p:spPr>
      </p:pic>
    </p:spTree>
    <p:extLst>
      <p:ext uri="{BB962C8B-B14F-4D97-AF65-F5344CB8AC3E}">
        <p14:creationId xmlns:p14="http://schemas.microsoft.com/office/powerpoint/2010/main" val="47018096"/>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323850" y="188913"/>
            <a:ext cx="7704534" cy="836612"/>
          </a:xfrm>
        </p:spPr>
        <p:txBody>
          <a:bodyPr/>
          <a:lstStyle/>
          <a:p>
            <a:pPr eaLnBrk="1" hangingPunct="1"/>
            <a:r>
              <a:rPr lang="zh-CN" altLang="en-US" sz="4400" dirty="0">
                <a:ea typeface="微软雅黑" pitchFamily="34" charset="-122"/>
              </a:rPr>
              <a:t>空域滤波增强</a:t>
            </a:r>
            <a:r>
              <a:rPr lang="en-US" altLang="zh-CN" sz="4400" dirty="0">
                <a:ea typeface="微软雅黑" pitchFamily="34" charset="-122"/>
              </a:rPr>
              <a:t>—</a:t>
            </a:r>
            <a:r>
              <a:rPr lang="zh-CN" altLang="en-US" sz="3500" dirty="0">
                <a:ea typeface="微软雅黑" pitchFamily="34" charset="-122"/>
              </a:rPr>
              <a:t>中值滤波</a:t>
            </a:r>
          </a:p>
        </p:txBody>
      </p:sp>
      <p:sp>
        <p:nvSpPr>
          <p:cNvPr id="7" name="Text Box 2"/>
          <p:cNvSpPr txBox="1">
            <a:spLocks noChangeArrowheads="1"/>
          </p:cNvSpPr>
          <p:nvPr/>
        </p:nvSpPr>
        <p:spPr bwMode="auto">
          <a:xfrm>
            <a:off x="533400" y="1178749"/>
            <a:ext cx="8503096" cy="11203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766763" indent="-766763">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marL="0" eaLnBrk="1" hangingPunct="1">
              <a:lnSpc>
                <a:spcPct val="125000"/>
              </a:lnSpc>
              <a:spcBef>
                <a:spcPct val="50000"/>
              </a:spcBef>
              <a:buFontTx/>
              <a:buNone/>
            </a:pPr>
            <a:r>
              <a:rPr kumimoji="0" lang="en-US" altLang="zh-CN" sz="2400" b="1" dirty="0"/>
              <a:t>        </a:t>
            </a:r>
            <a:r>
              <a:rPr kumimoji="0" lang="zh-CN" altLang="en-US" sz="2800" b="1" dirty="0">
                <a:latin typeface="微软雅黑" panose="020B0503020204020204" pitchFamily="34" charset="-122"/>
                <a:ea typeface="微软雅黑" panose="020B0503020204020204" pitchFamily="34" charset="-122"/>
              </a:rPr>
              <a:t>一维中值滤波的概念很容易推广到二维。一般来说，二维中值滤波器比一维中值滤波器更能抑制噪声。</a:t>
            </a:r>
            <a:endParaRPr kumimoji="0" lang="zh-CN" altLang="en-US" sz="2800" b="1" i="1" dirty="0">
              <a:latin typeface="微软雅黑" panose="020B0503020204020204" pitchFamily="34" charset="-122"/>
              <a:ea typeface="微软雅黑" panose="020B0503020204020204" pitchFamily="34" charset="-122"/>
            </a:endParaRPr>
          </a:p>
        </p:txBody>
      </p:sp>
      <p:graphicFrame>
        <p:nvGraphicFramePr>
          <p:cNvPr id="12" name="Object 4"/>
          <p:cNvGraphicFramePr>
            <a:graphicFrameLocks noChangeAspect="1"/>
          </p:cNvGraphicFramePr>
          <p:nvPr/>
        </p:nvGraphicFramePr>
        <p:xfrm>
          <a:off x="1187624" y="2621012"/>
          <a:ext cx="2743200" cy="1816100"/>
        </p:xfrm>
        <a:graphic>
          <a:graphicData uri="http://schemas.openxmlformats.org/presentationml/2006/ole">
            <mc:AlternateContent xmlns:mc="http://schemas.openxmlformats.org/markup-compatibility/2006">
              <mc:Choice xmlns:v="urn:schemas-microsoft-com:vml" Requires="v">
                <p:oleObj name="Equation" r:id="rId2" imgW="1016000" imgH="673100" progId="Equation.3">
                  <p:embed/>
                </p:oleObj>
              </mc:Choice>
              <mc:Fallback>
                <p:oleObj name="Equation" r:id="rId2" imgW="1016000" imgH="673100" progId="Equation.3">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7624" y="2621012"/>
                        <a:ext cx="2743200" cy="1816100"/>
                      </a:xfrm>
                      <a:prstGeom prst="rect">
                        <a:avLst/>
                      </a:prstGeom>
                      <a:solidFill>
                        <a:srgbClr val="85DB45"/>
                      </a:solidFill>
                      <a:ln w="9525">
                        <a:solidFill>
                          <a:schemeClr val="accent1"/>
                        </a:solidFill>
                        <a:miter lim="800000"/>
                        <a:headEnd/>
                        <a:tailEnd/>
                      </a:ln>
                      <a:effectLst/>
                    </p:spPr>
                  </p:pic>
                </p:oleObj>
              </mc:Fallback>
            </mc:AlternateContent>
          </a:graphicData>
        </a:graphic>
      </p:graphicFrame>
      <p:sp>
        <p:nvSpPr>
          <p:cNvPr id="13" name="Rectangle 5"/>
          <p:cNvSpPr>
            <a:spLocks noChangeArrowheads="1"/>
          </p:cNvSpPr>
          <p:nvPr/>
        </p:nvSpPr>
        <p:spPr bwMode="auto">
          <a:xfrm>
            <a:off x="2178224" y="3306812"/>
            <a:ext cx="762000" cy="457200"/>
          </a:xfrm>
          <a:prstGeom prst="rect">
            <a:avLst/>
          </a:prstGeom>
          <a:noFill/>
          <a:ln w="25400">
            <a:solidFill>
              <a:srgbClr val="66FFFF"/>
            </a:solidFill>
            <a:miter lim="800000"/>
            <a:headEnd type="none" w="sm" len="sm"/>
            <a:tailEnd type="none" w="sm" len="lg"/>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endParaRPr lang="zh-CN" altLang="zh-CN" sz="2400">
              <a:solidFill>
                <a:schemeClr val="accent2"/>
              </a:solidFill>
            </a:endParaRPr>
          </a:p>
        </p:txBody>
      </p:sp>
      <p:graphicFrame>
        <p:nvGraphicFramePr>
          <p:cNvPr id="14" name="Object 6"/>
          <p:cNvGraphicFramePr>
            <a:graphicFrameLocks noChangeAspect="1"/>
          </p:cNvGraphicFramePr>
          <p:nvPr/>
        </p:nvGraphicFramePr>
        <p:xfrm>
          <a:off x="5150024" y="2621012"/>
          <a:ext cx="2743200" cy="1816100"/>
        </p:xfrm>
        <a:graphic>
          <a:graphicData uri="http://schemas.openxmlformats.org/presentationml/2006/ole">
            <mc:AlternateContent xmlns:mc="http://schemas.openxmlformats.org/markup-compatibility/2006">
              <mc:Choice xmlns:v="urn:schemas-microsoft-com:vml" Requires="v">
                <p:oleObj name="Equation" r:id="rId4" imgW="1016000" imgH="673100" progId="Equation.3">
                  <p:embed/>
                </p:oleObj>
              </mc:Choice>
              <mc:Fallback>
                <p:oleObj name="Equation" r:id="rId4" imgW="1016000" imgH="6731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50024" y="2621012"/>
                        <a:ext cx="2743200" cy="1816100"/>
                      </a:xfrm>
                      <a:prstGeom prst="rect">
                        <a:avLst/>
                      </a:prstGeom>
                      <a:solidFill>
                        <a:srgbClr val="92D050"/>
                      </a:solidFill>
                      <a:ln w="9525">
                        <a:solidFill>
                          <a:schemeClr val="accent1"/>
                        </a:solidFill>
                        <a:miter lim="800000"/>
                        <a:headEnd/>
                        <a:tailEnd/>
                      </a:ln>
                      <a:effectLst/>
                    </p:spPr>
                  </p:pic>
                </p:oleObj>
              </mc:Fallback>
            </mc:AlternateContent>
          </a:graphicData>
        </a:graphic>
      </p:graphicFrame>
      <p:sp>
        <p:nvSpPr>
          <p:cNvPr id="16" name="AutoShape 7"/>
          <p:cNvSpPr>
            <a:spLocks noChangeArrowheads="1"/>
          </p:cNvSpPr>
          <p:nvPr/>
        </p:nvSpPr>
        <p:spPr bwMode="auto">
          <a:xfrm>
            <a:off x="4235624" y="3383012"/>
            <a:ext cx="609600" cy="685800"/>
          </a:xfrm>
          <a:prstGeom prst="rightArrow">
            <a:avLst>
              <a:gd name="adj1" fmla="val 36574"/>
              <a:gd name="adj2" fmla="val 36199"/>
            </a:avLst>
          </a:prstGeom>
          <a:solidFill>
            <a:schemeClr val="tx2"/>
          </a:solidFill>
          <a:ln w="12700">
            <a:solidFill>
              <a:schemeClr val="tx2"/>
            </a:solidFill>
            <a:miter lim="800000"/>
            <a:headEnd type="none" w="sm" len="sm"/>
            <a:tailEnd type="none" w="sm" len="lg"/>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endParaRPr lang="zh-CN" altLang="zh-CN" sz="2400">
              <a:solidFill>
                <a:schemeClr val="tx2"/>
              </a:solidFill>
            </a:endParaRPr>
          </a:p>
        </p:txBody>
      </p:sp>
      <p:sp>
        <p:nvSpPr>
          <p:cNvPr id="17" name="Rectangle 8"/>
          <p:cNvSpPr>
            <a:spLocks noChangeArrowheads="1"/>
          </p:cNvSpPr>
          <p:nvPr/>
        </p:nvSpPr>
        <p:spPr bwMode="auto">
          <a:xfrm>
            <a:off x="6140624" y="3306812"/>
            <a:ext cx="762000" cy="457200"/>
          </a:xfrm>
          <a:prstGeom prst="rect">
            <a:avLst/>
          </a:prstGeom>
          <a:noFill/>
          <a:ln w="25400">
            <a:solidFill>
              <a:srgbClr val="66FFFF"/>
            </a:solidFill>
            <a:miter lim="800000"/>
            <a:headEnd type="none" w="sm" len="sm"/>
            <a:tailEnd type="none" w="sm" len="lg"/>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400"/>
          </a:p>
        </p:txBody>
      </p:sp>
      <p:sp>
        <p:nvSpPr>
          <p:cNvPr id="18" name="Text Box 9"/>
          <p:cNvSpPr txBox="1">
            <a:spLocks noChangeArrowheads="1"/>
          </p:cNvSpPr>
          <p:nvPr/>
        </p:nvSpPr>
        <p:spPr bwMode="auto">
          <a:xfrm>
            <a:off x="533400" y="4869160"/>
            <a:ext cx="8153400"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766763" indent="-766763">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kumimoji="0" lang="en-US" altLang="zh-CN" sz="2400" b="1" dirty="0"/>
              <a:t>        </a:t>
            </a:r>
            <a:r>
              <a:rPr kumimoji="0" lang="zh-CN" altLang="en-US" sz="2500" b="1" dirty="0">
                <a:latin typeface="微软雅黑" panose="020B0503020204020204" pitchFamily="34" charset="-122"/>
                <a:ea typeface="微软雅黑" panose="020B0503020204020204" pitchFamily="34" charset="-122"/>
              </a:rPr>
              <a:t>取 </a:t>
            </a:r>
            <a:r>
              <a:rPr kumimoji="0" lang="en-US" altLang="zh-CN" sz="2500" b="1" dirty="0">
                <a:latin typeface="微软雅黑" panose="020B0503020204020204" pitchFamily="34" charset="-122"/>
                <a:ea typeface="微软雅黑" panose="020B0503020204020204" pitchFamily="34" charset="-122"/>
              </a:rPr>
              <a:t>3×3 </a:t>
            </a:r>
            <a:r>
              <a:rPr kumimoji="0" lang="zh-CN" altLang="en-US" sz="2500" b="1" dirty="0">
                <a:latin typeface="微软雅黑" panose="020B0503020204020204" pitchFamily="34" charset="-122"/>
                <a:ea typeface="微软雅黑" panose="020B0503020204020204" pitchFamily="34" charset="-122"/>
              </a:rPr>
              <a:t>的窗口，窗口内像素的灰度值从小到大排序：</a:t>
            </a:r>
            <a:endParaRPr kumimoji="0" lang="zh-CN" altLang="en-US" sz="2500" b="1" i="1" dirty="0">
              <a:latin typeface="微软雅黑" panose="020B0503020204020204" pitchFamily="34" charset="-122"/>
              <a:ea typeface="微软雅黑" panose="020B0503020204020204" pitchFamily="34" charset="-122"/>
            </a:endParaRPr>
          </a:p>
        </p:txBody>
      </p:sp>
      <p:graphicFrame>
        <p:nvGraphicFramePr>
          <p:cNvPr id="19" name="Object 10"/>
          <p:cNvGraphicFramePr>
            <a:graphicFrameLocks noChangeAspect="1"/>
          </p:cNvGraphicFramePr>
          <p:nvPr>
            <p:extLst>
              <p:ext uri="{D42A27DB-BD31-4B8C-83A1-F6EECF244321}">
                <p14:modId xmlns:p14="http://schemas.microsoft.com/office/powerpoint/2010/main" val="3564044991"/>
              </p:ext>
            </p:extLst>
          </p:nvPr>
        </p:nvGraphicFramePr>
        <p:xfrm>
          <a:off x="755576" y="5445125"/>
          <a:ext cx="8024813" cy="527050"/>
        </p:xfrm>
        <a:graphic>
          <a:graphicData uri="http://schemas.openxmlformats.org/presentationml/2006/ole">
            <mc:AlternateContent xmlns:mc="http://schemas.openxmlformats.org/markup-compatibility/2006">
              <mc:Choice xmlns:v="urn:schemas-microsoft-com:vml" Requires="v">
                <p:oleObj name="Equation" r:id="rId6" imgW="3746160" imgH="241200" progId="Equation.DSMT4">
                  <p:embed/>
                </p:oleObj>
              </mc:Choice>
              <mc:Fallback>
                <p:oleObj name="Equation" r:id="rId6" imgW="3746160" imgH="241200" progId="Equation.DSMT4">
                  <p:embed/>
                  <p:pic>
                    <p:nvPicPr>
                      <p:cNvPr id="0" name=""/>
                      <p:cNvPicPr>
                        <a:picLocks noChangeAspect="1" noChangeArrowheads="1"/>
                      </p:cNvPicPr>
                      <p:nvPr/>
                    </p:nvPicPr>
                    <p:blipFill>
                      <a:blip r:embed="rId7"/>
                      <a:srcRect/>
                      <a:stretch>
                        <a:fillRect/>
                      </a:stretch>
                    </p:blipFill>
                    <p:spPr bwMode="auto">
                      <a:xfrm>
                        <a:off x="755576" y="5445125"/>
                        <a:ext cx="8024813" cy="527050"/>
                      </a:xfrm>
                      <a:prstGeom prst="rect">
                        <a:avLst/>
                      </a:prstGeom>
                      <a:noFill/>
                      <a:ln>
                        <a:noFill/>
                      </a:ln>
                      <a:effectLst/>
                      <a:extLst>
                        <a:ext uri="{909E8E84-426E-40DD-AFC4-6F175D3DCCD1}">
                          <a14:hiddenFill xmlns:a14="http://schemas.microsoft.com/office/drawing/2010/main">
                            <a:solidFill>
                              <a:srgbClr val="FF0000"/>
                            </a:solidFill>
                          </a14:hiddenFill>
                        </a:ext>
                        <a:ext uri="{91240B29-F687-4F45-9708-019B960494DF}">
                          <a14:hiddenLine xmlns:a14="http://schemas.microsoft.com/office/drawing/2010/main" w="9525">
                            <a:solidFill>
                              <a:schemeClr val="accent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0" name="Line 11"/>
          <p:cNvSpPr>
            <a:spLocks noChangeShapeType="1"/>
          </p:cNvSpPr>
          <p:nvPr/>
        </p:nvSpPr>
        <p:spPr bwMode="auto">
          <a:xfrm>
            <a:off x="4572000" y="6415608"/>
            <a:ext cx="533400" cy="0"/>
          </a:xfrm>
          <a:prstGeom prst="line">
            <a:avLst/>
          </a:prstGeom>
          <a:noFill/>
          <a:ln w="25400">
            <a:solidFill>
              <a:srgbClr val="66FFFF"/>
            </a:solidFill>
            <a:round/>
            <a:headEnd type="none" w="sm" len="sm"/>
            <a:tailEnd type="none" w="sm" len="lg"/>
          </a:ln>
          <a:extLst>
            <a:ext uri="{909E8E84-426E-40DD-AFC4-6F175D3DCCD1}">
              <a14:hiddenFill xmlns:a14="http://schemas.microsoft.com/office/drawing/2010/main">
                <a:noFill/>
              </a14:hiddenFill>
            </a:ext>
          </a:extLst>
        </p:spPr>
        <p:txBody>
          <a:bodyPr wrap="none"/>
          <a:lstStyle/>
          <a:p>
            <a:endParaRPr lang="zh-CN" altLang="en-US"/>
          </a:p>
        </p:txBody>
      </p:sp>
      <p:sp>
        <p:nvSpPr>
          <p:cNvPr id="21" name="Text Box 12"/>
          <p:cNvSpPr txBox="1">
            <a:spLocks noChangeArrowheads="1"/>
          </p:cNvSpPr>
          <p:nvPr/>
        </p:nvSpPr>
        <p:spPr bwMode="auto">
          <a:xfrm>
            <a:off x="467544" y="6164560"/>
            <a:ext cx="8431088"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766763" indent="-766763">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kumimoji="0" lang="en-US" altLang="zh-CN" sz="2400" b="1" dirty="0"/>
              <a:t>        </a:t>
            </a:r>
            <a:r>
              <a:rPr kumimoji="0" lang="zh-CN" altLang="en-US" sz="2500" b="1" dirty="0">
                <a:latin typeface="微软雅黑" panose="020B0503020204020204" pitchFamily="34" charset="-122"/>
                <a:ea typeface="微软雅黑" panose="020B0503020204020204" pitchFamily="34" charset="-122"/>
              </a:rPr>
              <a:t>用其中值（</a:t>
            </a:r>
            <a:r>
              <a:rPr kumimoji="0" lang="en-US" altLang="zh-CN" sz="2500" b="1" dirty="0">
                <a:latin typeface="微软雅黑" panose="020B0503020204020204" pitchFamily="34" charset="-122"/>
                <a:ea typeface="微软雅黑" panose="020B0503020204020204" pitchFamily="34" charset="-122"/>
              </a:rPr>
              <a:t>205</a:t>
            </a:r>
            <a:r>
              <a:rPr kumimoji="0" lang="zh-CN" altLang="en-US" sz="2500" b="1" dirty="0">
                <a:latin typeface="微软雅黑" panose="020B0503020204020204" pitchFamily="34" charset="-122"/>
                <a:ea typeface="微软雅黑" panose="020B0503020204020204" pitchFamily="34" charset="-122"/>
              </a:rPr>
              <a:t>）代替窗口中心像素的灰度值（</a:t>
            </a:r>
            <a:r>
              <a:rPr kumimoji="0" lang="en-US" altLang="zh-CN" sz="2500" b="1" dirty="0">
                <a:latin typeface="微软雅黑" panose="020B0503020204020204" pitchFamily="34" charset="-122"/>
                <a:ea typeface="微软雅黑" panose="020B0503020204020204" pitchFamily="34" charset="-122"/>
              </a:rPr>
              <a:t>202</a:t>
            </a:r>
            <a:r>
              <a:rPr kumimoji="0" lang="zh-CN" altLang="en-US" sz="2500" b="1" dirty="0">
                <a:latin typeface="微软雅黑" panose="020B0503020204020204" pitchFamily="34" charset="-122"/>
                <a:ea typeface="微软雅黑" panose="020B0503020204020204" pitchFamily="34" charset="-122"/>
              </a:rPr>
              <a:t>）。</a:t>
            </a:r>
            <a:endParaRPr kumimoji="0" lang="zh-CN" altLang="en-US" sz="2500" b="1" i="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78552597"/>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323850" y="188913"/>
            <a:ext cx="7704534" cy="836612"/>
          </a:xfrm>
        </p:spPr>
        <p:txBody>
          <a:bodyPr/>
          <a:lstStyle/>
          <a:p>
            <a:pPr eaLnBrk="1" hangingPunct="1"/>
            <a:r>
              <a:rPr lang="zh-CN" altLang="en-US" sz="4400" dirty="0">
                <a:ea typeface="微软雅黑" pitchFamily="34" charset="-122"/>
              </a:rPr>
              <a:t>空域滤波增强</a:t>
            </a:r>
            <a:r>
              <a:rPr lang="en-US" altLang="zh-CN" sz="4400" dirty="0">
                <a:ea typeface="微软雅黑" pitchFamily="34" charset="-122"/>
              </a:rPr>
              <a:t>—</a:t>
            </a:r>
            <a:r>
              <a:rPr lang="zh-CN" altLang="en-US" sz="3500" dirty="0">
                <a:ea typeface="微软雅黑" pitchFamily="34" charset="-122"/>
              </a:rPr>
              <a:t>中值滤波</a:t>
            </a:r>
          </a:p>
        </p:txBody>
      </p:sp>
      <p:grpSp>
        <p:nvGrpSpPr>
          <p:cNvPr id="46" name="组合 45"/>
          <p:cNvGrpSpPr/>
          <p:nvPr/>
        </p:nvGrpSpPr>
        <p:grpSpPr>
          <a:xfrm>
            <a:off x="333492" y="4077072"/>
            <a:ext cx="8524804" cy="2415077"/>
            <a:chOff x="323528" y="1232558"/>
            <a:chExt cx="8524804" cy="2415077"/>
          </a:xfrm>
        </p:grpSpPr>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57906" y="1232558"/>
              <a:ext cx="1590426" cy="2052426"/>
            </a:xfrm>
            <a:prstGeom prst="rect">
              <a:avLst/>
            </a:prstGeom>
          </p:spPr>
        </p:pic>
        <p:pic>
          <p:nvPicPr>
            <p:cNvPr id="34" name="图片 3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18909" y="1232558"/>
              <a:ext cx="1580616" cy="2045745"/>
            </a:xfrm>
            <a:prstGeom prst="rect">
              <a:avLst/>
            </a:prstGeom>
          </p:spPr>
        </p:pic>
        <p:pic>
          <p:nvPicPr>
            <p:cNvPr id="35" name="图片 3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3528" y="1232560"/>
              <a:ext cx="1581550" cy="2045745"/>
            </a:xfrm>
            <a:prstGeom prst="rect">
              <a:avLst/>
            </a:prstGeom>
          </p:spPr>
        </p:pic>
        <p:pic>
          <p:nvPicPr>
            <p:cNvPr id="36" name="图片 3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035324" y="1232558"/>
              <a:ext cx="1575224" cy="2045745"/>
            </a:xfrm>
            <a:prstGeom prst="rect">
              <a:avLst/>
            </a:prstGeom>
          </p:spPr>
        </p:pic>
        <p:pic>
          <p:nvPicPr>
            <p:cNvPr id="37" name="图片 3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779912" y="1232559"/>
              <a:ext cx="1577442" cy="2045745"/>
            </a:xfrm>
            <a:prstGeom prst="rect">
              <a:avLst/>
            </a:prstGeom>
          </p:spPr>
        </p:pic>
        <p:sp>
          <p:nvSpPr>
            <p:cNvPr id="8" name="矩形 7"/>
            <p:cNvSpPr/>
            <p:nvPr/>
          </p:nvSpPr>
          <p:spPr>
            <a:xfrm>
              <a:off x="511676" y="3251675"/>
              <a:ext cx="1107996" cy="369332"/>
            </a:xfrm>
            <a:prstGeom prst="rect">
              <a:avLst/>
            </a:prstGeom>
          </p:spPr>
          <p:txBody>
            <a:bodyPr wrap="none">
              <a:spAutoFit/>
            </a:bodyPr>
            <a:lstStyle/>
            <a:p>
              <a:r>
                <a:rPr lang="zh-CN" altLang="en-US" b="1" dirty="0">
                  <a:latin typeface="微软雅黑" panose="020B0503020204020204" pitchFamily="34" charset="-122"/>
                  <a:ea typeface="微软雅黑" panose="020B0503020204020204" pitchFamily="34" charset="-122"/>
                </a:rPr>
                <a:t>原始图像</a:t>
              </a:r>
              <a:endParaRPr lang="zh-CN" altLang="en-US" dirty="0"/>
            </a:p>
          </p:txBody>
        </p:sp>
        <p:sp>
          <p:nvSpPr>
            <p:cNvPr id="41" name="矩形 40"/>
            <p:cNvSpPr/>
            <p:nvPr/>
          </p:nvSpPr>
          <p:spPr>
            <a:xfrm>
              <a:off x="2250652" y="3258600"/>
              <a:ext cx="1107996" cy="369332"/>
            </a:xfrm>
            <a:prstGeom prst="rect">
              <a:avLst/>
            </a:prstGeom>
          </p:spPr>
          <p:txBody>
            <a:bodyPr wrap="none">
              <a:spAutoFit/>
            </a:bodyPr>
            <a:lstStyle/>
            <a:p>
              <a:r>
                <a:rPr lang="zh-CN" altLang="en-US" b="1" dirty="0">
                  <a:solidFill>
                    <a:srgbClr val="FF0000"/>
                  </a:solidFill>
                  <a:latin typeface="微软雅黑" panose="020B0503020204020204" pitchFamily="34" charset="-122"/>
                  <a:ea typeface="微软雅黑" panose="020B0503020204020204" pitchFamily="34" charset="-122"/>
                </a:rPr>
                <a:t>高斯</a:t>
              </a:r>
              <a:r>
                <a:rPr lang="zh-CN" altLang="en-US" b="1" dirty="0">
                  <a:latin typeface="微软雅黑" panose="020B0503020204020204" pitchFamily="34" charset="-122"/>
                  <a:ea typeface="微软雅黑" panose="020B0503020204020204" pitchFamily="34" charset="-122"/>
                </a:rPr>
                <a:t>噪声</a:t>
              </a:r>
              <a:endParaRPr lang="zh-CN" altLang="en-US" dirty="0"/>
            </a:p>
          </p:txBody>
        </p:sp>
        <mc:AlternateContent xmlns:mc="http://schemas.openxmlformats.org/markup-compatibility/2006" xmlns:a14="http://schemas.microsoft.com/office/drawing/2010/main">
          <mc:Choice Requires="a14">
            <p:sp>
              <p:nvSpPr>
                <p:cNvPr id="42" name="矩形 41"/>
                <p:cNvSpPr/>
                <p:nvPr/>
              </p:nvSpPr>
              <p:spPr>
                <a:xfrm>
                  <a:off x="4139952" y="3265525"/>
                  <a:ext cx="79220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1" i="1" smtClean="0">
                            <a:latin typeface="Cambria Math" panose="02040503050406030204" pitchFamily="18" charset="0"/>
                          </a:rPr>
                          <m:t>𝟑</m:t>
                        </m:r>
                        <m:r>
                          <a:rPr lang="en-US" altLang="zh-CN" b="1" i="1" smtClean="0">
                            <a:latin typeface="Cambria Math" panose="02040503050406030204" pitchFamily="18" charset="0"/>
                            <a:ea typeface="Cambria Math" panose="02040503050406030204" pitchFamily="18" charset="0"/>
                          </a:rPr>
                          <m:t>×</m:t>
                        </m:r>
                        <m:r>
                          <a:rPr lang="en-US" altLang="zh-CN" b="1" i="1" smtClean="0">
                            <a:latin typeface="Cambria Math" panose="02040503050406030204" pitchFamily="18" charset="0"/>
                            <a:ea typeface="Cambria Math" panose="02040503050406030204" pitchFamily="18" charset="0"/>
                          </a:rPr>
                          <m:t>𝟑</m:t>
                        </m:r>
                      </m:oMath>
                    </m:oMathPara>
                  </a14:m>
                  <a:endParaRPr lang="zh-CN" altLang="en-US" b="1" dirty="0"/>
                </a:p>
              </p:txBody>
            </p:sp>
          </mc:Choice>
          <mc:Fallback xmlns="">
            <p:sp>
              <p:nvSpPr>
                <p:cNvPr id="42" name="矩形 41"/>
                <p:cNvSpPr>
                  <a:spLocks noRot="1" noChangeAspect="1" noMove="1" noResize="1" noEditPoints="1" noAdjustHandles="1" noChangeArrowheads="1" noChangeShapeType="1" noTextEdit="1"/>
                </p:cNvSpPr>
                <p:nvPr/>
              </p:nvSpPr>
              <p:spPr>
                <a:xfrm>
                  <a:off x="4139952" y="3265525"/>
                  <a:ext cx="792205" cy="369332"/>
                </a:xfrm>
                <a:prstGeom prst="rect">
                  <a:avLst/>
                </a:prstGeom>
                <a:blipFill rotWithShape="0">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3" name="矩形 42"/>
                <p:cNvSpPr/>
                <p:nvPr/>
              </p:nvSpPr>
              <p:spPr>
                <a:xfrm>
                  <a:off x="5936297" y="3278303"/>
                  <a:ext cx="79220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1" i="0" smtClean="0">
                            <a:latin typeface="Cambria Math" panose="02040503050406030204" pitchFamily="18" charset="0"/>
                            <a:ea typeface="Cambria Math" panose="02040503050406030204" pitchFamily="18" charset="0"/>
                          </a:rPr>
                          <m:t>𝟓</m:t>
                        </m:r>
                        <m:r>
                          <a:rPr lang="en-US" altLang="zh-CN" b="1" i="1" smtClean="0">
                            <a:latin typeface="Cambria Math" panose="02040503050406030204" pitchFamily="18" charset="0"/>
                            <a:ea typeface="Cambria Math" panose="02040503050406030204" pitchFamily="18" charset="0"/>
                          </a:rPr>
                          <m:t>×</m:t>
                        </m:r>
                        <m:r>
                          <a:rPr lang="en-US" altLang="zh-CN" b="1" i="1" smtClean="0">
                            <a:latin typeface="Cambria Math" panose="02040503050406030204" pitchFamily="18" charset="0"/>
                            <a:ea typeface="Cambria Math" panose="02040503050406030204" pitchFamily="18" charset="0"/>
                          </a:rPr>
                          <m:t>𝟓</m:t>
                        </m:r>
                      </m:oMath>
                    </m:oMathPara>
                  </a14:m>
                  <a:endParaRPr lang="zh-CN" altLang="en-US" b="1" dirty="0"/>
                </a:p>
              </p:txBody>
            </p:sp>
          </mc:Choice>
          <mc:Fallback xmlns="">
            <p:sp>
              <p:nvSpPr>
                <p:cNvPr id="43" name="矩形 42"/>
                <p:cNvSpPr>
                  <a:spLocks noRot="1" noChangeAspect="1" noMove="1" noResize="1" noEditPoints="1" noAdjustHandles="1" noChangeArrowheads="1" noChangeShapeType="1" noTextEdit="1"/>
                </p:cNvSpPr>
                <p:nvPr/>
              </p:nvSpPr>
              <p:spPr>
                <a:xfrm>
                  <a:off x="5936297" y="3278303"/>
                  <a:ext cx="792205" cy="369332"/>
                </a:xfrm>
                <a:prstGeom prst="rect">
                  <a:avLst/>
                </a:prstGeom>
                <a:blipFill rotWithShape="0">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4" name="矩形 43"/>
                <p:cNvSpPr/>
                <p:nvPr/>
              </p:nvSpPr>
              <p:spPr>
                <a:xfrm>
                  <a:off x="7628929" y="3278303"/>
                  <a:ext cx="79220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1" i="1" smtClean="0">
                            <a:latin typeface="Cambria Math" panose="02040503050406030204" pitchFamily="18" charset="0"/>
                            <a:ea typeface="Cambria Math" panose="02040503050406030204" pitchFamily="18" charset="0"/>
                          </a:rPr>
                          <m:t>𝟕</m:t>
                        </m:r>
                        <m:r>
                          <a:rPr lang="en-US" altLang="zh-CN" b="1" i="1" smtClean="0">
                            <a:latin typeface="Cambria Math" panose="02040503050406030204" pitchFamily="18" charset="0"/>
                            <a:ea typeface="Cambria Math" panose="02040503050406030204" pitchFamily="18" charset="0"/>
                          </a:rPr>
                          <m:t>×</m:t>
                        </m:r>
                        <m:r>
                          <a:rPr lang="en-US" altLang="zh-CN" b="1" i="1" smtClean="0">
                            <a:latin typeface="Cambria Math" panose="02040503050406030204" pitchFamily="18" charset="0"/>
                            <a:ea typeface="Cambria Math" panose="02040503050406030204" pitchFamily="18" charset="0"/>
                          </a:rPr>
                          <m:t>𝟕</m:t>
                        </m:r>
                      </m:oMath>
                    </m:oMathPara>
                  </a14:m>
                  <a:endParaRPr lang="zh-CN" altLang="en-US" b="1" dirty="0"/>
                </a:p>
              </p:txBody>
            </p:sp>
          </mc:Choice>
          <mc:Fallback xmlns="">
            <p:sp>
              <p:nvSpPr>
                <p:cNvPr id="44" name="矩形 43"/>
                <p:cNvSpPr>
                  <a:spLocks noRot="1" noChangeAspect="1" noMove="1" noResize="1" noEditPoints="1" noAdjustHandles="1" noChangeArrowheads="1" noChangeShapeType="1" noTextEdit="1"/>
                </p:cNvSpPr>
                <p:nvPr/>
              </p:nvSpPr>
              <p:spPr>
                <a:xfrm>
                  <a:off x="7628929" y="3278303"/>
                  <a:ext cx="792204" cy="369332"/>
                </a:xfrm>
                <a:prstGeom prst="rect">
                  <a:avLst/>
                </a:prstGeom>
                <a:blipFill rotWithShape="0">
                  <a:blip r:embed="rId9"/>
                  <a:stretch>
                    <a:fillRect/>
                  </a:stretch>
                </a:blipFill>
              </p:spPr>
              <p:txBody>
                <a:bodyPr/>
                <a:lstStyle/>
                <a:p>
                  <a:r>
                    <a:rPr lang="zh-CN" altLang="en-US">
                      <a:noFill/>
                    </a:rPr>
                    <a:t> </a:t>
                  </a:r>
                </a:p>
              </p:txBody>
            </p:sp>
          </mc:Fallback>
        </mc:AlternateContent>
      </p:grpSp>
      <p:grpSp>
        <p:nvGrpSpPr>
          <p:cNvPr id="53" name="组合 52"/>
          <p:cNvGrpSpPr/>
          <p:nvPr/>
        </p:nvGrpSpPr>
        <p:grpSpPr>
          <a:xfrm>
            <a:off x="281162" y="1340768"/>
            <a:ext cx="8605723" cy="2446152"/>
            <a:chOff x="268735" y="3924348"/>
            <a:chExt cx="8605723" cy="2446152"/>
          </a:xfrm>
        </p:grpSpPr>
        <p:pic>
          <p:nvPicPr>
            <p:cNvPr id="9" name="图片 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019649" y="3933056"/>
              <a:ext cx="1590899" cy="2047772"/>
            </a:xfrm>
            <a:prstGeom prst="rect">
              <a:avLst/>
            </a:prstGeom>
          </p:spPr>
        </p:pic>
        <p:pic>
          <p:nvPicPr>
            <p:cNvPr id="10" name="图片 9"/>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779912" y="3933056"/>
              <a:ext cx="1597263" cy="2047772"/>
            </a:xfrm>
            <a:prstGeom prst="rect">
              <a:avLst/>
            </a:prstGeom>
          </p:spPr>
        </p:pic>
        <p:pic>
          <p:nvPicPr>
            <p:cNvPr id="11" name="图片 10"/>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5518909" y="3933056"/>
              <a:ext cx="1602090" cy="2045745"/>
            </a:xfrm>
            <a:prstGeom prst="rect">
              <a:avLst/>
            </a:prstGeom>
          </p:spPr>
        </p:pic>
        <p:pic>
          <p:nvPicPr>
            <p:cNvPr id="45" name="图片 44"/>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7257906" y="3924348"/>
              <a:ext cx="1616552" cy="2054453"/>
            </a:xfrm>
            <a:prstGeom prst="rect">
              <a:avLst/>
            </a:prstGeom>
          </p:spPr>
        </p:pic>
        <p:pic>
          <p:nvPicPr>
            <p:cNvPr id="47" name="图片 4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68735" y="3933056"/>
              <a:ext cx="1581550" cy="2045745"/>
            </a:xfrm>
            <a:prstGeom prst="rect">
              <a:avLst/>
            </a:prstGeom>
          </p:spPr>
        </p:pic>
        <p:sp>
          <p:nvSpPr>
            <p:cNvPr id="48" name="矩形 47"/>
            <p:cNvSpPr/>
            <p:nvPr/>
          </p:nvSpPr>
          <p:spPr>
            <a:xfrm>
              <a:off x="467544" y="5978801"/>
              <a:ext cx="1107996" cy="369332"/>
            </a:xfrm>
            <a:prstGeom prst="rect">
              <a:avLst/>
            </a:prstGeom>
          </p:spPr>
          <p:txBody>
            <a:bodyPr wrap="none">
              <a:spAutoFit/>
            </a:bodyPr>
            <a:lstStyle/>
            <a:p>
              <a:r>
                <a:rPr lang="zh-CN" altLang="en-US" b="1" dirty="0">
                  <a:latin typeface="微软雅黑" panose="020B0503020204020204" pitchFamily="34" charset="-122"/>
                  <a:ea typeface="微软雅黑" panose="020B0503020204020204" pitchFamily="34" charset="-122"/>
                </a:rPr>
                <a:t>原始图像</a:t>
              </a:r>
              <a:endParaRPr lang="zh-CN" altLang="en-US" dirty="0"/>
            </a:p>
          </p:txBody>
        </p:sp>
        <p:sp>
          <p:nvSpPr>
            <p:cNvPr id="49" name="矩形 48"/>
            <p:cNvSpPr/>
            <p:nvPr/>
          </p:nvSpPr>
          <p:spPr>
            <a:xfrm>
              <a:off x="2261100" y="5994904"/>
              <a:ext cx="1107996" cy="369332"/>
            </a:xfrm>
            <a:prstGeom prst="rect">
              <a:avLst/>
            </a:prstGeom>
          </p:spPr>
          <p:txBody>
            <a:bodyPr wrap="none">
              <a:spAutoFit/>
            </a:bodyPr>
            <a:lstStyle/>
            <a:p>
              <a:r>
                <a:rPr lang="zh-CN" altLang="en-US" b="1" dirty="0">
                  <a:solidFill>
                    <a:srgbClr val="FF0000"/>
                  </a:solidFill>
                  <a:latin typeface="微软雅黑" panose="020B0503020204020204" pitchFamily="34" charset="-122"/>
                  <a:ea typeface="微软雅黑" panose="020B0503020204020204" pitchFamily="34" charset="-122"/>
                </a:rPr>
                <a:t>椒盐</a:t>
              </a:r>
              <a:r>
                <a:rPr lang="zh-CN" altLang="en-US" b="1" dirty="0">
                  <a:latin typeface="微软雅黑" panose="020B0503020204020204" pitchFamily="34" charset="-122"/>
                  <a:ea typeface="微软雅黑" panose="020B0503020204020204" pitchFamily="34" charset="-122"/>
                </a:rPr>
                <a:t>噪声</a:t>
              </a:r>
              <a:endParaRPr lang="zh-CN" altLang="en-US" dirty="0"/>
            </a:p>
          </p:txBody>
        </p:sp>
        <mc:AlternateContent xmlns:mc="http://schemas.openxmlformats.org/markup-compatibility/2006" xmlns:a14="http://schemas.microsoft.com/office/drawing/2010/main">
          <mc:Choice Requires="a14">
            <p:sp>
              <p:nvSpPr>
                <p:cNvPr id="50" name="矩形 49"/>
                <p:cNvSpPr/>
                <p:nvPr/>
              </p:nvSpPr>
              <p:spPr>
                <a:xfrm>
                  <a:off x="4074806" y="5988390"/>
                  <a:ext cx="79220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1" i="1" smtClean="0">
                            <a:latin typeface="Cambria Math" panose="02040503050406030204" pitchFamily="18" charset="0"/>
                          </a:rPr>
                          <m:t>𝟑</m:t>
                        </m:r>
                        <m:r>
                          <a:rPr lang="en-US" altLang="zh-CN" b="1" i="1" smtClean="0">
                            <a:latin typeface="Cambria Math" panose="02040503050406030204" pitchFamily="18" charset="0"/>
                            <a:ea typeface="Cambria Math" panose="02040503050406030204" pitchFamily="18" charset="0"/>
                          </a:rPr>
                          <m:t>×</m:t>
                        </m:r>
                        <m:r>
                          <a:rPr lang="en-US" altLang="zh-CN" b="1" i="1" smtClean="0">
                            <a:latin typeface="Cambria Math" panose="02040503050406030204" pitchFamily="18" charset="0"/>
                            <a:ea typeface="Cambria Math" panose="02040503050406030204" pitchFamily="18" charset="0"/>
                          </a:rPr>
                          <m:t>𝟑</m:t>
                        </m:r>
                      </m:oMath>
                    </m:oMathPara>
                  </a14:m>
                  <a:endParaRPr lang="zh-CN" altLang="en-US" b="1" dirty="0"/>
                </a:p>
              </p:txBody>
            </p:sp>
          </mc:Choice>
          <mc:Fallback xmlns="">
            <p:sp>
              <p:nvSpPr>
                <p:cNvPr id="50" name="矩形 49"/>
                <p:cNvSpPr>
                  <a:spLocks noRot="1" noChangeAspect="1" noMove="1" noResize="1" noEditPoints="1" noAdjustHandles="1" noChangeArrowheads="1" noChangeShapeType="1" noTextEdit="1"/>
                </p:cNvSpPr>
                <p:nvPr/>
              </p:nvSpPr>
              <p:spPr>
                <a:xfrm>
                  <a:off x="4074806" y="5988390"/>
                  <a:ext cx="792205" cy="369332"/>
                </a:xfrm>
                <a:prstGeom prst="rect">
                  <a:avLst/>
                </a:prstGeom>
                <a:blipFill rotWithShape="0">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1" name="矩形 50"/>
                <p:cNvSpPr/>
                <p:nvPr/>
              </p:nvSpPr>
              <p:spPr>
                <a:xfrm>
                  <a:off x="5940035" y="6001168"/>
                  <a:ext cx="79220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1" i="0" smtClean="0">
                            <a:latin typeface="Cambria Math" panose="02040503050406030204" pitchFamily="18" charset="0"/>
                            <a:ea typeface="Cambria Math" panose="02040503050406030204" pitchFamily="18" charset="0"/>
                          </a:rPr>
                          <m:t>𝟓</m:t>
                        </m:r>
                        <m:r>
                          <a:rPr lang="en-US" altLang="zh-CN" b="1" i="1" smtClean="0">
                            <a:latin typeface="Cambria Math" panose="02040503050406030204" pitchFamily="18" charset="0"/>
                            <a:ea typeface="Cambria Math" panose="02040503050406030204" pitchFamily="18" charset="0"/>
                          </a:rPr>
                          <m:t>×</m:t>
                        </m:r>
                        <m:r>
                          <a:rPr lang="en-US" altLang="zh-CN" b="1" i="1" smtClean="0">
                            <a:latin typeface="Cambria Math" panose="02040503050406030204" pitchFamily="18" charset="0"/>
                            <a:ea typeface="Cambria Math" panose="02040503050406030204" pitchFamily="18" charset="0"/>
                          </a:rPr>
                          <m:t>𝟓</m:t>
                        </m:r>
                      </m:oMath>
                    </m:oMathPara>
                  </a14:m>
                  <a:endParaRPr lang="zh-CN" altLang="en-US" b="1" dirty="0"/>
                </a:p>
              </p:txBody>
            </p:sp>
          </mc:Choice>
          <mc:Fallback xmlns="">
            <p:sp>
              <p:nvSpPr>
                <p:cNvPr id="51" name="矩形 50"/>
                <p:cNvSpPr>
                  <a:spLocks noRot="1" noChangeAspect="1" noMove="1" noResize="1" noEditPoints="1" noAdjustHandles="1" noChangeArrowheads="1" noChangeShapeType="1" noTextEdit="1"/>
                </p:cNvSpPr>
                <p:nvPr/>
              </p:nvSpPr>
              <p:spPr>
                <a:xfrm>
                  <a:off x="5940035" y="6001168"/>
                  <a:ext cx="792205" cy="369332"/>
                </a:xfrm>
                <a:prstGeom prst="rect">
                  <a:avLst/>
                </a:prstGeom>
                <a:blipFill rotWithShape="0">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2" name="矩形 51"/>
                <p:cNvSpPr/>
                <p:nvPr/>
              </p:nvSpPr>
              <p:spPr>
                <a:xfrm>
                  <a:off x="7668228" y="6001168"/>
                  <a:ext cx="79220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1" i="1" smtClean="0">
                            <a:latin typeface="Cambria Math" panose="02040503050406030204" pitchFamily="18" charset="0"/>
                            <a:ea typeface="Cambria Math" panose="02040503050406030204" pitchFamily="18" charset="0"/>
                          </a:rPr>
                          <m:t>𝟕</m:t>
                        </m:r>
                        <m:r>
                          <a:rPr lang="en-US" altLang="zh-CN" b="1" i="1" smtClean="0">
                            <a:latin typeface="Cambria Math" panose="02040503050406030204" pitchFamily="18" charset="0"/>
                            <a:ea typeface="Cambria Math" panose="02040503050406030204" pitchFamily="18" charset="0"/>
                          </a:rPr>
                          <m:t>×</m:t>
                        </m:r>
                        <m:r>
                          <a:rPr lang="en-US" altLang="zh-CN" b="1" i="1" smtClean="0">
                            <a:latin typeface="Cambria Math" panose="02040503050406030204" pitchFamily="18" charset="0"/>
                            <a:ea typeface="Cambria Math" panose="02040503050406030204" pitchFamily="18" charset="0"/>
                          </a:rPr>
                          <m:t>𝟕</m:t>
                        </m:r>
                      </m:oMath>
                    </m:oMathPara>
                  </a14:m>
                  <a:endParaRPr lang="zh-CN" altLang="en-US" b="1" dirty="0"/>
                </a:p>
              </p:txBody>
            </p:sp>
          </mc:Choice>
          <mc:Fallback xmlns="">
            <p:sp>
              <p:nvSpPr>
                <p:cNvPr id="52" name="矩形 51"/>
                <p:cNvSpPr>
                  <a:spLocks noRot="1" noChangeAspect="1" noMove="1" noResize="1" noEditPoints="1" noAdjustHandles="1" noChangeArrowheads="1" noChangeShapeType="1" noTextEdit="1"/>
                </p:cNvSpPr>
                <p:nvPr/>
              </p:nvSpPr>
              <p:spPr>
                <a:xfrm>
                  <a:off x="7668228" y="6001168"/>
                  <a:ext cx="792204" cy="369332"/>
                </a:xfrm>
                <a:prstGeom prst="rect">
                  <a:avLst/>
                </a:prstGeom>
                <a:blipFill rotWithShape="0">
                  <a:blip r:embed="rId16"/>
                  <a:stretch>
                    <a:fillRect/>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190956123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fade">
                                      <p:cBhvr>
                                        <p:cTn id="7"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323850" y="188913"/>
            <a:ext cx="7128470" cy="836612"/>
          </a:xfrm>
        </p:spPr>
        <p:txBody>
          <a:bodyPr/>
          <a:lstStyle/>
          <a:p>
            <a:pPr eaLnBrk="1" hangingPunct="1"/>
            <a:r>
              <a:rPr lang="zh-CN" altLang="en-US" sz="4400" dirty="0">
                <a:ea typeface="微软雅黑" pitchFamily="34" charset="-122"/>
              </a:rPr>
              <a:t>空域点处理变换增强</a:t>
            </a:r>
          </a:p>
        </p:txBody>
      </p:sp>
      <mc:AlternateContent xmlns:mc="http://schemas.openxmlformats.org/markup-compatibility/2006" xmlns:a14="http://schemas.microsoft.com/office/drawing/2010/main">
        <mc:Choice Requires="a14">
          <p:sp>
            <p:nvSpPr>
              <p:cNvPr id="4" name="Rectangle 3"/>
              <p:cNvSpPr txBox="1">
                <a:spLocks noChangeArrowheads="1"/>
              </p:cNvSpPr>
              <p:nvPr/>
            </p:nvSpPr>
            <p:spPr bwMode="auto">
              <a:xfrm>
                <a:off x="251520" y="1556172"/>
                <a:ext cx="8867328" cy="4465116"/>
              </a:xfrm>
              <a:prstGeom prst="rect">
                <a:avLst/>
              </a:prstGeom>
              <a:noFill/>
              <a:extLst>
                <a:ext uri="{909E8E84-426E-40DD-AFC4-6F175D3DCCD1}">
                  <a14:hiddenFill>
                    <a:solidFill>
                      <a:srgbClr val="3366CC"/>
                    </a:solidFill>
                  </a14:hiddenFill>
                </a:ext>
                <a:ext uri="{91240B29-F687-4F45-9708-019B960494DF}">
                  <a14:hiddenLine w="9525">
                    <a:solidFill>
                      <a:srgbClr val="000000"/>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0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ea typeface="+mn-ea"/>
                  </a:defRPr>
                </a:lvl2pPr>
                <a:lvl3pPr marL="1143000" indent="-228600" algn="l" rtl="0" eaLnBrk="0" fontAlgn="base" hangingPunct="0">
                  <a:spcBef>
                    <a:spcPct val="20000"/>
                  </a:spcBef>
                  <a:spcAft>
                    <a:spcPct val="0"/>
                  </a:spcAft>
                  <a:buChar char="•"/>
                  <a:defRPr sz="20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lnSpc>
                    <a:spcPct val="140000"/>
                  </a:lnSpc>
                  <a:spcBef>
                    <a:spcPct val="0"/>
                  </a:spcBef>
                </a:pPr>
                <a:r>
                  <a:rPr lang="zh-CN" altLang="en-US" sz="2400" b="1" kern="0" dirty="0">
                    <a:solidFill>
                      <a:srgbClr val="FF0000"/>
                    </a:solidFill>
                    <a:latin typeface="微软雅黑" pitchFamily="34" charset="-122"/>
                    <a:ea typeface="微软雅黑" pitchFamily="34" charset="-122"/>
                  </a:rPr>
                  <a:t>点处理</a:t>
                </a:r>
                <a:r>
                  <a:rPr lang="zh-CN" altLang="en-US" sz="2400" b="1" kern="0" dirty="0">
                    <a:solidFill>
                      <a:srgbClr val="000000"/>
                    </a:solidFill>
                    <a:latin typeface="微软雅黑" pitchFamily="34" charset="-122"/>
                    <a:ea typeface="微软雅黑" pitchFamily="34" charset="-122"/>
                  </a:rPr>
                  <a:t>增强方法实际上是一种灰度变换，常见的几类方法为：</a:t>
                </a:r>
                <a:endParaRPr lang="en-US" altLang="zh-CN" sz="2400" b="1" kern="0" dirty="0">
                  <a:solidFill>
                    <a:srgbClr val="000000"/>
                  </a:solidFill>
                  <a:latin typeface="微软雅黑" pitchFamily="34" charset="-122"/>
                  <a:ea typeface="微软雅黑" pitchFamily="34" charset="-122"/>
                </a:endParaRPr>
              </a:p>
              <a:p>
                <a:pPr eaLnBrk="1" hangingPunct="1">
                  <a:lnSpc>
                    <a:spcPct val="140000"/>
                  </a:lnSpc>
                  <a:spcBef>
                    <a:spcPct val="0"/>
                  </a:spcBef>
                  <a:buFont typeface="Wingdings" panose="05000000000000000000" pitchFamily="2" charset="2"/>
                  <a:buChar char="Ø"/>
                </a:pPr>
                <a:r>
                  <a:rPr lang="zh-CN" altLang="en-US" b="1" kern="0" dirty="0">
                    <a:solidFill>
                      <a:srgbClr val="000000"/>
                    </a:solidFill>
                    <a:latin typeface="微软雅黑" pitchFamily="34" charset="-122"/>
                    <a:ea typeface="微软雅黑" pitchFamily="34" charset="-122"/>
                  </a:rPr>
                  <a:t>将</a:t>
                </a:r>
                <a14:m>
                  <m:oMath xmlns:m="http://schemas.openxmlformats.org/officeDocument/2006/math">
                    <m:r>
                      <a:rPr lang="en-US" altLang="zh-CN" b="1" i="1" kern="0" smtClean="0">
                        <a:solidFill>
                          <a:srgbClr val="000000"/>
                        </a:solidFill>
                        <a:latin typeface="Cambria Math" panose="02040503050406030204" pitchFamily="18" charset="0"/>
                        <a:ea typeface="微软雅黑" pitchFamily="34" charset="-122"/>
                      </a:rPr>
                      <m:t>𝒇</m:t>
                    </m:r>
                    <m:d>
                      <m:dPr>
                        <m:ctrlPr>
                          <a:rPr lang="en-US" altLang="zh-CN" b="1" i="1" kern="0" smtClean="0">
                            <a:solidFill>
                              <a:srgbClr val="000000"/>
                            </a:solidFill>
                            <a:latin typeface="Cambria Math" panose="02040503050406030204" pitchFamily="18" charset="0"/>
                            <a:ea typeface="微软雅黑" pitchFamily="34" charset="-122"/>
                          </a:rPr>
                        </m:ctrlPr>
                      </m:dPr>
                      <m:e>
                        <m:r>
                          <a:rPr lang="en-US" altLang="zh-CN" b="1" i="1" kern="0" smtClean="0">
                            <a:solidFill>
                              <a:srgbClr val="000000"/>
                            </a:solidFill>
                            <a:latin typeface="Cambria Math" panose="02040503050406030204" pitchFamily="18" charset="0"/>
                            <a:ea typeface="Cambria Math" panose="02040503050406030204" pitchFamily="18" charset="0"/>
                          </a:rPr>
                          <m:t>∙</m:t>
                        </m:r>
                      </m:e>
                    </m:d>
                  </m:oMath>
                </a14:m>
                <a:r>
                  <a:rPr lang="zh-CN" altLang="en-US" b="1" kern="0" dirty="0">
                    <a:solidFill>
                      <a:srgbClr val="000000"/>
                    </a:solidFill>
                    <a:latin typeface="微软雅黑" pitchFamily="34" charset="-122"/>
                    <a:ea typeface="微软雅黑" pitchFamily="34" charset="-122"/>
                  </a:rPr>
                  <a:t>中的每个像素按</a:t>
                </a:r>
                <a14:m>
                  <m:oMath xmlns:m="http://schemas.openxmlformats.org/officeDocument/2006/math">
                    <m:r>
                      <a:rPr lang="en-US" altLang="zh-CN" b="1" i="1" kern="0" smtClean="0">
                        <a:solidFill>
                          <a:srgbClr val="000000"/>
                        </a:solidFill>
                        <a:latin typeface="Cambria Math" panose="02040503050406030204" pitchFamily="18" charset="0"/>
                        <a:ea typeface="微软雅黑" pitchFamily="34" charset="-122"/>
                      </a:rPr>
                      <m:t>𝑬𝑯</m:t>
                    </m:r>
                  </m:oMath>
                </a14:m>
                <a:r>
                  <a:rPr lang="zh-CN" altLang="en-US" b="1" kern="0" dirty="0">
                    <a:solidFill>
                      <a:srgbClr val="000000"/>
                    </a:solidFill>
                    <a:latin typeface="微软雅黑" pitchFamily="34" charset="-122"/>
                    <a:ea typeface="微软雅黑" pitchFamily="34" charset="-122"/>
                  </a:rPr>
                  <a:t>操作直接变换以得到</a:t>
                </a:r>
                <a14:m>
                  <m:oMath xmlns:m="http://schemas.openxmlformats.org/officeDocument/2006/math">
                    <m:r>
                      <a:rPr lang="en-US" altLang="zh-CN" b="1" i="0" kern="0" smtClean="0">
                        <a:solidFill>
                          <a:srgbClr val="000000"/>
                        </a:solidFill>
                        <a:latin typeface="Cambria Math" panose="02040503050406030204" pitchFamily="18" charset="0"/>
                        <a:ea typeface="微软雅黑" pitchFamily="34" charset="-122"/>
                      </a:rPr>
                      <m:t>𝐠</m:t>
                    </m:r>
                    <m:d>
                      <m:dPr>
                        <m:ctrlPr>
                          <a:rPr lang="en-US" altLang="zh-CN" b="1" i="1" kern="0">
                            <a:solidFill>
                              <a:srgbClr val="000000"/>
                            </a:solidFill>
                            <a:latin typeface="Cambria Math" panose="02040503050406030204" pitchFamily="18" charset="0"/>
                            <a:ea typeface="微软雅黑" pitchFamily="34" charset="-122"/>
                          </a:rPr>
                        </m:ctrlPr>
                      </m:dPr>
                      <m:e>
                        <m:r>
                          <a:rPr lang="en-US" altLang="zh-CN" b="1" i="1" kern="0">
                            <a:solidFill>
                              <a:srgbClr val="000000"/>
                            </a:solidFill>
                            <a:latin typeface="Cambria Math" panose="02040503050406030204" pitchFamily="18" charset="0"/>
                            <a:ea typeface="Cambria Math" panose="02040503050406030204" pitchFamily="18" charset="0"/>
                          </a:rPr>
                          <m:t>∙</m:t>
                        </m:r>
                      </m:e>
                    </m:d>
                  </m:oMath>
                </a14:m>
                <a:r>
                  <a:rPr lang="en-US" altLang="zh-CN" b="1" kern="0" dirty="0">
                    <a:solidFill>
                      <a:srgbClr val="000000"/>
                    </a:solidFill>
                    <a:latin typeface="微软雅黑" pitchFamily="34" charset="-122"/>
                    <a:ea typeface="微软雅黑" pitchFamily="34" charset="-122"/>
                  </a:rPr>
                  <a:t>;</a:t>
                </a:r>
              </a:p>
              <a:p>
                <a:pPr eaLnBrk="1" hangingPunct="1">
                  <a:lnSpc>
                    <a:spcPct val="140000"/>
                  </a:lnSpc>
                  <a:spcBef>
                    <a:spcPct val="0"/>
                  </a:spcBef>
                  <a:buFont typeface="Wingdings" panose="05000000000000000000" pitchFamily="2" charset="2"/>
                  <a:buChar char="Ø"/>
                </a:pPr>
                <a:r>
                  <a:rPr lang="zh-CN" altLang="en-US" b="1" kern="0" dirty="0">
                    <a:solidFill>
                      <a:srgbClr val="000000"/>
                    </a:solidFill>
                    <a:latin typeface="微软雅黑" pitchFamily="34" charset="-122"/>
                    <a:ea typeface="微软雅黑" pitchFamily="34" charset="-122"/>
                  </a:rPr>
                  <a:t>借助</a:t>
                </a:r>
                <a14:m>
                  <m:oMath xmlns:m="http://schemas.openxmlformats.org/officeDocument/2006/math">
                    <m:r>
                      <a:rPr lang="en-US" altLang="zh-CN" b="1" i="1" kern="0">
                        <a:solidFill>
                          <a:srgbClr val="000000"/>
                        </a:solidFill>
                        <a:latin typeface="Cambria Math" panose="02040503050406030204" pitchFamily="18" charset="0"/>
                        <a:ea typeface="微软雅黑" pitchFamily="34" charset="-122"/>
                      </a:rPr>
                      <m:t>𝒇</m:t>
                    </m:r>
                    <m:d>
                      <m:dPr>
                        <m:ctrlPr>
                          <a:rPr lang="en-US" altLang="zh-CN" b="1" i="1" kern="0">
                            <a:solidFill>
                              <a:srgbClr val="000000"/>
                            </a:solidFill>
                            <a:latin typeface="Cambria Math" panose="02040503050406030204" pitchFamily="18" charset="0"/>
                            <a:ea typeface="微软雅黑" pitchFamily="34" charset="-122"/>
                          </a:rPr>
                        </m:ctrlPr>
                      </m:dPr>
                      <m:e>
                        <m:r>
                          <a:rPr lang="en-US" altLang="zh-CN" b="1" i="1" kern="0">
                            <a:solidFill>
                              <a:srgbClr val="000000"/>
                            </a:solidFill>
                            <a:latin typeface="Cambria Math" panose="02040503050406030204" pitchFamily="18" charset="0"/>
                            <a:ea typeface="Cambria Math" panose="02040503050406030204" pitchFamily="18" charset="0"/>
                          </a:rPr>
                          <m:t>∙</m:t>
                        </m:r>
                      </m:e>
                    </m:d>
                  </m:oMath>
                </a14:m>
                <a:r>
                  <a:rPr lang="zh-CN" altLang="en-US" b="1" kern="0" dirty="0">
                    <a:solidFill>
                      <a:srgbClr val="000000"/>
                    </a:solidFill>
                    <a:latin typeface="微软雅黑" pitchFamily="34" charset="-122"/>
                    <a:ea typeface="微软雅黑" pitchFamily="34" charset="-122"/>
                  </a:rPr>
                  <a:t>的直方图进行变换；</a:t>
                </a:r>
                <a:endParaRPr lang="en-US" altLang="zh-CN" b="1" kern="0" dirty="0">
                  <a:solidFill>
                    <a:srgbClr val="000000"/>
                  </a:solidFill>
                  <a:latin typeface="微软雅黑" pitchFamily="34" charset="-122"/>
                  <a:ea typeface="微软雅黑" pitchFamily="34" charset="-122"/>
                </a:endParaRPr>
              </a:p>
              <a:p>
                <a:pPr eaLnBrk="1" hangingPunct="1">
                  <a:lnSpc>
                    <a:spcPct val="140000"/>
                  </a:lnSpc>
                  <a:spcBef>
                    <a:spcPct val="0"/>
                  </a:spcBef>
                  <a:buFont typeface="Wingdings" panose="05000000000000000000" pitchFamily="2" charset="2"/>
                  <a:buChar char="Ø"/>
                </a:pPr>
                <a:r>
                  <a:rPr lang="zh-CN" altLang="en-US" b="1" kern="0" dirty="0">
                    <a:solidFill>
                      <a:srgbClr val="000000"/>
                    </a:solidFill>
                    <a:latin typeface="微软雅黑" pitchFamily="34" charset="-122"/>
                    <a:ea typeface="微软雅黑" pitchFamily="34" charset="-122"/>
                  </a:rPr>
                  <a:t>借助一系列图像间的操作进行变换。</a:t>
                </a:r>
                <a:endParaRPr lang="en-US" altLang="zh-CN" b="1" kern="0" dirty="0">
                  <a:solidFill>
                    <a:srgbClr val="000000"/>
                  </a:solidFill>
                  <a:latin typeface="微软雅黑" pitchFamily="34" charset="-122"/>
                  <a:ea typeface="微软雅黑" pitchFamily="34" charset="-122"/>
                </a:endParaRPr>
              </a:p>
              <a:p>
                <a:pPr eaLnBrk="1" hangingPunct="1">
                  <a:lnSpc>
                    <a:spcPct val="140000"/>
                  </a:lnSpc>
                  <a:spcBef>
                    <a:spcPct val="0"/>
                  </a:spcBef>
                  <a:buFont typeface="Wingdings" panose="05000000000000000000" pitchFamily="2" charset="2"/>
                  <a:buChar char="Ø"/>
                </a:pPr>
                <a:endParaRPr lang="en-US" altLang="zh-CN" sz="2300" b="1" kern="0" dirty="0">
                  <a:solidFill>
                    <a:srgbClr val="000000"/>
                  </a:solidFill>
                  <a:latin typeface="微软雅黑" pitchFamily="34" charset="-122"/>
                  <a:ea typeface="微软雅黑" pitchFamily="34" charset="-122"/>
                </a:endParaRPr>
              </a:p>
              <a:p>
                <a:pPr eaLnBrk="1" hangingPunct="1">
                  <a:lnSpc>
                    <a:spcPct val="140000"/>
                  </a:lnSpc>
                  <a:spcBef>
                    <a:spcPct val="0"/>
                  </a:spcBef>
                </a:pPr>
                <a:r>
                  <a:rPr lang="zh-CN" altLang="en-US" sz="2400" b="1" kern="0" dirty="0">
                    <a:solidFill>
                      <a:srgbClr val="000000"/>
                    </a:solidFill>
                    <a:latin typeface="微软雅黑" pitchFamily="34" charset="-122"/>
                    <a:ea typeface="微软雅黑" pitchFamily="34" charset="-122"/>
                  </a:rPr>
                  <a:t>基于点处理操作关键在于设计合适的</a:t>
                </a:r>
                <a:r>
                  <a:rPr lang="zh-CN" altLang="en-US" sz="2400" b="1" kern="0" dirty="0">
                    <a:solidFill>
                      <a:srgbClr val="FF0000"/>
                    </a:solidFill>
                    <a:latin typeface="微软雅黑" pitchFamily="34" charset="-122"/>
                    <a:ea typeface="微软雅黑" pitchFamily="34" charset="-122"/>
                  </a:rPr>
                  <a:t>映射函数</a:t>
                </a:r>
                <a:r>
                  <a:rPr lang="zh-CN" altLang="en-US" sz="2400" b="1" kern="0" dirty="0">
                    <a:solidFill>
                      <a:srgbClr val="000000"/>
                    </a:solidFill>
                    <a:latin typeface="微软雅黑" pitchFamily="34" charset="-122"/>
                    <a:ea typeface="微软雅黑" pitchFamily="34" charset="-122"/>
                  </a:rPr>
                  <a:t>，设计方法通常有两类：</a:t>
                </a:r>
                <a:endParaRPr lang="en-US" altLang="zh-CN" sz="2400" b="1" kern="0" dirty="0">
                  <a:solidFill>
                    <a:srgbClr val="000000"/>
                  </a:solidFill>
                  <a:latin typeface="微软雅黑" pitchFamily="34" charset="-122"/>
                  <a:ea typeface="微软雅黑" pitchFamily="34" charset="-122"/>
                </a:endParaRPr>
              </a:p>
              <a:p>
                <a:pPr eaLnBrk="1" hangingPunct="1">
                  <a:lnSpc>
                    <a:spcPct val="140000"/>
                  </a:lnSpc>
                  <a:spcBef>
                    <a:spcPct val="0"/>
                  </a:spcBef>
                  <a:buFont typeface="Wingdings" panose="05000000000000000000" pitchFamily="2" charset="2"/>
                  <a:buChar char="Ø"/>
                </a:pPr>
                <a:r>
                  <a:rPr lang="zh-CN" altLang="en-US" b="1" kern="0" dirty="0">
                    <a:solidFill>
                      <a:srgbClr val="000000"/>
                    </a:solidFill>
                    <a:latin typeface="微软雅黑" pitchFamily="34" charset="-122"/>
                    <a:ea typeface="微软雅黑" pitchFamily="34" charset="-122"/>
                  </a:rPr>
                  <a:t>人为设计映射函数，试探其处理效果；</a:t>
                </a:r>
                <a:endParaRPr lang="en-US" altLang="zh-CN" b="1" kern="0" dirty="0">
                  <a:solidFill>
                    <a:srgbClr val="000000"/>
                  </a:solidFill>
                  <a:latin typeface="微软雅黑" pitchFamily="34" charset="-122"/>
                  <a:ea typeface="微软雅黑" pitchFamily="34" charset="-122"/>
                </a:endParaRPr>
              </a:p>
              <a:p>
                <a:pPr eaLnBrk="1" hangingPunct="1">
                  <a:lnSpc>
                    <a:spcPct val="140000"/>
                  </a:lnSpc>
                  <a:spcBef>
                    <a:spcPct val="0"/>
                  </a:spcBef>
                  <a:buFont typeface="Wingdings" panose="05000000000000000000" pitchFamily="2" charset="2"/>
                  <a:buChar char="Ø"/>
                </a:pPr>
                <a:r>
                  <a:rPr lang="zh-CN" altLang="en-US" b="1" kern="0" dirty="0">
                    <a:solidFill>
                      <a:srgbClr val="000000"/>
                    </a:solidFill>
                    <a:latin typeface="微软雅黑" pitchFamily="34" charset="-122"/>
                    <a:ea typeface="微软雅黑" pitchFamily="34" charset="-122"/>
                  </a:rPr>
                  <a:t>从改变图像整体的灰度分布出发，设计一种映射函数，使变换后图像灰度直方图达到或接近预定的形状。</a:t>
                </a:r>
                <a:endParaRPr lang="en-US" altLang="zh-CN" b="1" kern="0" dirty="0">
                  <a:solidFill>
                    <a:srgbClr val="000000"/>
                  </a:solidFill>
                  <a:latin typeface="微软雅黑" pitchFamily="34" charset="-122"/>
                  <a:ea typeface="微软雅黑" pitchFamily="34" charset="-122"/>
                </a:endParaRPr>
              </a:p>
              <a:p>
                <a:pPr eaLnBrk="1" hangingPunct="1">
                  <a:lnSpc>
                    <a:spcPct val="140000"/>
                  </a:lnSpc>
                  <a:spcBef>
                    <a:spcPct val="0"/>
                  </a:spcBef>
                </a:pPr>
                <a:endParaRPr lang="en-US" altLang="zh-CN" sz="2400" b="1" kern="0" dirty="0">
                  <a:solidFill>
                    <a:srgbClr val="000000"/>
                  </a:solidFill>
                  <a:latin typeface="微软雅黑" pitchFamily="34" charset="-122"/>
                  <a:ea typeface="微软雅黑" pitchFamily="34" charset="-122"/>
                </a:endParaRPr>
              </a:p>
              <a:p>
                <a:pPr marL="0" indent="0" eaLnBrk="1" hangingPunct="1">
                  <a:lnSpc>
                    <a:spcPct val="120000"/>
                  </a:lnSpc>
                  <a:spcBef>
                    <a:spcPct val="0"/>
                  </a:spcBef>
                  <a:buFontTx/>
                  <a:buNone/>
                </a:pPr>
                <a:endParaRPr lang="zh-CN" altLang="en-US" sz="2600" b="1" kern="0" dirty="0">
                  <a:solidFill>
                    <a:srgbClr val="000000"/>
                  </a:solidFill>
                  <a:latin typeface="微软雅黑" pitchFamily="34" charset="-122"/>
                  <a:ea typeface="微软雅黑" pitchFamily="34" charset="-122"/>
                </a:endParaRPr>
              </a:p>
              <a:p>
                <a:pPr marL="0" indent="0" eaLnBrk="1" hangingPunct="1">
                  <a:lnSpc>
                    <a:spcPct val="120000"/>
                  </a:lnSpc>
                  <a:spcBef>
                    <a:spcPct val="0"/>
                  </a:spcBef>
                  <a:buFontTx/>
                  <a:buNone/>
                </a:pPr>
                <a:r>
                  <a:rPr lang="zh-CN" altLang="en-US" sz="2400" kern="0" dirty="0">
                    <a:solidFill>
                      <a:srgbClr val="000000"/>
                    </a:solidFill>
                  </a:rPr>
                  <a:t>	</a:t>
                </a:r>
              </a:p>
              <a:p>
                <a:pPr marL="0" indent="0" eaLnBrk="1" hangingPunct="1">
                  <a:lnSpc>
                    <a:spcPct val="120000"/>
                  </a:lnSpc>
                  <a:spcBef>
                    <a:spcPct val="0"/>
                  </a:spcBef>
                  <a:buFontTx/>
                  <a:buNone/>
                </a:pPr>
                <a:endParaRPr lang="zh-CN" altLang="en-US" sz="2400" kern="0" dirty="0">
                  <a:solidFill>
                    <a:srgbClr val="000000"/>
                  </a:solidFill>
                </a:endParaRPr>
              </a:p>
              <a:p>
                <a:pPr marL="0" indent="0" eaLnBrk="1" hangingPunct="1">
                  <a:lnSpc>
                    <a:spcPct val="120000"/>
                  </a:lnSpc>
                  <a:spcBef>
                    <a:spcPct val="0"/>
                  </a:spcBef>
                  <a:buFontTx/>
                  <a:buNone/>
                </a:pPr>
                <a:endParaRPr lang="zh-CN" altLang="en-US" sz="1400" b="1" kern="0" dirty="0">
                  <a:solidFill>
                    <a:srgbClr val="000000"/>
                  </a:solidFill>
                  <a:latin typeface="微软雅黑" pitchFamily="34" charset="-122"/>
                  <a:ea typeface="微软雅黑" pitchFamily="34" charset="-122"/>
                </a:endParaRPr>
              </a:p>
              <a:p>
                <a:pPr marL="0" indent="0" eaLnBrk="1" hangingPunct="1">
                  <a:lnSpc>
                    <a:spcPct val="120000"/>
                  </a:lnSpc>
                  <a:spcBef>
                    <a:spcPct val="0"/>
                  </a:spcBef>
                  <a:buFontTx/>
                  <a:buNone/>
                </a:pPr>
                <a:endParaRPr lang="zh-CN" altLang="en-US" sz="1400" b="1" kern="0" dirty="0">
                  <a:solidFill>
                    <a:srgbClr val="000000"/>
                  </a:solidFill>
                  <a:latin typeface="微软雅黑" pitchFamily="34" charset="-122"/>
                  <a:ea typeface="微软雅黑" pitchFamily="34" charset="-122"/>
                </a:endParaRPr>
              </a:p>
              <a:p>
                <a:pPr marL="0" indent="0" eaLnBrk="1" hangingPunct="1">
                  <a:lnSpc>
                    <a:spcPct val="120000"/>
                  </a:lnSpc>
                  <a:spcBef>
                    <a:spcPct val="0"/>
                  </a:spcBef>
                  <a:buFontTx/>
                  <a:buNone/>
                </a:pPr>
                <a:endParaRPr lang="zh-CN" altLang="en-US" sz="800" kern="0" dirty="0">
                  <a:solidFill>
                    <a:srgbClr val="000000"/>
                  </a:solidFill>
                </a:endParaRPr>
              </a:p>
              <a:p>
                <a:pPr marL="0" indent="0" eaLnBrk="1" hangingPunct="1">
                  <a:lnSpc>
                    <a:spcPct val="120000"/>
                  </a:lnSpc>
                  <a:spcBef>
                    <a:spcPct val="0"/>
                  </a:spcBef>
                  <a:buFontTx/>
                  <a:buNone/>
                </a:pPr>
                <a:endParaRPr lang="zh-CN" altLang="en-US" sz="800" kern="0" dirty="0">
                  <a:solidFill>
                    <a:srgbClr val="000000"/>
                  </a:solidFill>
                </a:endParaRPr>
              </a:p>
              <a:p>
                <a:pPr marL="0" indent="0" eaLnBrk="1" hangingPunct="1">
                  <a:lnSpc>
                    <a:spcPct val="80000"/>
                  </a:lnSpc>
                </a:pPr>
                <a:endParaRPr lang="en-US" altLang="zh-CN" sz="1000" kern="0" dirty="0">
                  <a:solidFill>
                    <a:srgbClr val="000000"/>
                  </a:solidFill>
                </a:endParaRPr>
              </a:p>
            </p:txBody>
          </p:sp>
        </mc:Choice>
        <mc:Fallback xmlns="">
          <p:sp>
            <p:nvSpPr>
              <p:cNvPr id="4" name="Rectangle 3"/>
              <p:cNvSpPr txBox="1">
                <a:spLocks noRot="1" noChangeAspect="1" noMove="1" noResize="1" noEditPoints="1" noAdjustHandles="1" noChangeArrowheads="1" noChangeShapeType="1" noTextEdit="1"/>
              </p:cNvSpPr>
              <p:nvPr/>
            </p:nvSpPr>
            <p:spPr bwMode="auto">
              <a:xfrm>
                <a:off x="251520" y="1556172"/>
                <a:ext cx="8867328" cy="4465116"/>
              </a:xfrm>
              <a:prstGeom prst="rect">
                <a:avLst/>
              </a:prstGeom>
              <a:blipFill rotWithShape="0">
                <a:blip r:embed="rId2"/>
                <a:stretch>
                  <a:fillRect l="-1237" b="-6139"/>
                </a:stretch>
              </a:blipFill>
              <a:extLst>
                <a:ext uri="{909E8E84-426E-40DD-AFC4-6F175D3DCCD1}">
                  <a14:hiddenFill xmlns:a14="http://schemas.microsoft.com/office/drawing/2010/main">
                    <a:solidFill>
                      <a:srgbClr val="3366CC"/>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spTree>
    <p:extLst>
      <p:ext uri="{BB962C8B-B14F-4D97-AF65-F5344CB8AC3E}">
        <p14:creationId xmlns:p14="http://schemas.microsoft.com/office/powerpoint/2010/main" val="2883028252"/>
      </p:ext>
    </p:extLst>
  </p:cSld>
  <p:clrMapOvr>
    <a:masterClrMapping/>
  </p:clrMapOvr>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323850" y="188913"/>
            <a:ext cx="7704534" cy="836612"/>
          </a:xfrm>
        </p:spPr>
        <p:txBody>
          <a:bodyPr/>
          <a:lstStyle/>
          <a:p>
            <a:pPr eaLnBrk="1" hangingPunct="1"/>
            <a:r>
              <a:rPr lang="zh-CN" altLang="en-US" sz="4400" dirty="0">
                <a:ea typeface="微软雅黑" pitchFamily="34" charset="-122"/>
              </a:rPr>
              <a:t>空域滤波增强</a:t>
            </a:r>
            <a:r>
              <a:rPr lang="en-US" altLang="zh-CN" sz="4400" dirty="0">
                <a:ea typeface="微软雅黑" pitchFamily="34" charset="-122"/>
              </a:rPr>
              <a:t>—</a:t>
            </a:r>
            <a:r>
              <a:rPr lang="zh-CN" altLang="en-US" sz="3500" dirty="0">
                <a:ea typeface="微软雅黑" pitchFamily="34" charset="-122"/>
              </a:rPr>
              <a:t>中值滤波</a:t>
            </a:r>
          </a:p>
        </p:txBody>
      </p:sp>
      <p:sp>
        <p:nvSpPr>
          <p:cNvPr id="25" name="Text Box 2"/>
          <p:cNvSpPr txBox="1">
            <a:spLocks noChangeArrowheads="1"/>
          </p:cNvSpPr>
          <p:nvPr/>
        </p:nvSpPr>
        <p:spPr bwMode="auto">
          <a:xfrm>
            <a:off x="609600" y="1479550"/>
            <a:ext cx="8534400" cy="47890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849313" indent="-849313">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marL="0" algn="just" eaLnBrk="1" hangingPunct="1">
              <a:lnSpc>
                <a:spcPct val="150000"/>
              </a:lnSpc>
              <a:spcBef>
                <a:spcPct val="30000"/>
              </a:spcBef>
              <a:buFontTx/>
              <a:buNone/>
            </a:pPr>
            <a:r>
              <a:rPr kumimoji="0" lang="zh-CN" altLang="en-US" sz="2800" b="1" dirty="0">
                <a:solidFill>
                  <a:srgbClr val="033BED"/>
                </a:solidFill>
                <a:latin typeface="微软雅黑" panose="020B0503020204020204" pitchFamily="34" charset="-122"/>
                <a:ea typeface="微软雅黑" panose="020B0503020204020204" pitchFamily="34" charset="-122"/>
              </a:rPr>
              <a:t>优点：</a:t>
            </a:r>
            <a:r>
              <a:rPr kumimoji="0" lang="zh-CN" altLang="en-US" sz="2800" b="1" dirty="0">
                <a:latin typeface="微软雅黑" panose="020B0503020204020204" pitchFamily="34" charset="-122"/>
                <a:ea typeface="微软雅黑" panose="020B0503020204020204" pitchFamily="34" charset="-122"/>
              </a:rPr>
              <a:t>对椒盐噪声的抑制效果好，在抑制噪声的同时能有效地保护图像的</a:t>
            </a:r>
            <a:r>
              <a:rPr kumimoji="0" lang="zh-CN" altLang="en-US" sz="2800" b="1" dirty="0">
                <a:solidFill>
                  <a:srgbClr val="FF0000"/>
                </a:solidFill>
                <a:latin typeface="微软雅黑" panose="020B0503020204020204" pitchFamily="34" charset="-122"/>
                <a:ea typeface="微软雅黑" panose="020B0503020204020204" pitchFamily="34" charset="-122"/>
              </a:rPr>
              <a:t>边缘</a:t>
            </a:r>
            <a:r>
              <a:rPr kumimoji="0" lang="zh-CN" altLang="en-US" sz="2800" b="1" dirty="0">
                <a:latin typeface="微软雅黑" panose="020B0503020204020204" pitchFamily="34" charset="-122"/>
                <a:ea typeface="微软雅黑" panose="020B0503020204020204" pitchFamily="34" charset="-122"/>
              </a:rPr>
              <a:t>。</a:t>
            </a:r>
            <a:endParaRPr kumimoji="0" lang="en-US" altLang="zh-CN" sz="2800" b="1" dirty="0">
              <a:latin typeface="微软雅黑" panose="020B0503020204020204" pitchFamily="34" charset="-122"/>
              <a:ea typeface="微软雅黑" panose="020B0503020204020204" pitchFamily="34" charset="-122"/>
            </a:endParaRPr>
          </a:p>
          <a:p>
            <a:pPr marL="0" algn="just" eaLnBrk="1" hangingPunct="1">
              <a:lnSpc>
                <a:spcPct val="150000"/>
              </a:lnSpc>
              <a:spcBef>
                <a:spcPct val="30000"/>
              </a:spcBef>
              <a:buFontTx/>
              <a:buNone/>
            </a:pPr>
            <a:endParaRPr kumimoji="0" lang="zh-CN" altLang="en-US" sz="2800" b="1" dirty="0">
              <a:latin typeface="微软雅黑" panose="020B0503020204020204" pitchFamily="34" charset="-122"/>
              <a:ea typeface="微软雅黑" panose="020B0503020204020204" pitchFamily="34" charset="-122"/>
            </a:endParaRPr>
          </a:p>
          <a:p>
            <a:pPr marL="0" eaLnBrk="1" hangingPunct="1">
              <a:lnSpc>
                <a:spcPct val="150000"/>
              </a:lnSpc>
              <a:spcBef>
                <a:spcPct val="30000"/>
              </a:spcBef>
              <a:buFontTx/>
              <a:buNone/>
            </a:pPr>
            <a:r>
              <a:rPr kumimoji="0" lang="zh-CN" altLang="en-US" sz="2800" b="1" dirty="0">
                <a:solidFill>
                  <a:srgbClr val="033BED"/>
                </a:solidFill>
                <a:latin typeface="微软雅黑" panose="020B0503020204020204" pitchFamily="34" charset="-122"/>
                <a:ea typeface="微软雅黑" panose="020B0503020204020204" pitchFamily="34" charset="-122"/>
              </a:rPr>
              <a:t>缺点：</a:t>
            </a:r>
            <a:r>
              <a:rPr kumimoji="0" lang="zh-CN" altLang="en-US" sz="2800" b="1" dirty="0">
                <a:latin typeface="微软雅黑" panose="020B0503020204020204" pitchFamily="34" charset="-122"/>
                <a:ea typeface="微软雅黑" panose="020B0503020204020204" pitchFamily="34" charset="-122"/>
              </a:rPr>
              <a:t>随着窗口尺寸的增大，虽然能更好地滤除噪声，但图像的模糊程度加重；对点、线等</a:t>
            </a:r>
            <a:r>
              <a:rPr kumimoji="0" lang="zh-CN" altLang="en-US" sz="2800" b="1" dirty="0">
                <a:solidFill>
                  <a:srgbClr val="FF0000"/>
                </a:solidFill>
                <a:latin typeface="微软雅黑" panose="020B0503020204020204" pitchFamily="34" charset="-122"/>
                <a:ea typeface="微软雅黑" panose="020B0503020204020204" pitchFamily="34" charset="-122"/>
              </a:rPr>
              <a:t>细节</a:t>
            </a:r>
            <a:r>
              <a:rPr kumimoji="0" lang="zh-CN" altLang="en-US" sz="2800" b="1" dirty="0">
                <a:latin typeface="微软雅黑" panose="020B0503020204020204" pitchFamily="34" charset="-122"/>
                <a:ea typeface="微软雅黑" panose="020B0503020204020204" pitchFamily="34" charset="-122"/>
              </a:rPr>
              <a:t>较多的图像不太合适。</a:t>
            </a:r>
          </a:p>
          <a:p>
            <a:pPr eaLnBrk="1" hangingPunct="1">
              <a:spcBef>
                <a:spcPct val="30000"/>
              </a:spcBef>
              <a:buFontTx/>
              <a:buNone/>
            </a:pPr>
            <a:endParaRPr kumimoji="0" lang="en-US" altLang="zh-CN" sz="2800" b="1" dirty="0"/>
          </a:p>
        </p:txBody>
      </p:sp>
    </p:spTree>
    <p:extLst>
      <p:ext uri="{BB962C8B-B14F-4D97-AF65-F5344CB8AC3E}">
        <p14:creationId xmlns:p14="http://schemas.microsoft.com/office/powerpoint/2010/main" val="2092394736"/>
      </p:ext>
    </p:extLst>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323850" y="188913"/>
            <a:ext cx="7704534" cy="836612"/>
          </a:xfrm>
        </p:spPr>
        <p:txBody>
          <a:bodyPr/>
          <a:lstStyle/>
          <a:p>
            <a:pPr eaLnBrk="1" hangingPunct="1"/>
            <a:r>
              <a:rPr lang="zh-CN" altLang="en-US" sz="4400" dirty="0">
                <a:ea typeface="微软雅黑" pitchFamily="34" charset="-122"/>
              </a:rPr>
              <a:t>空域滤波增强</a:t>
            </a:r>
            <a:r>
              <a:rPr lang="en-US" altLang="zh-CN" sz="4400" dirty="0">
                <a:ea typeface="微软雅黑" pitchFamily="34" charset="-122"/>
              </a:rPr>
              <a:t>—</a:t>
            </a:r>
            <a:r>
              <a:rPr lang="zh-CN" altLang="en-US" sz="3500" dirty="0">
                <a:ea typeface="微软雅黑" pitchFamily="34" charset="-122"/>
              </a:rPr>
              <a:t>中值滤波</a:t>
            </a:r>
          </a:p>
        </p:txBody>
      </p:sp>
      <p:pic>
        <p:nvPicPr>
          <p:cNvPr id="4" name="Picture 3" descr="001nois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04121" y="1052513"/>
            <a:ext cx="2879725" cy="216058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5" name="Picture 4" descr="001noise_c"/>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8213" y="4070623"/>
            <a:ext cx="2879725" cy="216058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6" name="Picture 5" descr="001noise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5963" y="4070623"/>
            <a:ext cx="2879725" cy="216058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7" name="Text Box 6"/>
          <p:cNvSpPr txBox="1">
            <a:spLocks noChangeArrowheads="1"/>
          </p:cNvSpPr>
          <p:nvPr/>
        </p:nvSpPr>
        <p:spPr bwMode="auto">
          <a:xfrm>
            <a:off x="2771800" y="3240088"/>
            <a:ext cx="374414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a</a:t>
            </a:r>
            <a:r>
              <a:rPr lang="zh-CN" altLang="en-US" sz="2400" b="1" dirty="0">
                <a:latin typeface="微软雅黑" panose="020B0503020204020204" pitchFamily="34" charset="-122"/>
                <a:ea typeface="微软雅黑" panose="020B0503020204020204" pitchFamily="34" charset="-122"/>
              </a:rPr>
              <a:t>）添加</a:t>
            </a:r>
            <a:r>
              <a:rPr lang="zh-CN" altLang="en-US" sz="2400" b="1" dirty="0">
                <a:solidFill>
                  <a:srgbClr val="FF0000"/>
                </a:solidFill>
                <a:latin typeface="微软雅黑" panose="020B0503020204020204" pitchFamily="34" charset="-122"/>
                <a:ea typeface="微软雅黑" panose="020B0503020204020204" pitchFamily="34" charset="-122"/>
              </a:rPr>
              <a:t>椒盐</a:t>
            </a:r>
            <a:r>
              <a:rPr lang="zh-CN" altLang="en-US" sz="2400" b="1" dirty="0">
                <a:latin typeface="微软雅黑" panose="020B0503020204020204" pitchFamily="34" charset="-122"/>
                <a:ea typeface="微软雅黑" panose="020B0503020204020204" pitchFamily="34" charset="-122"/>
              </a:rPr>
              <a:t>噪声的图像</a:t>
            </a:r>
          </a:p>
        </p:txBody>
      </p:sp>
      <p:sp>
        <p:nvSpPr>
          <p:cNvPr id="8" name="Text Box 7"/>
          <p:cNvSpPr txBox="1">
            <a:spLocks noChangeArrowheads="1"/>
          </p:cNvSpPr>
          <p:nvPr/>
        </p:nvSpPr>
        <p:spPr bwMode="auto">
          <a:xfrm>
            <a:off x="683195" y="6258198"/>
            <a:ext cx="374414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2400" b="1" dirty="0"/>
              <a:t>            </a:t>
            </a: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b</a:t>
            </a:r>
            <a:r>
              <a:rPr lang="zh-CN" altLang="en-US" sz="2400" b="1" dirty="0">
                <a:latin typeface="微软雅黑" panose="020B0503020204020204" pitchFamily="34" charset="-122"/>
                <a:ea typeface="微软雅黑" panose="020B0503020204020204" pitchFamily="34" charset="-122"/>
              </a:rPr>
              <a:t>）均值滤波</a:t>
            </a:r>
          </a:p>
        </p:txBody>
      </p:sp>
      <p:sp>
        <p:nvSpPr>
          <p:cNvPr id="9" name="Text Box 8"/>
          <p:cNvSpPr txBox="1">
            <a:spLocks noChangeArrowheads="1"/>
          </p:cNvSpPr>
          <p:nvPr/>
        </p:nvSpPr>
        <p:spPr bwMode="auto">
          <a:xfrm>
            <a:off x="4644008" y="6258198"/>
            <a:ext cx="374414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FontTx/>
              <a:buNone/>
            </a:pP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c</a:t>
            </a:r>
            <a:r>
              <a:rPr lang="zh-CN" altLang="en-US" sz="2400" b="1" dirty="0">
                <a:latin typeface="微软雅黑" panose="020B0503020204020204" pitchFamily="34" charset="-122"/>
                <a:ea typeface="微软雅黑" panose="020B0503020204020204" pitchFamily="34" charset="-122"/>
              </a:rPr>
              <a:t>）中值滤波</a:t>
            </a:r>
          </a:p>
        </p:txBody>
      </p:sp>
    </p:spTree>
    <p:extLst>
      <p:ext uri="{BB962C8B-B14F-4D97-AF65-F5344CB8AC3E}">
        <p14:creationId xmlns:p14="http://schemas.microsoft.com/office/powerpoint/2010/main" val="4230873499"/>
      </p:ext>
    </p:extLst>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323850" y="188913"/>
            <a:ext cx="7704534" cy="836612"/>
          </a:xfrm>
        </p:spPr>
        <p:txBody>
          <a:bodyPr/>
          <a:lstStyle/>
          <a:p>
            <a:pPr eaLnBrk="1" hangingPunct="1"/>
            <a:r>
              <a:rPr lang="zh-CN" altLang="en-US" sz="4400" dirty="0">
                <a:ea typeface="微软雅黑" pitchFamily="34" charset="-122"/>
              </a:rPr>
              <a:t>空域滤波增强</a:t>
            </a:r>
            <a:r>
              <a:rPr lang="en-US" altLang="zh-CN" sz="4400" dirty="0">
                <a:ea typeface="微软雅黑" pitchFamily="34" charset="-122"/>
              </a:rPr>
              <a:t>—</a:t>
            </a:r>
            <a:r>
              <a:rPr lang="zh-CN" altLang="en-US" sz="3500" dirty="0">
                <a:ea typeface="微软雅黑" pitchFamily="34" charset="-122"/>
              </a:rPr>
              <a:t>中值滤波</a:t>
            </a:r>
          </a:p>
        </p:txBody>
      </p:sp>
      <p:sp>
        <p:nvSpPr>
          <p:cNvPr id="11" name="Text Box 2"/>
          <p:cNvSpPr txBox="1">
            <a:spLocks noChangeArrowheads="1"/>
          </p:cNvSpPr>
          <p:nvPr/>
        </p:nvSpPr>
        <p:spPr bwMode="auto">
          <a:xfrm>
            <a:off x="609600" y="1479550"/>
            <a:ext cx="8534400" cy="50167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849313" indent="-849313">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marL="0" algn="just" eaLnBrk="1" hangingPunct="1">
              <a:lnSpc>
                <a:spcPct val="125000"/>
              </a:lnSpc>
              <a:spcBef>
                <a:spcPct val="30000"/>
              </a:spcBef>
              <a:buFontTx/>
              <a:buNone/>
            </a:pPr>
            <a:r>
              <a:rPr kumimoji="0" lang="zh-CN" altLang="en-US" sz="2800" b="1" dirty="0">
                <a:latin typeface="微软雅黑" panose="020B0503020204020204" pitchFamily="34" charset="-122"/>
                <a:ea typeface="微软雅黑" panose="020B0503020204020204" pitchFamily="34" charset="-122"/>
              </a:rPr>
              <a:t>对于</a:t>
            </a:r>
            <a:r>
              <a:rPr kumimoji="0" lang="zh-CN" altLang="en-US" sz="2800" b="1" dirty="0">
                <a:solidFill>
                  <a:srgbClr val="FF0000"/>
                </a:solidFill>
                <a:latin typeface="微软雅黑" panose="020B0503020204020204" pitchFamily="34" charset="-122"/>
                <a:ea typeface="微软雅黑" panose="020B0503020204020204" pitchFamily="34" charset="-122"/>
              </a:rPr>
              <a:t>椒盐</a:t>
            </a:r>
            <a:r>
              <a:rPr kumimoji="0" lang="zh-CN" altLang="en-US" sz="2800" b="1" dirty="0">
                <a:latin typeface="微软雅黑" panose="020B0503020204020204" pitchFamily="34" charset="-122"/>
                <a:ea typeface="微软雅黑" panose="020B0503020204020204" pitchFamily="34" charset="-122"/>
              </a:rPr>
              <a:t>噪声，中值滤波效果比均值滤波效果好。</a:t>
            </a:r>
            <a:endParaRPr kumimoji="0" lang="en-US" altLang="zh-CN" sz="2800" b="1" dirty="0">
              <a:latin typeface="微软雅黑" panose="020B0503020204020204" pitchFamily="34" charset="-122"/>
              <a:ea typeface="微软雅黑" panose="020B0503020204020204" pitchFamily="34" charset="-122"/>
            </a:endParaRPr>
          </a:p>
          <a:p>
            <a:pPr marL="0" algn="just" eaLnBrk="1" hangingPunct="1">
              <a:lnSpc>
                <a:spcPct val="125000"/>
              </a:lnSpc>
              <a:spcBef>
                <a:spcPct val="30000"/>
              </a:spcBef>
              <a:buFontTx/>
              <a:buNone/>
            </a:pPr>
            <a:endParaRPr kumimoji="0" lang="zh-CN" altLang="en-US" sz="1000" b="1" dirty="0">
              <a:latin typeface="微软雅黑" panose="020B0503020204020204" pitchFamily="34" charset="-122"/>
              <a:ea typeface="微软雅黑" panose="020B0503020204020204" pitchFamily="34" charset="-122"/>
            </a:endParaRPr>
          </a:p>
          <a:p>
            <a:pPr marL="0" eaLnBrk="1" hangingPunct="1">
              <a:lnSpc>
                <a:spcPct val="125000"/>
              </a:lnSpc>
              <a:spcBef>
                <a:spcPct val="30000"/>
              </a:spcBef>
              <a:buFontTx/>
              <a:buNone/>
            </a:pPr>
            <a:r>
              <a:rPr kumimoji="0" lang="zh-CN" altLang="en-US" sz="2800" b="1" dirty="0">
                <a:solidFill>
                  <a:srgbClr val="033BED"/>
                </a:solidFill>
                <a:latin typeface="微软雅黑" panose="020B0503020204020204" pitchFamily="34" charset="-122"/>
                <a:ea typeface="微软雅黑" panose="020B0503020204020204" pitchFamily="34" charset="-122"/>
              </a:rPr>
              <a:t>原因：</a:t>
            </a:r>
            <a:endParaRPr kumimoji="0" lang="en-US" altLang="zh-CN" sz="2800" b="1" dirty="0">
              <a:solidFill>
                <a:srgbClr val="033BED"/>
              </a:solidFill>
              <a:latin typeface="微软雅黑" panose="020B0503020204020204" pitchFamily="34" charset="-122"/>
              <a:ea typeface="微软雅黑" panose="020B0503020204020204" pitchFamily="34" charset="-122"/>
            </a:endParaRPr>
          </a:p>
          <a:p>
            <a:pPr marL="0" indent="-360000">
              <a:lnSpc>
                <a:spcPct val="125000"/>
              </a:lnSpc>
              <a:spcBef>
                <a:spcPct val="30000"/>
              </a:spcBef>
              <a:buFont typeface="Wingdings" panose="05000000000000000000" pitchFamily="2" charset="2"/>
              <a:buChar char="l"/>
            </a:pPr>
            <a:r>
              <a:rPr kumimoji="0" lang="zh-CN" altLang="en-US" sz="2600" b="1" dirty="0">
                <a:latin typeface="微软雅黑" panose="020B0503020204020204" pitchFamily="34" charset="-122"/>
                <a:ea typeface="微软雅黑" panose="020B0503020204020204" pitchFamily="34" charset="-122"/>
              </a:rPr>
              <a:t>椒盐噪声只在画面中的部分点上</a:t>
            </a:r>
            <a:r>
              <a:rPr kumimoji="0" lang="zh-CN" altLang="en-US" sz="2600" b="1" dirty="0">
                <a:solidFill>
                  <a:srgbClr val="FF0000"/>
                </a:solidFill>
                <a:latin typeface="微软雅黑" panose="020B0503020204020204" pitchFamily="34" charset="-122"/>
                <a:ea typeface="微软雅黑" panose="020B0503020204020204" pitchFamily="34" charset="-122"/>
              </a:rPr>
              <a:t>随机</a:t>
            </a:r>
            <a:r>
              <a:rPr kumimoji="0" lang="zh-CN" altLang="en-US" sz="2600" b="1" dirty="0">
                <a:latin typeface="微软雅黑" panose="020B0503020204020204" pitchFamily="34" charset="-122"/>
                <a:ea typeface="微软雅黑" panose="020B0503020204020204" pitchFamily="34" charset="-122"/>
              </a:rPr>
              <a:t>出现，所以根据中值滤波原理可知，通过数据排序的方法，将图像中未被噪声污染的点替代噪声点的值的概率比较大，因此中值滤波对椒盐噪声的抑制效果很好，同时画面的清晰度基本保持。</a:t>
            </a:r>
            <a:endParaRPr kumimoji="0" lang="en-US" altLang="zh-CN" sz="2600" b="1" dirty="0">
              <a:latin typeface="微软雅黑" panose="020B0503020204020204" pitchFamily="34" charset="-122"/>
              <a:ea typeface="微软雅黑" panose="020B0503020204020204" pitchFamily="34" charset="-122"/>
            </a:endParaRPr>
          </a:p>
          <a:p>
            <a:pPr marL="0" indent="-360000">
              <a:lnSpc>
                <a:spcPct val="125000"/>
              </a:lnSpc>
              <a:spcBef>
                <a:spcPct val="30000"/>
              </a:spcBef>
              <a:buFont typeface="Wingdings" panose="05000000000000000000" pitchFamily="2" charset="2"/>
              <a:buChar char="l"/>
            </a:pPr>
            <a:endParaRPr kumimoji="0" lang="en-US" altLang="zh-CN" sz="1000" b="1" dirty="0">
              <a:latin typeface="微软雅黑" panose="020B0503020204020204" pitchFamily="34" charset="-122"/>
              <a:ea typeface="微软雅黑" panose="020B0503020204020204" pitchFamily="34" charset="-122"/>
            </a:endParaRPr>
          </a:p>
          <a:p>
            <a:pPr marL="0" indent="-360000">
              <a:lnSpc>
                <a:spcPct val="125000"/>
              </a:lnSpc>
              <a:spcBef>
                <a:spcPct val="30000"/>
              </a:spcBef>
              <a:buFont typeface="Wingdings" panose="05000000000000000000" pitchFamily="2" charset="2"/>
              <a:buChar char="l"/>
            </a:pPr>
            <a:r>
              <a:rPr kumimoji="0" lang="zh-CN" altLang="en-US" sz="2600" b="1" dirty="0">
                <a:latin typeface="微软雅黑" panose="020B0503020204020204" pitchFamily="34" charset="-122"/>
                <a:ea typeface="微软雅黑" panose="020B0503020204020204" pitchFamily="34" charset="-122"/>
              </a:rPr>
              <a:t>因为椒盐噪声的</a:t>
            </a:r>
            <a:r>
              <a:rPr kumimoji="0" lang="zh-CN" altLang="en-US" sz="2600" b="1" dirty="0">
                <a:solidFill>
                  <a:srgbClr val="FF0000"/>
                </a:solidFill>
                <a:latin typeface="微软雅黑" panose="020B0503020204020204" pitchFamily="34" charset="-122"/>
                <a:ea typeface="微软雅黑" panose="020B0503020204020204" pitchFamily="34" charset="-122"/>
              </a:rPr>
              <a:t>均值不为</a:t>
            </a:r>
            <a:r>
              <a:rPr kumimoji="0" lang="en-US" altLang="zh-CN" sz="2600" b="1" dirty="0">
                <a:solidFill>
                  <a:srgbClr val="FF0000"/>
                </a:solidFill>
                <a:latin typeface="微软雅黑" panose="020B0503020204020204" pitchFamily="34" charset="-122"/>
                <a:ea typeface="微软雅黑" panose="020B0503020204020204" pitchFamily="34" charset="-122"/>
              </a:rPr>
              <a:t>0</a:t>
            </a:r>
            <a:r>
              <a:rPr kumimoji="0" lang="zh-CN" altLang="en-US" sz="2600" b="1" dirty="0">
                <a:latin typeface="微软雅黑" panose="020B0503020204020204" pitchFamily="34" charset="-122"/>
                <a:ea typeface="微软雅黑" panose="020B0503020204020204" pitchFamily="34" charset="-122"/>
              </a:rPr>
              <a:t>，所以均值滤波不能很好地去除椒盐噪声点。</a:t>
            </a:r>
          </a:p>
        </p:txBody>
      </p:sp>
    </p:spTree>
    <p:extLst>
      <p:ext uri="{BB962C8B-B14F-4D97-AF65-F5344CB8AC3E}">
        <p14:creationId xmlns:p14="http://schemas.microsoft.com/office/powerpoint/2010/main" val="2565661347"/>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323850" y="188913"/>
            <a:ext cx="7704534" cy="836612"/>
          </a:xfrm>
        </p:spPr>
        <p:txBody>
          <a:bodyPr/>
          <a:lstStyle/>
          <a:p>
            <a:pPr eaLnBrk="1" hangingPunct="1"/>
            <a:r>
              <a:rPr lang="zh-CN" altLang="en-US" sz="4400" dirty="0">
                <a:ea typeface="微软雅黑" pitchFamily="34" charset="-122"/>
              </a:rPr>
              <a:t>空域滤波增强</a:t>
            </a:r>
            <a:r>
              <a:rPr lang="en-US" altLang="zh-CN" sz="4400" dirty="0">
                <a:ea typeface="微软雅黑" pitchFamily="34" charset="-122"/>
              </a:rPr>
              <a:t>—</a:t>
            </a:r>
            <a:r>
              <a:rPr lang="zh-CN" altLang="en-US" sz="3500" dirty="0">
                <a:ea typeface="微软雅黑" pitchFamily="34" charset="-122"/>
              </a:rPr>
              <a:t>中值滤波</a:t>
            </a:r>
          </a:p>
        </p:txBody>
      </p:sp>
      <p:sp>
        <p:nvSpPr>
          <p:cNvPr id="10" name="Text Box 5"/>
          <p:cNvSpPr txBox="1">
            <a:spLocks noChangeArrowheads="1"/>
          </p:cNvSpPr>
          <p:nvPr/>
        </p:nvSpPr>
        <p:spPr bwMode="auto">
          <a:xfrm>
            <a:off x="2412380" y="3226952"/>
            <a:ext cx="388902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a</a:t>
            </a:r>
            <a:r>
              <a:rPr lang="zh-CN" altLang="en-US" sz="2400" b="1" dirty="0">
                <a:latin typeface="微软雅黑" panose="020B0503020204020204" pitchFamily="34" charset="-122"/>
                <a:ea typeface="微软雅黑" panose="020B0503020204020204" pitchFamily="34" charset="-122"/>
              </a:rPr>
              <a:t>）添加</a:t>
            </a:r>
            <a:r>
              <a:rPr lang="zh-CN" altLang="en-US" sz="2400" b="1" dirty="0">
                <a:solidFill>
                  <a:srgbClr val="FF0000"/>
                </a:solidFill>
                <a:latin typeface="微软雅黑" panose="020B0503020204020204" pitchFamily="34" charset="-122"/>
                <a:ea typeface="微软雅黑" panose="020B0503020204020204" pitchFamily="34" charset="-122"/>
              </a:rPr>
              <a:t>高斯</a:t>
            </a:r>
            <a:r>
              <a:rPr lang="zh-CN" altLang="en-US" sz="2400" b="1" dirty="0">
                <a:latin typeface="微软雅黑" panose="020B0503020204020204" pitchFamily="34" charset="-122"/>
                <a:ea typeface="微软雅黑" panose="020B0503020204020204" pitchFamily="34" charset="-122"/>
              </a:rPr>
              <a:t>噪声的图像</a:t>
            </a:r>
          </a:p>
        </p:txBody>
      </p:sp>
      <p:sp>
        <p:nvSpPr>
          <p:cNvPr id="11" name="Text Box 6"/>
          <p:cNvSpPr txBox="1">
            <a:spLocks noChangeArrowheads="1"/>
          </p:cNvSpPr>
          <p:nvPr/>
        </p:nvSpPr>
        <p:spPr bwMode="auto">
          <a:xfrm>
            <a:off x="755650" y="6351711"/>
            <a:ext cx="32400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FontTx/>
              <a:buNone/>
            </a:pP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b</a:t>
            </a:r>
            <a:r>
              <a:rPr lang="zh-CN" altLang="en-US" sz="2400" b="1" dirty="0">
                <a:latin typeface="微软雅黑" panose="020B0503020204020204" pitchFamily="34" charset="-122"/>
                <a:ea typeface="微软雅黑" panose="020B0503020204020204" pitchFamily="34" charset="-122"/>
              </a:rPr>
              <a:t>）均值滤波</a:t>
            </a:r>
          </a:p>
        </p:txBody>
      </p:sp>
      <p:sp>
        <p:nvSpPr>
          <p:cNvPr id="12" name="Text Box 7"/>
          <p:cNvSpPr txBox="1">
            <a:spLocks noChangeArrowheads="1"/>
          </p:cNvSpPr>
          <p:nvPr/>
        </p:nvSpPr>
        <p:spPr bwMode="auto">
          <a:xfrm>
            <a:off x="4716463" y="6351711"/>
            <a:ext cx="32400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FontTx/>
              <a:buNone/>
            </a:pP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c</a:t>
            </a:r>
            <a:r>
              <a:rPr lang="zh-CN" altLang="en-US" sz="2400" b="1" dirty="0">
                <a:latin typeface="微软雅黑" panose="020B0503020204020204" pitchFamily="34" charset="-122"/>
                <a:ea typeface="微软雅黑" panose="020B0503020204020204" pitchFamily="34" charset="-122"/>
              </a:rPr>
              <a:t>）中值滤波</a:t>
            </a:r>
          </a:p>
        </p:txBody>
      </p:sp>
      <p:pic>
        <p:nvPicPr>
          <p:cNvPr id="13" name="Picture 9" descr="001noise_gaus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16238" y="1052513"/>
            <a:ext cx="2881312" cy="216058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14" name="Picture 10" descr="001noise_gauss_c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30775" y="4119686"/>
            <a:ext cx="2881313" cy="216058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15" name="Picture 11" descr="001noise_gauss_h0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6013" y="4118098"/>
            <a:ext cx="2878137" cy="21590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1078228"/>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323850" y="188913"/>
            <a:ext cx="7704534" cy="836612"/>
          </a:xfrm>
        </p:spPr>
        <p:txBody>
          <a:bodyPr/>
          <a:lstStyle/>
          <a:p>
            <a:pPr eaLnBrk="1" hangingPunct="1"/>
            <a:r>
              <a:rPr lang="zh-CN" altLang="en-US" sz="4400" dirty="0">
                <a:ea typeface="微软雅黑" pitchFamily="34" charset="-122"/>
              </a:rPr>
              <a:t>空域滤波增强</a:t>
            </a:r>
            <a:r>
              <a:rPr lang="en-US" altLang="zh-CN" sz="4400" dirty="0">
                <a:ea typeface="微软雅黑" pitchFamily="34" charset="-122"/>
              </a:rPr>
              <a:t>—</a:t>
            </a:r>
            <a:r>
              <a:rPr lang="zh-CN" altLang="en-US" sz="3500" dirty="0">
                <a:ea typeface="微软雅黑" pitchFamily="34" charset="-122"/>
              </a:rPr>
              <a:t>中值滤波</a:t>
            </a:r>
          </a:p>
        </p:txBody>
      </p:sp>
      <p:sp>
        <p:nvSpPr>
          <p:cNvPr id="11" name="Text Box 2"/>
          <p:cNvSpPr txBox="1">
            <a:spLocks noChangeArrowheads="1"/>
          </p:cNvSpPr>
          <p:nvPr/>
        </p:nvSpPr>
        <p:spPr bwMode="auto">
          <a:xfrm>
            <a:off x="609600" y="1479550"/>
            <a:ext cx="8534400" cy="4755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849313" indent="-849313">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marL="0" algn="just" eaLnBrk="1" hangingPunct="1">
              <a:lnSpc>
                <a:spcPct val="125000"/>
              </a:lnSpc>
              <a:spcBef>
                <a:spcPct val="30000"/>
              </a:spcBef>
              <a:buFontTx/>
              <a:buNone/>
            </a:pPr>
            <a:r>
              <a:rPr kumimoji="0" lang="zh-CN" altLang="en-US" sz="2800" b="1" dirty="0">
                <a:latin typeface="微软雅黑" panose="020B0503020204020204" pitchFamily="34" charset="-122"/>
                <a:ea typeface="微软雅黑" panose="020B0503020204020204" pitchFamily="34" charset="-122"/>
              </a:rPr>
              <a:t>对于</a:t>
            </a:r>
            <a:r>
              <a:rPr kumimoji="0" lang="zh-CN" altLang="en-US" sz="2800" b="1" dirty="0">
                <a:solidFill>
                  <a:srgbClr val="FF0000"/>
                </a:solidFill>
                <a:latin typeface="微软雅黑" panose="020B0503020204020204" pitchFamily="34" charset="-122"/>
                <a:ea typeface="微软雅黑" panose="020B0503020204020204" pitchFamily="34" charset="-122"/>
              </a:rPr>
              <a:t>高斯</a:t>
            </a:r>
            <a:r>
              <a:rPr kumimoji="0" lang="zh-CN" altLang="en-US" sz="2800" b="1" dirty="0">
                <a:latin typeface="微软雅黑" panose="020B0503020204020204" pitchFamily="34" charset="-122"/>
                <a:ea typeface="微软雅黑" panose="020B0503020204020204" pitchFamily="34" charset="-122"/>
              </a:rPr>
              <a:t>噪声，均值滤波效果比中值滤波效果好。</a:t>
            </a:r>
            <a:endParaRPr kumimoji="0" lang="en-US" altLang="zh-CN" sz="2800" b="1" dirty="0">
              <a:latin typeface="微软雅黑" panose="020B0503020204020204" pitchFamily="34" charset="-122"/>
              <a:ea typeface="微软雅黑" panose="020B0503020204020204" pitchFamily="34" charset="-122"/>
            </a:endParaRPr>
          </a:p>
          <a:p>
            <a:pPr marL="0" algn="just" eaLnBrk="1" hangingPunct="1">
              <a:lnSpc>
                <a:spcPct val="125000"/>
              </a:lnSpc>
              <a:spcBef>
                <a:spcPct val="30000"/>
              </a:spcBef>
              <a:buFontTx/>
              <a:buNone/>
            </a:pPr>
            <a:endParaRPr kumimoji="0" lang="zh-CN" altLang="en-US" sz="2000" b="1" dirty="0">
              <a:latin typeface="微软雅黑" panose="020B0503020204020204" pitchFamily="34" charset="-122"/>
              <a:ea typeface="微软雅黑" panose="020B0503020204020204" pitchFamily="34" charset="-122"/>
            </a:endParaRPr>
          </a:p>
          <a:p>
            <a:pPr marL="0" eaLnBrk="1" hangingPunct="1">
              <a:lnSpc>
                <a:spcPct val="125000"/>
              </a:lnSpc>
              <a:spcBef>
                <a:spcPct val="30000"/>
              </a:spcBef>
              <a:buFontTx/>
              <a:buNone/>
            </a:pPr>
            <a:r>
              <a:rPr kumimoji="0" lang="zh-CN" altLang="en-US" sz="2800" b="1" dirty="0">
                <a:solidFill>
                  <a:srgbClr val="033BED"/>
                </a:solidFill>
                <a:latin typeface="微软雅黑" panose="020B0503020204020204" pitchFamily="34" charset="-122"/>
                <a:ea typeface="微软雅黑" panose="020B0503020204020204" pitchFamily="34" charset="-122"/>
              </a:rPr>
              <a:t>原因：</a:t>
            </a:r>
            <a:endParaRPr kumimoji="0" lang="en-US" altLang="zh-CN" sz="2800" b="1" dirty="0">
              <a:solidFill>
                <a:srgbClr val="033BED"/>
              </a:solidFill>
              <a:latin typeface="微软雅黑" panose="020B0503020204020204" pitchFamily="34" charset="-122"/>
              <a:ea typeface="微软雅黑" panose="020B0503020204020204" pitchFamily="34" charset="-122"/>
            </a:endParaRPr>
          </a:p>
          <a:p>
            <a:pPr marL="0" indent="-360000">
              <a:lnSpc>
                <a:spcPct val="125000"/>
              </a:lnSpc>
              <a:spcBef>
                <a:spcPct val="30000"/>
              </a:spcBef>
              <a:buFont typeface="Wingdings" panose="05000000000000000000" pitchFamily="2" charset="2"/>
              <a:buChar char="l"/>
            </a:pPr>
            <a:r>
              <a:rPr kumimoji="0" lang="zh-CN" altLang="en-US" sz="2600" b="1" dirty="0">
                <a:latin typeface="微软雅黑" panose="020B0503020204020204" pitchFamily="34" charset="-122"/>
                <a:ea typeface="微软雅黑" panose="020B0503020204020204" pitchFamily="34" charset="-122"/>
              </a:rPr>
              <a:t>高斯噪声是以随机大小的幅值污染所有的点，因此无论怎样进行数据选择，</a:t>
            </a:r>
            <a:r>
              <a:rPr kumimoji="0" lang="zh-CN" altLang="en-US" sz="2600" b="1" dirty="0">
                <a:solidFill>
                  <a:srgbClr val="FF0000"/>
                </a:solidFill>
                <a:latin typeface="微软雅黑" panose="020B0503020204020204" pitchFamily="34" charset="-122"/>
                <a:ea typeface="微软雅黑" panose="020B0503020204020204" pitchFamily="34" charset="-122"/>
              </a:rPr>
              <a:t>得到的总是被污染的值</a:t>
            </a:r>
            <a:r>
              <a:rPr kumimoji="0" lang="zh-CN" altLang="en-US" sz="2600" b="1" dirty="0">
                <a:latin typeface="微软雅黑" panose="020B0503020204020204" pitchFamily="34" charset="-122"/>
                <a:ea typeface="微软雅黑" panose="020B0503020204020204" pitchFamily="34" charset="-122"/>
              </a:rPr>
              <a:t>，所以中值滤波对高斯噪声的抑制效果不是很好；</a:t>
            </a:r>
            <a:endParaRPr kumimoji="0" lang="en-US" altLang="zh-CN" sz="2600" b="1" dirty="0">
              <a:latin typeface="微软雅黑" panose="020B0503020204020204" pitchFamily="34" charset="-122"/>
              <a:ea typeface="微软雅黑" panose="020B0503020204020204" pitchFamily="34" charset="-122"/>
            </a:endParaRPr>
          </a:p>
          <a:p>
            <a:pPr marL="0" indent="-360000">
              <a:lnSpc>
                <a:spcPct val="125000"/>
              </a:lnSpc>
              <a:spcBef>
                <a:spcPct val="30000"/>
              </a:spcBef>
              <a:buFont typeface="Wingdings" panose="05000000000000000000" pitchFamily="2" charset="2"/>
              <a:buChar char="l"/>
            </a:pPr>
            <a:endParaRPr kumimoji="0" lang="en-US" altLang="zh-CN" sz="1000" b="1" dirty="0">
              <a:latin typeface="微软雅黑" panose="020B0503020204020204" pitchFamily="34" charset="-122"/>
              <a:ea typeface="微软雅黑" panose="020B0503020204020204" pitchFamily="34" charset="-122"/>
            </a:endParaRPr>
          </a:p>
          <a:p>
            <a:pPr marL="0" indent="-360000">
              <a:lnSpc>
                <a:spcPct val="125000"/>
              </a:lnSpc>
              <a:spcBef>
                <a:spcPct val="30000"/>
              </a:spcBef>
              <a:buFont typeface="Wingdings" panose="05000000000000000000" pitchFamily="2" charset="2"/>
              <a:buChar char="l"/>
            </a:pPr>
            <a:r>
              <a:rPr kumimoji="0" lang="zh-CN" altLang="en-US" sz="2600" b="1" dirty="0">
                <a:latin typeface="微软雅黑" panose="020B0503020204020204" pitchFamily="34" charset="-122"/>
                <a:ea typeface="微软雅黑" panose="020B0503020204020204" pitchFamily="34" charset="-122"/>
              </a:rPr>
              <a:t>因为正态分布的</a:t>
            </a:r>
            <a:r>
              <a:rPr kumimoji="0" lang="zh-CN" altLang="en-US" sz="2600" b="1" dirty="0">
                <a:solidFill>
                  <a:srgbClr val="FF0000"/>
                </a:solidFill>
                <a:latin typeface="微软雅黑" panose="020B0503020204020204" pitchFamily="34" charset="-122"/>
                <a:ea typeface="微软雅黑" panose="020B0503020204020204" pitchFamily="34" charset="-122"/>
              </a:rPr>
              <a:t>均值为</a:t>
            </a:r>
            <a:r>
              <a:rPr kumimoji="0" lang="en-US" altLang="zh-CN" sz="2600" b="1" dirty="0">
                <a:solidFill>
                  <a:srgbClr val="FF0000"/>
                </a:solidFill>
                <a:latin typeface="微软雅黑" panose="020B0503020204020204" pitchFamily="34" charset="-122"/>
                <a:ea typeface="微软雅黑" panose="020B0503020204020204" pitchFamily="34" charset="-122"/>
              </a:rPr>
              <a:t>0</a:t>
            </a:r>
            <a:r>
              <a:rPr kumimoji="0" lang="zh-CN" altLang="en-US" sz="2600" b="1" dirty="0">
                <a:latin typeface="微软雅黑" panose="020B0503020204020204" pitchFamily="34" charset="-122"/>
                <a:ea typeface="微软雅黑" panose="020B0503020204020204" pitchFamily="34" charset="-122"/>
              </a:rPr>
              <a:t>，所以均值滤波可以消除高斯噪声。</a:t>
            </a:r>
          </a:p>
        </p:txBody>
      </p:sp>
    </p:spTree>
    <p:extLst>
      <p:ext uri="{BB962C8B-B14F-4D97-AF65-F5344CB8AC3E}">
        <p14:creationId xmlns:p14="http://schemas.microsoft.com/office/powerpoint/2010/main" val="2738482344"/>
      </p:ext>
    </p:extLst>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323850" y="188913"/>
            <a:ext cx="7704534" cy="836612"/>
          </a:xfrm>
        </p:spPr>
        <p:txBody>
          <a:bodyPr/>
          <a:lstStyle/>
          <a:p>
            <a:pPr eaLnBrk="1" hangingPunct="1"/>
            <a:r>
              <a:rPr lang="zh-CN" altLang="en-US" sz="4400" dirty="0">
                <a:ea typeface="微软雅黑" pitchFamily="34" charset="-122"/>
              </a:rPr>
              <a:t>空域滤波增强</a:t>
            </a:r>
            <a:r>
              <a:rPr lang="en-US" altLang="zh-CN" sz="4400" dirty="0">
                <a:ea typeface="微软雅黑" pitchFamily="34" charset="-122"/>
              </a:rPr>
              <a:t>—</a:t>
            </a:r>
            <a:r>
              <a:rPr lang="zh-CN" altLang="en-US" sz="3500" dirty="0">
                <a:ea typeface="微软雅黑" pitchFamily="34" charset="-122"/>
              </a:rPr>
              <a:t>边界保持平滑滤波</a:t>
            </a:r>
          </a:p>
        </p:txBody>
      </p:sp>
      <p:sp>
        <p:nvSpPr>
          <p:cNvPr id="11" name="Text Box 2"/>
          <p:cNvSpPr txBox="1">
            <a:spLocks noChangeArrowheads="1"/>
          </p:cNvSpPr>
          <p:nvPr/>
        </p:nvSpPr>
        <p:spPr bwMode="auto">
          <a:xfrm>
            <a:off x="609600" y="1479550"/>
            <a:ext cx="8534400" cy="4824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849313" indent="-849313">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marL="0" indent="-360000" algn="just" eaLnBrk="1" hangingPunct="1">
              <a:lnSpc>
                <a:spcPct val="125000"/>
              </a:lnSpc>
              <a:spcBef>
                <a:spcPct val="30000"/>
              </a:spcBef>
              <a:buFont typeface="Wingdings" panose="05000000000000000000" pitchFamily="2" charset="2"/>
              <a:buChar char="l"/>
            </a:pPr>
            <a:r>
              <a:rPr kumimoji="0" lang="zh-CN" altLang="en-US" sz="2900" b="1" dirty="0">
                <a:latin typeface="微软雅黑" panose="020B0503020204020204" pitchFamily="34" charset="-122"/>
                <a:ea typeface="微软雅黑" panose="020B0503020204020204" pitchFamily="34" charset="-122"/>
              </a:rPr>
              <a:t>经过平滑滤波处理后，图像就会变得模糊。</a:t>
            </a:r>
            <a:endParaRPr kumimoji="0" lang="en-US" altLang="zh-CN" sz="2900" b="1" dirty="0">
              <a:latin typeface="微软雅黑" panose="020B0503020204020204" pitchFamily="34" charset="-122"/>
              <a:ea typeface="微软雅黑" panose="020B0503020204020204" pitchFamily="34" charset="-122"/>
            </a:endParaRPr>
          </a:p>
          <a:p>
            <a:pPr marL="0" indent="-360000" algn="just" eaLnBrk="1" hangingPunct="1">
              <a:lnSpc>
                <a:spcPct val="125000"/>
              </a:lnSpc>
              <a:spcBef>
                <a:spcPct val="30000"/>
              </a:spcBef>
              <a:buFont typeface="Wingdings" panose="05000000000000000000" pitchFamily="2" charset="2"/>
              <a:buChar char="l"/>
            </a:pPr>
            <a:endParaRPr kumimoji="0" lang="en-US" altLang="zh-CN" sz="2000" b="1" dirty="0">
              <a:solidFill>
                <a:srgbClr val="033BED"/>
              </a:solidFill>
              <a:latin typeface="微软雅黑" panose="020B0503020204020204" pitchFamily="34" charset="-122"/>
              <a:ea typeface="微软雅黑" panose="020B0503020204020204" pitchFamily="34" charset="-122"/>
            </a:endParaRPr>
          </a:p>
          <a:p>
            <a:pPr marL="0" indent="-360000">
              <a:lnSpc>
                <a:spcPct val="125000"/>
              </a:lnSpc>
              <a:spcBef>
                <a:spcPct val="30000"/>
              </a:spcBef>
              <a:buFont typeface="Wingdings" panose="05000000000000000000" pitchFamily="2" charset="2"/>
              <a:buChar char="l"/>
            </a:pPr>
            <a:r>
              <a:rPr kumimoji="0" lang="zh-CN" altLang="en-US" sz="2900" b="1" dirty="0">
                <a:latin typeface="微软雅黑" panose="020B0503020204020204" pitchFamily="34" charset="-122"/>
                <a:ea typeface="微软雅黑" panose="020B0503020204020204" pitchFamily="34" charset="-122"/>
              </a:rPr>
              <a:t>分析原因，在图像上的景物之所以可以辨认认清楚是因为目标物之间存在</a:t>
            </a:r>
            <a:r>
              <a:rPr kumimoji="0" lang="zh-CN" altLang="en-US" sz="2900" b="1" dirty="0">
                <a:solidFill>
                  <a:srgbClr val="FF0000"/>
                </a:solidFill>
                <a:latin typeface="微软雅黑" panose="020B0503020204020204" pitchFamily="34" charset="-122"/>
                <a:ea typeface="微软雅黑" panose="020B0503020204020204" pitchFamily="34" charset="-122"/>
              </a:rPr>
              <a:t>边界</a:t>
            </a:r>
            <a:r>
              <a:rPr kumimoji="0" lang="zh-CN" altLang="en-US" sz="2900" b="1" dirty="0">
                <a:latin typeface="微软雅黑" panose="020B0503020204020204" pitchFamily="34" charset="-122"/>
                <a:ea typeface="微软雅黑" panose="020B0503020204020204" pitchFamily="34" charset="-122"/>
              </a:rPr>
              <a:t>；</a:t>
            </a:r>
            <a:endParaRPr kumimoji="0" lang="en-US" altLang="zh-CN" sz="2900" b="1" dirty="0">
              <a:latin typeface="微软雅黑" panose="020B0503020204020204" pitchFamily="34" charset="-122"/>
              <a:ea typeface="微软雅黑" panose="020B0503020204020204" pitchFamily="34" charset="-122"/>
            </a:endParaRPr>
          </a:p>
          <a:p>
            <a:pPr marL="0" indent="-360000">
              <a:lnSpc>
                <a:spcPct val="125000"/>
              </a:lnSpc>
              <a:spcBef>
                <a:spcPct val="30000"/>
              </a:spcBef>
              <a:buFont typeface="Wingdings" panose="05000000000000000000" pitchFamily="2" charset="2"/>
              <a:buChar char="l"/>
            </a:pPr>
            <a:endParaRPr kumimoji="0" lang="en-US" altLang="zh-CN" sz="2000" b="1" dirty="0">
              <a:latin typeface="微软雅黑" panose="020B0503020204020204" pitchFamily="34" charset="-122"/>
              <a:ea typeface="微软雅黑" panose="020B0503020204020204" pitchFamily="34" charset="-122"/>
            </a:endParaRPr>
          </a:p>
          <a:p>
            <a:pPr marL="0" indent="-360000">
              <a:lnSpc>
                <a:spcPct val="125000"/>
              </a:lnSpc>
              <a:spcBef>
                <a:spcPct val="30000"/>
              </a:spcBef>
              <a:buFont typeface="Wingdings" panose="05000000000000000000" pitchFamily="2" charset="2"/>
              <a:buChar char="l"/>
            </a:pPr>
            <a:r>
              <a:rPr kumimoji="0" lang="zh-CN" altLang="en-US" sz="2900" b="1" dirty="0">
                <a:latin typeface="微软雅黑" panose="020B0503020204020204" pitchFamily="34" charset="-122"/>
                <a:ea typeface="微软雅黑" panose="020B0503020204020204" pitchFamily="34" charset="-122"/>
              </a:rPr>
              <a:t>而边界点与噪声点有一个共同的特点是，都具有灰度的</a:t>
            </a:r>
            <a:r>
              <a:rPr kumimoji="0" lang="zh-CN" altLang="en-US" sz="2900" b="1" dirty="0">
                <a:solidFill>
                  <a:srgbClr val="FF0000"/>
                </a:solidFill>
                <a:latin typeface="微软雅黑" panose="020B0503020204020204" pitchFamily="34" charset="-122"/>
                <a:ea typeface="微软雅黑" panose="020B0503020204020204" pitchFamily="34" charset="-122"/>
              </a:rPr>
              <a:t>阶跃</a:t>
            </a:r>
            <a:r>
              <a:rPr kumimoji="0" lang="zh-CN" altLang="en-US" sz="2900" b="1" dirty="0">
                <a:latin typeface="微软雅黑" panose="020B0503020204020204" pitchFamily="34" charset="-122"/>
                <a:ea typeface="微软雅黑" panose="020B0503020204020204" pitchFamily="34" charset="-122"/>
              </a:rPr>
              <a:t>特性。所以平滑处理会同时将边界也处理了。</a:t>
            </a:r>
          </a:p>
        </p:txBody>
      </p:sp>
    </p:spTree>
    <p:extLst>
      <p:ext uri="{BB962C8B-B14F-4D97-AF65-F5344CB8AC3E}">
        <p14:creationId xmlns:p14="http://schemas.microsoft.com/office/powerpoint/2010/main" val="3861270939"/>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323850" y="188913"/>
            <a:ext cx="7704534" cy="836612"/>
          </a:xfrm>
        </p:spPr>
        <p:txBody>
          <a:bodyPr/>
          <a:lstStyle/>
          <a:p>
            <a:pPr eaLnBrk="1" hangingPunct="1"/>
            <a:r>
              <a:rPr lang="zh-CN" altLang="en-US" sz="4400" dirty="0">
                <a:ea typeface="微软雅黑" pitchFamily="34" charset="-122"/>
              </a:rPr>
              <a:t>空域滤波增强</a:t>
            </a:r>
            <a:r>
              <a:rPr lang="en-US" altLang="zh-CN" sz="4400" dirty="0">
                <a:ea typeface="微软雅黑" pitchFamily="34" charset="-122"/>
              </a:rPr>
              <a:t>—</a:t>
            </a:r>
            <a:r>
              <a:rPr lang="zh-CN" altLang="en-US" sz="3500" dirty="0">
                <a:ea typeface="微软雅黑" pitchFamily="34" charset="-122"/>
              </a:rPr>
              <a:t>边界保持平滑滤波</a:t>
            </a:r>
          </a:p>
        </p:txBody>
      </p:sp>
      <p:sp>
        <p:nvSpPr>
          <p:cNvPr id="11" name="Text Box 2"/>
          <p:cNvSpPr txBox="1">
            <a:spLocks noChangeArrowheads="1"/>
          </p:cNvSpPr>
          <p:nvPr/>
        </p:nvSpPr>
        <p:spPr bwMode="auto">
          <a:xfrm>
            <a:off x="609600" y="1787234"/>
            <a:ext cx="8534400" cy="3650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849313" indent="-849313">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marL="0" indent="-360000" algn="just" eaLnBrk="1" hangingPunct="1">
              <a:lnSpc>
                <a:spcPct val="125000"/>
              </a:lnSpc>
              <a:spcBef>
                <a:spcPct val="30000"/>
              </a:spcBef>
              <a:buFont typeface="Wingdings" panose="05000000000000000000" pitchFamily="2" charset="2"/>
              <a:buChar char="l"/>
            </a:pPr>
            <a:r>
              <a:rPr kumimoji="0" lang="zh-CN" altLang="en-US" sz="3700" b="1" dirty="0">
                <a:latin typeface="微软雅黑" panose="020B0503020204020204" pitchFamily="34" charset="-122"/>
                <a:ea typeface="微软雅黑" panose="020B0503020204020204" pitchFamily="34" charset="-122"/>
              </a:rPr>
              <a:t>为了解决图像模糊问题，一个自然的想法就是，在进行平滑处理时，首先判别当前像素</a:t>
            </a:r>
            <a:r>
              <a:rPr kumimoji="0" lang="zh-CN" altLang="en-US" sz="3700" b="1" dirty="0">
                <a:solidFill>
                  <a:srgbClr val="FF0000"/>
                </a:solidFill>
                <a:latin typeface="微软雅黑" panose="020B0503020204020204" pitchFamily="34" charset="-122"/>
                <a:ea typeface="微软雅黑" panose="020B0503020204020204" pitchFamily="34" charset="-122"/>
              </a:rPr>
              <a:t>是否为边界上的点</a:t>
            </a:r>
            <a:r>
              <a:rPr kumimoji="0" lang="zh-CN" altLang="en-US" sz="3700" b="1" dirty="0">
                <a:latin typeface="微软雅黑" panose="020B0503020204020204" pitchFamily="34" charset="-122"/>
                <a:ea typeface="微软雅黑" panose="020B0503020204020204" pitchFamily="34" charset="-122"/>
              </a:rPr>
              <a:t>，如果是，则不进行平滑处理；如果不是，则进行平滑处理。</a:t>
            </a:r>
          </a:p>
        </p:txBody>
      </p:sp>
    </p:spTree>
    <p:extLst>
      <p:ext uri="{BB962C8B-B14F-4D97-AF65-F5344CB8AC3E}">
        <p14:creationId xmlns:p14="http://schemas.microsoft.com/office/powerpoint/2010/main" val="4240325434"/>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323850" y="188913"/>
            <a:ext cx="7704534" cy="836612"/>
          </a:xfrm>
        </p:spPr>
        <p:txBody>
          <a:bodyPr/>
          <a:lstStyle/>
          <a:p>
            <a:pPr eaLnBrk="1" hangingPunct="1"/>
            <a:r>
              <a:rPr lang="zh-CN" altLang="en-US" sz="4400" dirty="0">
                <a:ea typeface="微软雅黑" pitchFamily="34" charset="-122"/>
              </a:rPr>
              <a:t>空域滤波增强</a:t>
            </a:r>
            <a:r>
              <a:rPr lang="en-US" altLang="zh-CN" sz="4400" dirty="0">
                <a:ea typeface="微软雅黑" pitchFamily="34" charset="-122"/>
              </a:rPr>
              <a:t>—</a:t>
            </a:r>
            <a:r>
              <a:rPr lang="zh-CN" altLang="en-US" sz="3500" dirty="0">
                <a:ea typeface="微软雅黑" pitchFamily="34" charset="-122"/>
              </a:rPr>
              <a:t>边界保持平滑滤波</a:t>
            </a:r>
          </a:p>
        </p:txBody>
      </p:sp>
      <mc:AlternateContent xmlns:mc="http://schemas.openxmlformats.org/markup-compatibility/2006" xmlns:a14="http://schemas.microsoft.com/office/drawing/2010/main">
        <mc:Choice Requires="a14">
          <p:sp>
            <p:nvSpPr>
              <p:cNvPr id="4" name="Rectangle 2050"/>
              <p:cNvSpPr>
                <a:spLocks noChangeArrowheads="1"/>
              </p:cNvSpPr>
              <p:nvPr/>
            </p:nvSpPr>
            <p:spPr bwMode="auto">
              <a:xfrm>
                <a:off x="539552" y="1124744"/>
                <a:ext cx="8604448" cy="2354491"/>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kumimoji="0" lang="zh-CN" altLang="en-US" sz="2800" b="1" dirty="0">
                    <a:solidFill>
                      <a:srgbClr val="033BED"/>
                    </a:solidFill>
                    <a:latin typeface="微软雅黑" panose="020B0503020204020204" pitchFamily="34" charset="-122"/>
                    <a:ea typeface="微软雅黑" panose="020B0503020204020204" pitchFamily="34" charset="-122"/>
                  </a:rPr>
                  <a:t>超限像素平滑法</a:t>
                </a:r>
              </a:p>
              <a:p>
                <a:pPr algn="just" eaLnBrk="1" hangingPunct="1">
                  <a:lnSpc>
                    <a:spcPct val="125000"/>
                  </a:lnSpc>
                  <a:spcBef>
                    <a:spcPct val="50000"/>
                  </a:spcBef>
                  <a:buFontTx/>
                  <a:buNone/>
                </a:pPr>
                <a:r>
                  <a:rPr kumimoji="0" lang="zh-CN" altLang="en-US" sz="2800" b="1" dirty="0">
                    <a:solidFill>
                      <a:schemeClr val="tx2"/>
                    </a:solidFill>
                    <a:latin typeface="宋体" panose="02010600030101010101" pitchFamily="2" charset="-122"/>
                  </a:rPr>
                  <a:t>    </a:t>
                </a:r>
                <a:r>
                  <a:rPr kumimoji="0" lang="zh-CN" altLang="en-US" sz="2600" b="1" dirty="0">
                    <a:latin typeface="微软雅黑" panose="020B0503020204020204" pitchFamily="34" charset="-122"/>
                    <a:ea typeface="微软雅黑" panose="020B0503020204020204" pitchFamily="34" charset="-122"/>
                    <a:cs typeface="Times New Roman" panose="02020603050405020304" pitchFamily="18" charset="0"/>
                  </a:rPr>
                  <a:t>将</a:t>
                </a:r>
                <a14:m>
                  <m:oMath xmlns:m="http://schemas.openxmlformats.org/officeDocument/2006/math">
                    <m:r>
                      <a:rPr kumimoji="0" lang="en-US" altLang="zh-CN" sz="2600" b="1" i="1" smtClean="0">
                        <a:latin typeface="Cambria Math" panose="02040503050406030204" pitchFamily="18" charset="0"/>
                        <a:cs typeface="Times New Roman" panose="02020603050405020304" pitchFamily="18" charset="0"/>
                      </a:rPr>
                      <m:t>𝒇</m:t>
                    </m:r>
                    <m:d>
                      <m:dPr>
                        <m:ctrlPr>
                          <a:rPr kumimoji="0" lang="en-US" altLang="zh-CN" sz="2600" b="1" i="1" smtClean="0">
                            <a:latin typeface="Cambria Math" panose="02040503050406030204" pitchFamily="18" charset="0"/>
                            <a:cs typeface="Times New Roman" panose="02020603050405020304" pitchFamily="18" charset="0"/>
                          </a:rPr>
                        </m:ctrlPr>
                      </m:dPr>
                      <m:e>
                        <m:r>
                          <a:rPr kumimoji="0" lang="en-US" altLang="zh-CN" sz="2600" b="1" i="1" smtClean="0">
                            <a:latin typeface="Cambria Math" panose="02040503050406030204" pitchFamily="18" charset="0"/>
                            <a:cs typeface="Times New Roman" panose="02020603050405020304" pitchFamily="18" charset="0"/>
                          </a:rPr>
                          <m:t>𝒙</m:t>
                        </m:r>
                        <m:r>
                          <a:rPr kumimoji="0" lang="en-US" altLang="zh-CN" sz="2600" b="1" i="1" smtClean="0">
                            <a:latin typeface="Cambria Math" panose="02040503050406030204" pitchFamily="18" charset="0"/>
                            <a:cs typeface="Times New Roman" panose="02020603050405020304" pitchFamily="18" charset="0"/>
                          </a:rPr>
                          <m:t>,</m:t>
                        </m:r>
                        <m:r>
                          <a:rPr kumimoji="0" lang="en-US" altLang="zh-CN" sz="2600" b="1" i="1" smtClean="0">
                            <a:latin typeface="Cambria Math" panose="02040503050406030204" pitchFamily="18" charset="0"/>
                            <a:cs typeface="Times New Roman" panose="02020603050405020304" pitchFamily="18" charset="0"/>
                          </a:rPr>
                          <m:t>𝒚</m:t>
                        </m:r>
                      </m:e>
                    </m:d>
                  </m:oMath>
                </a14:m>
                <a:r>
                  <a:rPr kumimoji="0" lang="zh-CN" altLang="en-US" sz="2600" b="1" dirty="0">
                    <a:latin typeface="微软雅黑" panose="020B0503020204020204" pitchFamily="34" charset="-122"/>
                    <a:ea typeface="微软雅黑" panose="020B0503020204020204" pitchFamily="34" charset="-122"/>
                    <a:cs typeface="Times New Roman" panose="02020603050405020304" pitchFamily="18" charset="0"/>
                  </a:rPr>
                  <a:t>和</a:t>
                </a:r>
                <a:r>
                  <a:rPr kumimoji="0" lang="zh-CN" altLang="en-US" sz="2600" b="1" dirty="0">
                    <a:latin typeface="微软雅黑" panose="020B0503020204020204" pitchFamily="34" charset="-122"/>
                    <a:ea typeface="微软雅黑" panose="020B0503020204020204" pitchFamily="34" charset="-122"/>
                  </a:rPr>
                  <a:t>其邻域平均 </a:t>
                </a:r>
                <a14:m>
                  <m:oMath xmlns:m="http://schemas.openxmlformats.org/officeDocument/2006/math">
                    <m:r>
                      <a:rPr kumimoji="0" lang="en-US" altLang="zh-CN" sz="2600" b="1" i="0" smtClean="0">
                        <a:latin typeface="Cambria Math" panose="02040503050406030204" pitchFamily="18" charset="0"/>
                        <a:cs typeface="Times New Roman" panose="02020603050405020304" pitchFamily="18" charset="0"/>
                      </a:rPr>
                      <m:t>𝐠</m:t>
                    </m:r>
                    <m:d>
                      <m:dPr>
                        <m:ctrlPr>
                          <a:rPr kumimoji="0" lang="en-US" altLang="zh-CN" sz="2600" b="1" i="1">
                            <a:latin typeface="Cambria Math" panose="02040503050406030204" pitchFamily="18" charset="0"/>
                            <a:cs typeface="Times New Roman" panose="02020603050405020304" pitchFamily="18" charset="0"/>
                          </a:rPr>
                        </m:ctrlPr>
                      </m:dPr>
                      <m:e>
                        <m:r>
                          <a:rPr kumimoji="0" lang="en-US" altLang="zh-CN" sz="2600" b="1" i="1">
                            <a:latin typeface="Cambria Math" panose="02040503050406030204" pitchFamily="18" charset="0"/>
                            <a:cs typeface="Times New Roman" panose="02020603050405020304" pitchFamily="18" charset="0"/>
                          </a:rPr>
                          <m:t>𝒙</m:t>
                        </m:r>
                        <m:r>
                          <a:rPr kumimoji="0" lang="en-US" altLang="zh-CN" sz="2600" b="1" i="1">
                            <a:latin typeface="Cambria Math" panose="02040503050406030204" pitchFamily="18" charset="0"/>
                            <a:cs typeface="Times New Roman" panose="02020603050405020304" pitchFamily="18" charset="0"/>
                          </a:rPr>
                          <m:t>,</m:t>
                        </m:r>
                        <m:r>
                          <a:rPr kumimoji="0" lang="en-US" altLang="zh-CN" sz="2600" b="1" i="1">
                            <a:latin typeface="Cambria Math" panose="02040503050406030204" pitchFamily="18" charset="0"/>
                            <a:cs typeface="Times New Roman" panose="02020603050405020304" pitchFamily="18" charset="0"/>
                          </a:rPr>
                          <m:t>𝒚</m:t>
                        </m:r>
                      </m:e>
                    </m:d>
                  </m:oMath>
                </a14:m>
                <a:r>
                  <a:rPr kumimoji="0" lang="zh-CN" altLang="en-US" sz="2600" b="1" dirty="0">
                    <a:latin typeface="微软雅黑" panose="020B0503020204020204" pitchFamily="34" charset="-122"/>
                    <a:ea typeface="微软雅黑" panose="020B0503020204020204" pitchFamily="34" charset="-122"/>
                    <a:cs typeface="Times New Roman" panose="02020603050405020304" pitchFamily="18" charset="0"/>
                  </a:rPr>
                  <a:t>差的绝对值与选定的阈值 </a:t>
                </a:r>
                <a:r>
                  <a:rPr kumimoji="0" lang="en-US" altLang="zh-CN" sz="2600" b="1" i="1" dirty="0">
                    <a:latin typeface="微软雅黑" panose="020B0503020204020204" pitchFamily="34" charset="-122"/>
                    <a:ea typeface="微软雅黑" panose="020B0503020204020204" pitchFamily="34" charset="-122"/>
                    <a:cs typeface="Times New Roman" panose="02020603050405020304" pitchFamily="18" charset="0"/>
                  </a:rPr>
                  <a:t>T</a:t>
                </a:r>
                <a:r>
                  <a:rPr kumimoji="0" lang="en-US" altLang="zh-CN" sz="2600" b="1" dirty="0">
                    <a:latin typeface="微软雅黑" panose="020B0503020204020204" pitchFamily="34" charset="-122"/>
                    <a:ea typeface="微软雅黑" panose="020B0503020204020204" pitchFamily="34" charset="-122"/>
                    <a:cs typeface="Times New Roman" panose="02020603050405020304" pitchFamily="18" charset="0"/>
                  </a:rPr>
                  <a:t> </a:t>
                </a:r>
                <a:r>
                  <a:rPr kumimoji="0" lang="zh-CN" altLang="en-US" sz="2600" b="1" dirty="0">
                    <a:latin typeface="微软雅黑" panose="020B0503020204020204" pitchFamily="34" charset="-122"/>
                    <a:ea typeface="微软雅黑" panose="020B0503020204020204" pitchFamily="34" charset="-122"/>
                    <a:cs typeface="Times New Roman" panose="02020603050405020304" pitchFamily="18" charset="0"/>
                  </a:rPr>
                  <a:t>进行比较，根据比较结果决定点</a:t>
                </a:r>
                <a14:m>
                  <m:oMath xmlns:m="http://schemas.openxmlformats.org/officeDocument/2006/math">
                    <m:d>
                      <m:dPr>
                        <m:ctrlPr>
                          <a:rPr kumimoji="0" lang="en-US" altLang="zh-CN" sz="2600" b="1" i="1" smtClean="0">
                            <a:latin typeface="Cambria Math" panose="02040503050406030204" pitchFamily="18" charset="0"/>
                            <a:cs typeface="Times New Roman" panose="02020603050405020304" pitchFamily="18" charset="0"/>
                          </a:rPr>
                        </m:ctrlPr>
                      </m:dPr>
                      <m:e>
                        <m:r>
                          <a:rPr kumimoji="0" lang="en-US" altLang="zh-CN" sz="2600" b="1" i="1" smtClean="0">
                            <a:latin typeface="Cambria Math" panose="02040503050406030204" pitchFamily="18" charset="0"/>
                            <a:cs typeface="Times New Roman" panose="02020603050405020304" pitchFamily="18" charset="0"/>
                          </a:rPr>
                          <m:t>𝒙</m:t>
                        </m:r>
                        <m:r>
                          <a:rPr kumimoji="0" lang="en-US" altLang="zh-CN" sz="2600" b="1" i="1" smtClean="0">
                            <a:latin typeface="Cambria Math" panose="02040503050406030204" pitchFamily="18" charset="0"/>
                            <a:cs typeface="Times New Roman" panose="02020603050405020304" pitchFamily="18" charset="0"/>
                          </a:rPr>
                          <m:t>,</m:t>
                        </m:r>
                        <m:r>
                          <a:rPr kumimoji="0" lang="en-US" altLang="zh-CN" sz="2600" b="1" i="1" smtClean="0">
                            <a:latin typeface="Cambria Math" panose="02040503050406030204" pitchFamily="18" charset="0"/>
                            <a:cs typeface="Times New Roman" panose="02020603050405020304" pitchFamily="18" charset="0"/>
                          </a:rPr>
                          <m:t>𝒚</m:t>
                        </m:r>
                      </m:e>
                    </m:d>
                  </m:oMath>
                </a14:m>
                <a:r>
                  <a:rPr kumimoji="0" lang="zh-CN" altLang="en-US" sz="2600" b="1" dirty="0">
                    <a:latin typeface="微软雅黑" panose="020B0503020204020204" pitchFamily="34" charset="-122"/>
                    <a:ea typeface="微软雅黑" panose="020B0503020204020204" pitchFamily="34" charset="-122"/>
                    <a:cs typeface="Times New Roman" panose="02020603050405020304" pitchFamily="18" charset="0"/>
                  </a:rPr>
                  <a:t>的最后灰度</a:t>
                </a:r>
                <a14:m>
                  <m:oMath xmlns:m="http://schemas.openxmlformats.org/officeDocument/2006/math">
                    <m:sSup>
                      <m:sSupPr>
                        <m:ctrlPr>
                          <a:rPr kumimoji="0" lang="en-US" altLang="zh-CN" sz="2600" b="1" i="1" smtClean="0">
                            <a:latin typeface="Cambria Math" panose="02040503050406030204" pitchFamily="18" charset="0"/>
                            <a:cs typeface="Times New Roman" panose="02020603050405020304" pitchFamily="18" charset="0"/>
                          </a:rPr>
                        </m:ctrlPr>
                      </m:sSupPr>
                      <m:e>
                        <m:r>
                          <a:rPr kumimoji="0" lang="en-US" altLang="zh-CN" sz="2600" b="1" i="1">
                            <a:latin typeface="Cambria Math" panose="02040503050406030204" pitchFamily="18" charset="0"/>
                            <a:cs typeface="Times New Roman" panose="02020603050405020304" pitchFamily="18" charset="0"/>
                          </a:rPr>
                          <m:t>𝒈</m:t>
                        </m:r>
                      </m:e>
                      <m:sup>
                        <m:r>
                          <a:rPr kumimoji="0" lang="en-US" altLang="zh-CN" sz="2600" b="1" i="1" smtClean="0">
                            <a:latin typeface="Cambria Math" panose="02040503050406030204" pitchFamily="18" charset="0"/>
                            <a:cs typeface="Times New Roman" panose="02020603050405020304" pitchFamily="18" charset="0"/>
                          </a:rPr>
                          <m:t>′</m:t>
                        </m:r>
                      </m:sup>
                    </m:sSup>
                    <m:d>
                      <m:dPr>
                        <m:ctrlPr>
                          <a:rPr kumimoji="0" lang="en-US" altLang="zh-CN" sz="2600" b="1" i="1" smtClean="0">
                            <a:latin typeface="Cambria Math" panose="02040503050406030204" pitchFamily="18" charset="0"/>
                            <a:cs typeface="Times New Roman" panose="02020603050405020304" pitchFamily="18" charset="0"/>
                          </a:rPr>
                        </m:ctrlPr>
                      </m:dPr>
                      <m:e>
                        <m:r>
                          <a:rPr kumimoji="0" lang="en-US" altLang="zh-CN" sz="2600" b="1" i="1" smtClean="0">
                            <a:latin typeface="Cambria Math" panose="02040503050406030204" pitchFamily="18" charset="0"/>
                            <a:cs typeface="Times New Roman" panose="02020603050405020304" pitchFamily="18" charset="0"/>
                          </a:rPr>
                          <m:t>𝒙</m:t>
                        </m:r>
                        <m:r>
                          <a:rPr kumimoji="0" lang="en-US" altLang="zh-CN" sz="2600" b="1" i="1" smtClean="0">
                            <a:latin typeface="Cambria Math" panose="02040503050406030204" pitchFamily="18" charset="0"/>
                            <a:cs typeface="Times New Roman" panose="02020603050405020304" pitchFamily="18" charset="0"/>
                          </a:rPr>
                          <m:t>,</m:t>
                        </m:r>
                        <m:r>
                          <a:rPr kumimoji="0" lang="en-US" altLang="zh-CN" sz="2600" b="1" i="1" smtClean="0">
                            <a:latin typeface="Cambria Math" panose="02040503050406030204" pitchFamily="18" charset="0"/>
                            <a:cs typeface="Times New Roman" panose="02020603050405020304" pitchFamily="18" charset="0"/>
                          </a:rPr>
                          <m:t>𝒚</m:t>
                        </m:r>
                      </m:e>
                    </m:d>
                  </m:oMath>
                </a14:m>
                <a:r>
                  <a:rPr kumimoji="0" lang="zh-CN" altLang="en-US" sz="2600" b="1" dirty="0">
                    <a:latin typeface="微软雅黑" panose="020B0503020204020204" pitchFamily="34" charset="-122"/>
                    <a:ea typeface="微软雅黑" panose="020B0503020204020204" pitchFamily="34" charset="-122"/>
                    <a:cs typeface="Times New Roman" panose="02020603050405020304" pitchFamily="18" charset="0"/>
                  </a:rPr>
                  <a:t>，</a:t>
                </a:r>
                <a:r>
                  <a:rPr kumimoji="0" lang="zh-CN" altLang="en-US" sz="2600" b="1" dirty="0">
                    <a:latin typeface="微软雅黑" panose="020B0503020204020204" pitchFamily="34" charset="-122"/>
                    <a:ea typeface="微软雅黑" panose="020B0503020204020204" pitchFamily="34" charset="-122"/>
                  </a:rPr>
                  <a:t>其</a:t>
                </a:r>
                <a:r>
                  <a:rPr kumimoji="0" lang="zh-CN" altLang="en-US" sz="2600" b="1" dirty="0">
                    <a:latin typeface="微软雅黑" panose="020B0503020204020204" pitchFamily="34" charset="-122"/>
                    <a:ea typeface="微软雅黑" panose="020B0503020204020204" pitchFamily="34" charset="-122"/>
                    <a:cs typeface="Times New Roman" panose="02020603050405020304" pitchFamily="18" charset="0"/>
                  </a:rPr>
                  <a:t>表达式为</a:t>
                </a:r>
                <a:r>
                  <a:rPr kumimoji="0" lang="zh-CN" altLang="en-US" sz="2600" b="1" dirty="0">
                    <a:latin typeface="微软雅黑" panose="020B0503020204020204" pitchFamily="34" charset="-122"/>
                    <a:ea typeface="微软雅黑" panose="020B0503020204020204" pitchFamily="34" charset="-122"/>
                  </a:rPr>
                  <a:t>：</a:t>
                </a:r>
              </a:p>
            </p:txBody>
          </p:sp>
        </mc:Choice>
        <mc:Fallback xmlns="">
          <p:sp>
            <p:nvSpPr>
              <p:cNvPr id="4" name="Rectangle 2050"/>
              <p:cNvSpPr>
                <a:spLocks noRot="1" noChangeAspect="1" noMove="1" noResize="1" noEditPoints="1" noAdjustHandles="1" noChangeArrowheads="1" noChangeShapeType="1" noTextEdit="1"/>
              </p:cNvSpPr>
              <p:nvPr/>
            </p:nvSpPr>
            <p:spPr bwMode="auto">
              <a:xfrm>
                <a:off x="539552" y="1124744"/>
                <a:ext cx="8604448" cy="2354491"/>
              </a:xfrm>
              <a:prstGeom prst="rect">
                <a:avLst/>
              </a:prstGeom>
              <a:blipFill rotWithShape="0">
                <a:blip r:embed="rId3"/>
                <a:stretch>
                  <a:fillRect l="-1488" t="-2850" r="-1276" b="-518"/>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graphicFrame>
        <p:nvGraphicFramePr>
          <p:cNvPr id="5" name="Object 2053"/>
          <p:cNvGraphicFramePr>
            <a:graphicFrameLocks noChangeAspect="1"/>
          </p:cNvGraphicFramePr>
          <p:nvPr>
            <p:extLst>
              <p:ext uri="{D42A27DB-BD31-4B8C-83A1-F6EECF244321}">
                <p14:modId xmlns:p14="http://schemas.microsoft.com/office/powerpoint/2010/main" val="3988239657"/>
              </p:ext>
            </p:extLst>
          </p:nvPr>
        </p:nvGraphicFramePr>
        <p:xfrm>
          <a:off x="1770063" y="3501008"/>
          <a:ext cx="5892800" cy="1165225"/>
        </p:xfrm>
        <a:graphic>
          <a:graphicData uri="http://schemas.openxmlformats.org/presentationml/2006/ole">
            <mc:AlternateContent xmlns:mc="http://schemas.openxmlformats.org/markup-compatibility/2006">
              <mc:Choice xmlns:v="urn:schemas-microsoft-com:vml" Requires="v">
                <p:oleObj name="Equation" r:id="rId4" imgW="2603160" imgH="507960" progId="Equation.DSMT4">
                  <p:embed/>
                </p:oleObj>
              </mc:Choice>
              <mc:Fallback>
                <p:oleObj name="Equation" r:id="rId4" imgW="2603160" imgH="507960" progId="Equation.DSMT4">
                  <p:embed/>
                  <p:pic>
                    <p:nvPicPr>
                      <p:cNvPr id="0" name=""/>
                      <p:cNvPicPr>
                        <a:picLocks noChangeAspect="1" noChangeArrowheads="1"/>
                      </p:cNvPicPr>
                      <p:nvPr/>
                    </p:nvPicPr>
                    <p:blipFill>
                      <a:blip r:embed="rId5"/>
                      <a:srcRect/>
                      <a:stretch>
                        <a:fillRect/>
                      </a:stretch>
                    </p:blipFill>
                    <p:spPr bwMode="auto">
                      <a:xfrm>
                        <a:off x="1770063" y="3501008"/>
                        <a:ext cx="5892800" cy="11652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 name="Rectangle 2054"/>
          <p:cNvSpPr>
            <a:spLocks noChangeArrowheads="1"/>
          </p:cNvSpPr>
          <p:nvPr/>
        </p:nvSpPr>
        <p:spPr bwMode="auto">
          <a:xfrm>
            <a:off x="545320" y="4780375"/>
            <a:ext cx="8598679" cy="1528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lnSpc>
                <a:spcPct val="120000"/>
              </a:lnSpc>
              <a:buFontTx/>
              <a:buNone/>
            </a:pPr>
            <a:r>
              <a:rPr kumimoji="0" lang="en-US" altLang="zh-CN" sz="2800" b="1" dirty="0">
                <a:latin typeface="微软雅黑" panose="020B0503020204020204" pitchFamily="34" charset="-122"/>
                <a:ea typeface="微软雅黑" panose="020B0503020204020204" pitchFamily="34" charset="-122"/>
              </a:rPr>
              <a:t>    </a:t>
            </a:r>
            <a:r>
              <a:rPr kumimoji="0" lang="zh-CN" altLang="en-US" sz="2600" b="1" dirty="0">
                <a:latin typeface="微软雅黑" panose="020B0503020204020204" pitchFamily="34" charset="-122"/>
                <a:ea typeface="微软雅黑" panose="020B0503020204020204" pitchFamily="34" charset="-122"/>
              </a:rPr>
              <a:t>如果某个像素的灰度值和其邻域像素的</a:t>
            </a:r>
            <a:r>
              <a:rPr kumimoji="0" lang="zh-CN" altLang="en-US" sz="2600" b="1" dirty="0">
                <a:solidFill>
                  <a:srgbClr val="FF0000"/>
                </a:solidFill>
                <a:latin typeface="微软雅黑" panose="020B0503020204020204" pitchFamily="34" charset="-122"/>
                <a:ea typeface="微软雅黑" panose="020B0503020204020204" pitchFamily="34" charset="-122"/>
              </a:rPr>
              <a:t>平均值之差达到了一定水平，则判断该像素为噪声</a:t>
            </a:r>
            <a:r>
              <a:rPr kumimoji="0" lang="zh-CN" altLang="en-US" sz="2600" b="1" dirty="0">
                <a:latin typeface="微软雅黑" panose="020B0503020204020204" pitchFamily="34" charset="-122"/>
                <a:ea typeface="微软雅黑" panose="020B0503020204020204" pitchFamily="34" charset="-122"/>
              </a:rPr>
              <a:t>，继而用其邻域像素的平均值取代这一像素值，否则，像素值不变。</a:t>
            </a:r>
          </a:p>
        </p:txBody>
      </p:sp>
    </p:spTree>
    <p:extLst>
      <p:ext uri="{BB962C8B-B14F-4D97-AF65-F5344CB8AC3E}">
        <p14:creationId xmlns:p14="http://schemas.microsoft.com/office/powerpoint/2010/main" val="2741003652"/>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323850" y="188913"/>
            <a:ext cx="7704534" cy="836612"/>
          </a:xfrm>
        </p:spPr>
        <p:txBody>
          <a:bodyPr/>
          <a:lstStyle/>
          <a:p>
            <a:pPr eaLnBrk="1" hangingPunct="1"/>
            <a:r>
              <a:rPr lang="zh-CN" altLang="en-US" sz="4400" dirty="0">
                <a:ea typeface="微软雅黑" pitchFamily="34" charset="-122"/>
              </a:rPr>
              <a:t>空域滤波增强</a:t>
            </a:r>
            <a:r>
              <a:rPr lang="en-US" altLang="zh-CN" sz="4400" dirty="0">
                <a:ea typeface="微软雅黑" pitchFamily="34" charset="-122"/>
              </a:rPr>
              <a:t>—</a:t>
            </a:r>
            <a:r>
              <a:rPr lang="zh-CN" altLang="en-US" sz="3500" dirty="0">
                <a:ea typeface="微软雅黑" pitchFamily="34" charset="-122"/>
              </a:rPr>
              <a:t>边界保持平滑滤波</a:t>
            </a:r>
          </a:p>
        </p:txBody>
      </p:sp>
      <p:sp>
        <p:nvSpPr>
          <p:cNvPr id="5" name="Text Box 2"/>
          <p:cNvSpPr txBox="1">
            <a:spLocks noChangeArrowheads="1"/>
          </p:cNvSpPr>
          <p:nvPr/>
        </p:nvSpPr>
        <p:spPr bwMode="auto">
          <a:xfrm>
            <a:off x="381000" y="4668232"/>
            <a:ext cx="8763000" cy="1785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ct val="125000"/>
              </a:lnSpc>
              <a:spcBef>
                <a:spcPts val="0"/>
              </a:spcBef>
              <a:buFontTx/>
              <a:buNone/>
            </a:pPr>
            <a:r>
              <a:rPr kumimoji="0" lang="zh-CN" altLang="en-US" sz="2600" b="1" dirty="0">
                <a:solidFill>
                  <a:srgbClr val="FF0000"/>
                </a:solidFill>
                <a:latin typeface="微软雅黑" panose="020B0503020204020204" pitchFamily="34" charset="-122"/>
                <a:ea typeface="微软雅黑" panose="020B0503020204020204" pitchFamily="34" charset="-122"/>
              </a:rPr>
              <a:t>优点：</a:t>
            </a:r>
            <a:r>
              <a:rPr kumimoji="0" lang="zh-CN" altLang="en-US" sz="2600" b="1" dirty="0">
                <a:latin typeface="微软雅黑" panose="020B0503020204020204" pitchFamily="34" charset="-122"/>
                <a:ea typeface="微软雅黑" panose="020B0503020204020204" pitchFamily="34" charset="-122"/>
              </a:rPr>
              <a:t>对抑制椒盐噪声比较有效，对保护仅有微小灰度差的细节及纹理也有效。</a:t>
            </a:r>
            <a:endParaRPr kumimoji="0" lang="en-US" altLang="zh-CN" sz="2600" b="1" dirty="0">
              <a:latin typeface="微软雅黑" panose="020B0503020204020204" pitchFamily="34" charset="-122"/>
              <a:ea typeface="微软雅黑" panose="020B0503020204020204" pitchFamily="34" charset="-122"/>
            </a:endParaRPr>
          </a:p>
          <a:p>
            <a:pPr eaLnBrk="1" hangingPunct="1">
              <a:lnSpc>
                <a:spcPct val="125000"/>
              </a:lnSpc>
              <a:spcBef>
                <a:spcPts val="0"/>
              </a:spcBef>
              <a:buFontTx/>
              <a:buNone/>
            </a:pPr>
            <a:endParaRPr kumimoji="0" lang="zh-CN" altLang="en-US" sz="1000" b="1" dirty="0">
              <a:latin typeface="微软雅黑" panose="020B0503020204020204" pitchFamily="34" charset="-122"/>
              <a:ea typeface="微软雅黑" panose="020B0503020204020204" pitchFamily="34" charset="-122"/>
            </a:endParaRPr>
          </a:p>
          <a:p>
            <a:pPr eaLnBrk="1" hangingPunct="1">
              <a:lnSpc>
                <a:spcPct val="125000"/>
              </a:lnSpc>
              <a:spcBef>
                <a:spcPts val="0"/>
              </a:spcBef>
              <a:buFontTx/>
              <a:buNone/>
            </a:pPr>
            <a:r>
              <a:rPr kumimoji="0" lang="zh-CN" altLang="en-US" sz="2600" b="1" dirty="0">
                <a:solidFill>
                  <a:srgbClr val="FF0000"/>
                </a:solidFill>
                <a:latin typeface="微软雅黑" panose="020B0503020204020204" pitchFamily="34" charset="-122"/>
                <a:ea typeface="微软雅黑" panose="020B0503020204020204" pitchFamily="34" charset="-122"/>
              </a:rPr>
              <a:t>缺点：</a:t>
            </a:r>
            <a:r>
              <a:rPr kumimoji="0" lang="zh-CN" altLang="en-US" sz="2600" b="1" dirty="0">
                <a:latin typeface="微软雅黑" panose="020B0503020204020204" pitchFamily="34" charset="-122"/>
                <a:ea typeface="微软雅黑" panose="020B0503020204020204" pitchFamily="34" charset="-122"/>
                <a:cs typeface="Times New Roman" panose="02020603050405020304" pitchFamily="18" charset="0"/>
              </a:rPr>
              <a:t>随着邻域增大，去噪能力增强，但模糊程度也</a:t>
            </a:r>
            <a:r>
              <a:rPr kumimoji="0" lang="zh-CN" altLang="en-US" sz="2600" b="1" dirty="0">
                <a:latin typeface="微软雅黑" panose="020B0503020204020204" pitchFamily="34" charset="-122"/>
                <a:ea typeface="微软雅黑" panose="020B0503020204020204" pitchFamily="34" charset="-122"/>
              </a:rPr>
              <a:t>变</a:t>
            </a:r>
            <a:r>
              <a:rPr kumimoji="0" lang="zh-CN" altLang="en-US" sz="2600" b="1" dirty="0">
                <a:latin typeface="微软雅黑" panose="020B0503020204020204" pitchFamily="34" charset="-122"/>
                <a:ea typeface="微软雅黑" panose="020B0503020204020204" pitchFamily="34" charset="-122"/>
                <a:cs typeface="Times New Roman" panose="02020603050405020304" pitchFamily="18" charset="0"/>
              </a:rPr>
              <a:t>大。</a:t>
            </a:r>
          </a:p>
        </p:txBody>
      </p:sp>
      <p:pic>
        <p:nvPicPr>
          <p:cNvPr id="8" name="Picture 5" descr="lenr3"/>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24600" y="1270248"/>
            <a:ext cx="2590800" cy="259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 Box 7"/>
          <p:cNvSpPr txBox="1">
            <a:spLocks noChangeArrowheads="1"/>
          </p:cNvSpPr>
          <p:nvPr/>
        </p:nvSpPr>
        <p:spPr bwMode="auto">
          <a:xfrm>
            <a:off x="3275856" y="3861048"/>
            <a:ext cx="24384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FontTx/>
              <a:buNone/>
            </a:pPr>
            <a:r>
              <a:rPr lang="en-US" altLang="zh-CN" sz="2000" b="1" dirty="0">
                <a:solidFill>
                  <a:srgbClr val="033BED"/>
                </a:solidFill>
                <a:latin typeface="微软雅黑" panose="020B0503020204020204" pitchFamily="34" charset="-122"/>
                <a:ea typeface="微软雅黑" panose="020B0503020204020204" pitchFamily="34" charset="-122"/>
              </a:rPr>
              <a:t>(b) 3×3</a:t>
            </a:r>
            <a:r>
              <a:rPr lang="zh-CN" altLang="en-US" sz="2000" b="1" dirty="0">
                <a:solidFill>
                  <a:srgbClr val="033BED"/>
                </a:solidFill>
                <a:latin typeface="微软雅黑" panose="020B0503020204020204" pitchFamily="34" charset="-122"/>
                <a:ea typeface="微软雅黑" panose="020B0503020204020204" pitchFamily="34" charset="-122"/>
              </a:rPr>
              <a:t>邻域平滑</a:t>
            </a:r>
          </a:p>
        </p:txBody>
      </p:sp>
      <p:sp>
        <p:nvSpPr>
          <p:cNvPr id="11" name="Text Box 8"/>
          <p:cNvSpPr txBox="1">
            <a:spLocks noChangeArrowheads="1"/>
          </p:cNvSpPr>
          <p:nvPr/>
        </p:nvSpPr>
        <p:spPr bwMode="auto">
          <a:xfrm>
            <a:off x="6172200" y="3859386"/>
            <a:ext cx="28194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FontTx/>
              <a:buNone/>
            </a:pPr>
            <a:r>
              <a:rPr lang="en-US" altLang="zh-CN" sz="2000" b="1" dirty="0">
                <a:solidFill>
                  <a:srgbClr val="033BED"/>
                </a:solidFill>
                <a:latin typeface="微软雅黑" panose="020B0503020204020204" pitchFamily="34" charset="-122"/>
                <a:ea typeface="微软雅黑" panose="020B0503020204020204" pitchFamily="34" charset="-122"/>
              </a:rPr>
              <a:t>(c) 3×3</a:t>
            </a:r>
            <a:r>
              <a:rPr lang="zh-CN" altLang="en-US" sz="2000" b="1" dirty="0">
                <a:solidFill>
                  <a:srgbClr val="033BED"/>
                </a:solidFill>
                <a:latin typeface="微软雅黑" panose="020B0503020204020204" pitchFamily="34" charset="-122"/>
                <a:ea typeface="微软雅黑" panose="020B0503020204020204" pitchFamily="34" charset="-122"/>
              </a:rPr>
              <a:t>超限像素平滑</a:t>
            </a:r>
          </a:p>
        </p:txBody>
      </p:sp>
      <p:pic>
        <p:nvPicPr>
          <p:cNvPr id="12" name="Picture 3" descr="len_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7856" y="1251254"/>
            <a:ext cx="2590800" cy="259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4" descr="lenr1"/>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75856" y="1251254"/>
            <a:ext cx="2590800" cy="259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 Box 6"/>
          <p:cNvSpPr txBox="1">
            <a:spLocks noChangeArrowheads="1"/>
          </p:cNvSpPr>
          <p:nvPr/>
        </p:nvSpPr>
        <p:spPr bwMode="auto">
          <a:xfrm>
            <a:off x="304056" y="3861048"/>
            <a:ext cx="24384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FontTx/>
              <a:buNone/>
            </a:pPr>
            <a:r>
              <a:rPr lang="en-US" altLang="zh-CN" sz="2000" b="1" dirty="0">
                <a:solidFill>
                  <a:srgbClr val="033BED"/>
                </a:solidFill>
                <a:latin typeface="微软雅黑" panose="020B0503020204020204" pitchFamily="34" charset="-122"/>
                <a:ea typeface="微软雅黑" panose="020B0503020204020204" pitchFamily="34" charset="-122"/>
              </a:rPr>
              <a:t>(a) </a:t>
            </a:r>
            <a:r>
              <a:rPr lang="zh-CN" altLang="en-US" sz="2000" b="1" dirty="0">
                <a:solidFill>
                  <a:srgbClr val="033BED"/>
                </a:solidFill>
                <a:latin typeface="微软雅黑" panose="020B0503020204020204" pitchFamily="34" charset="-122"/>
                <a:ea typeface="微软雅黑" panose="020B0503020204020204" pitchFamily="34" charset="-122"/>
              </a:rPr>
              <a:t>椒盐噪声图像</a:t>
            </a:r>
          </a:p>
        </p:txBody>
      </p:sp>
    </p:spTree>
    <p:extLst>
      <p:ext uri="{BB962C8B-B14F-4D97-AF65-F5344CB8AC3E}">
        <p14:creationId xmlns:p14="http://schemas.microsoft.com/office/powerpoint/2010/main" val="1130644539"/>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323850" y="188913"/>
            <a:ext cx="7704534" cy="836612"/>
          </a:xfrm>
        </p:spPr>
        <p:txBody>
          <a:bodyPr/>
          <a:lstStyle/>
          <a:p>
            <a:pPr eaLnBrk="1" hangingPunct="1"/>
            <a:r>
              <a:rPr lang="zh-CN" altLang="en-US" sz="4400" dirty="0">
                <a:ea typeface="微软雅黑" pitchFamily="34" charset="-122"/>
              </a:rPr>
              <a:t>空域滤波增强</a:t>
            </a:r>
            <a:r>
              <a:rPr lang="en-US" altLang="zh-CN" sz="4400" dirty="0">
                <a:ea typeface="微软雅黑" pitchFamily="34" charset="-122"/>
              </a:rPr>
              <a:t>—</a:t>
            </a:r>
            <a:r>
              <a:rPr lang="zh-CN" altLang="en-US" sz="3500" dirty="0">
                <a:ea typeface="微软雅黑" pitchFamily="34" charset="-122"/>
              </a:rPr>
              <a:t>边界保持平滑滤波</a:t>
            </a:r>
          </a:p>
        </p:txBody>
      </p:sp>
      <mc:AlternateContent xmlns:mc="http://schemas.openxmlformats.org/markup-compatibility/2006" xmlns:a14="http://schemas.microsoft.com/office/drawing/2010/main">
        <mc:Choice Requires="a14">
          <p:sp>
            <p:nvSpPr>
              <p:cNvPr id="4" name="Rectangle 2050"/>
              <p:cNvSpPr>
                <a:spLocks noChangeArrowheads="1"/>
              </p:cNvSpPr>
              <p:nvPr/>
            </p:nvSpPr>
            <p:spPr bwMode="auto">
              <a:xfrm>
                <a:off x="539552" y="1700808"/>
                <a:ext cx="8604448" cy="4078039"/>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kumimoji="0" lang="zh-CN" altLang="en-US" b="1" dirty="0">
                    <a:solidFill>
                      <a:srgbClr val="033BED"/>
                    </a:solidFill>
                    <a:latin typeface="微软雅黑" panose="020B0503020204020204" pitchFamily="34" charset="-122"/>
                    <a:ea typeface="微软雅黑" panose="020B0503020204020204" pitchFamily="34" charset="-122"/>
                  </a:rPr>
                  <a:t>注意</a:t>
                </a:r>
              </a:p>
              <a:p>
                <a:pPr indent="-457200" algn="just">
                  <a:lnSpc>
                    <a:spcPct val="125000"/>
                  </a:lnSpc>
                  <a:spcBef>
                    <a:spcPct val="50000"/>
                  </a:spcBef>
                </a:pPr>
                <a:r>
                  <a:rPr kumimoji="0" lang="zh-CN" altLang="en-US" b="1" dirty="0">
                    <a:latin typeface="微软雅黑" panose="020B0503020204020204" pitchFamily="34" charset="-122"/>
                    <a:ea typeface="微软雅黑" panose="020B0503020204020204" pitchFamily="34" charset="-122"/>
                  </a:rPr>
                  <a:t>在超限像素平滑法的操作中，对窗口的大小及阈值</a:t>
                </a:r>
                <a14:m>
                  <m:oMath xmlns:m="http://schemas.openxmlformats.org/officeDocument/2006/math">
                    <m:r>
                      <a:rPr kumimoji="0" lang="en-US" altLang="zh-CN" b="1" i="1" smtClean="0">
                        <a:latin typeface="Cambria Math" panose="02040503050406030204" pitchFamily="18" charset="0"/>
                        <a:ea typeface="微软雅黑" panose="020B0503020204020204" pitchFamily="34" charset="-122"/>
                      </a:rPr>
                      <m:t>𝑻</m:t>
                    </m:r>
                  </m:oMath>
                </a14:m>
                <a:r>
                  <a:rPr kumimoji="0" lang="zh-CN" altLang="en-US" b="1" dirty="0">
                    <a:latin typeface="微软雅黑" panose="020B0503020204020204" pitchFamily="34" charset="-122"/>
                    <a:ea typeface="微软雅黑" panose="020B0503020204020204" pitchFamily="34" charset="-122"/>
                  </a:rPr>
                  <a:t>的选择要慎重。</a:t>
                </a:r>
                <a14:m>
                  <m:oMath xmlns:m="http://schemas.openxmlformats.org/officeDocument/2006/math">
                    <m:r>
                      <a:rPr kumimoji="0" lang="en-US" altLang="zh-CN" b="1" i="1">
                        <a:latin typeface="Cambria Math" panose="02040503050406030204" pitchFamily="18" charset="0"/>
                        <a:ea typeface="微软雅黑" panose="020B0503020204020204" pitchFamily="34" charset="-122"/>
                      </a:rPr>
                      <m:t>𝑻</m:t>
                    </m:r>
                  </m:oMath>
                </a14:m>
                <a:r>
                  <a:rPr kumimoji="0" lang="zh-CN" altLang="en-US" b="1" dirty="0">
                    <a:latin typeface="微软雅黑" panose="020B0503020204020204" pitchFamily="34" charset="-122"/>
                    <a:ea typeface="微软雅黑" panose="020B0503020204020204" pitchFamily="34" charset="-122"/>
                  </a:rPr>
                  <a:t>太大，噪声消除</a:t>
                </a:r>
                <a:r>
                  <a:rPr kumimoji="0" lang="zh-CN" altLang="en-US" b="1" dirty="0">
                    <a:solidFill>
                      <a:srgbClr val="FF0000"/>
                    </a:solidFill>
                    <a:latin typeface="微软雅黑" panose="020B0503020204020204" pitchFamily="34" charset="-122"/>
                    <a:ea typeface="微软雅黑" panose="020B0503020204020204" pitchFamily="34" charset="-122"/>
                  </a:rPr>
                  <a:t>不干净</a:t>
                </a:r>
                <a:r>
                  <a:rPr kumimoji="0" lang="zh-CN" altLang="en-US" b="1" dirty="0">
                    <a:latin typeface="微软雅黑" panose="020B0503020204020204" pitchFamily="34" charset="-122"/>
                    <a:ea typeface="微软雅黑" panose="020B0503020204020204" pitchFamily="34" charset="-122"/>
                  </a:rPr>
                  <a:t>；</a:t>
                </a:r>
                <a:r>
                  <a:rPr kumimoji="0" lang="en-US" altLang="zh-CN" b="1" dirty="0">
                    <a:ea typeface="微软雅黑" panose="020B0503020204020204" pitchFamily="34" charset="-122"/>
                  </a:rPr>
                  <a:t> </a:t>
                </a:r>
                <a14:m>
                  <m:oMath xmlns:m="http://schemas.openxmlformats.org/officeDocument/2006/math">
                    <m:r>
                      <a:rPr kumimoji="0" lang="en-US" altLang="zh-CN" b="1" i="1">
                        <a:latin typeface="Cambria Math" panose="02040503050406030204" pitchFamily="18" charset="0"/>
                        <a:ea typeface="微软雅黑" panose="020B0503020204020204" pitchFamily="34" charset="-122"/>
                      </a:rPr>
                      <m:t>𝑻</m:t>
                    </m:r>
                  </m:oMath>
                </a14:m>
                <a:r>
                  <a:rPr kumimoji="0" lang="zh-CN" altLang="en-US" b="1" dirty="0">
                    <a:latin typeface="微软雅黑" panose="020B0503020204020204" pitchFamily="34" charset="-122"/>
                    <a:ea typeface="微软雅黑" panose="020B0503020204020204" pitchFamily="34" charset="-122"/>
                  </a:rPr>
                  <a:t>太小，易使图像</a:t>
                </a:r>
                <a:r>
                  <a:rPr kumimoji="0" lang="zh-CN" altLang="en-US" b="1" dirty="0">
                    <a:solidFill>
                      <a:srgbClr val="FF0000"/>
                    </a:solidFill>
                    <a:latin typeface="微软雅黑" panose="020B0503020204020204" pitchFamily="34" charset="-122"/>
                    <a:ea typeface="微软雅黑" panose="020B0503020204020204" pitchFamily="34" charset="-122"/>
                  </a:rPr>
                  <a:t>模糊</a:t>
                </a:r>
                <a:r>
                  <a:rPr kumimoji="0" lang="zh-CN" altLang="en-US" b="1" dirty="0">
                    <a:latin typeface="微软雅黑" panose="020B0503020204020204" pitchFamily="34" charset="-122"/>
                    <a:ea typeface="微软雅黑" panose="020B0503020204020204" pitchFamily="34" charset="-122"/>
                  </a:rPr>
                  <a:t>。</a:t>
                </a:r>
              </a:p>
              <a:p>
                <a:pPr algn="just" eaLnBrk="1" hangingPunct="1">
                  <a:lnSpc>
                    <a:spcPct val="125000"/>
                  </a:lnSpc>
                  <a:spcBef>
                    <a:spcPct val="50000"/>
                  </a:spcBef>
                  <a:buFontTx/>
                  <a:buNone/>
                </a:pPr>
                <a:r>
                  <a:rPr kumimoji="0" lang="zh-CN" altLang="en-US" sz="2000" b="1" dirty="0">
                    <a:latin typeface="微软雅黑" panose="020B0503020204020204" pitchFamily="34" charset="-122"/>
                    <a:ea typeface="微软雅黑" panose="020B0503020204020204" pitchFamily="34" charset="-122"/>
                  </a:rPr>
                  <a:t>        </a:t>
                </a:r>
              </a:p>
              <a:p>
                <a:pPr marL="457200" indent="-457200" algn="just">
                  <a:lnSpc>
                    <a:spcPct val="125000"/>
                  </a:lnSpc>
                  <a:spcBef>
                    <a:spcPct val="50000"/>
                  </a:spcBef>
                </a:pPr>
                <a:r>
                  <a:rPr kumimoji="0" lang="zh-CN" altLang="en-US" b="1" dirty="0">
                    <a:latin typeface="微软雅黑" panose="020B0503020204020204" pitchFamily="34" charset="-122"/>
                    <a:ea typeface="微软雅黑" panose="020B0503020204020204" pitchFamily="34" charset="-122"/>
                  </a:rPr>
                  <a:t>实际应用中一般选用 </a:t>
                </a:r>
                <a:r>
                  <a:rPr kumimoji="0" lang="en-US" altLang="zh-CN" b="1" dirty="0">
                    <a:latin typeface="微软雅黑" panose="020B0503020204020204" pitchFamily="34" charset="-122"/>
                    <a:ea typeface="微软雅黑" panose="020B0503020204020204" pitchFamily="34" charset="-122"/>
                  </a:rPr>
                  <a:t>3×3 </a:t>
                </a:r>
                <a:r>
                  <a:rPr kumimoji="0" lang="zh-CN" altLang="en-US" b="1" dirty="0">
                    <a:latin typeface="微软雅黑" panose="020B0503020204020204" pitchFamily="34" charset="-122"/>
                    <a:ea typeface="微软雅黑" panose="020B0503020204020204" pitchFamily="34" charset="-122"/>
                  </a:rPr>
                  <a:t>的窗口。</a:t>
                </a:r>
              </a:p>
            </p:txBody>
          </p:sp>
        </mc:Choice>
        <mc:Fallback xmlns="">
          <p:sp>
            <p:nvSpPr>
              <p:cNvPr id="4" name="Rectangle 2050"/>
              <p:cNvSpPr>
                <a:spLocks noRot="1" noChangeAspect="1" noMove="1" noResize="1" noEditPoints="1" noAdjustHandles="1" noChangeArrowheads="1" noChangeShapeType="1" noTextEdit="1"/>
              </p:cNvSpPr>
              <p:nvPr/>
            </p:nvSpPr>
            <p:spPr bwMode="auto">
              <a:xfrm>
                <a:off x="539552" y="1700808"/>
                <a:ext cx="8604448" cy="4078039"/>
              </a:xfrm>
              <a:prstGeom prst="rect">
                <a:avLst/>
              </a:prstGeom>
              <a:blipFill rotWithShape="0">
                <a:blip r:embed="rId2"/>
                <a:stretch>
                  <a:fillRect l="-2126" t="-1943" r="-1772" b="-3737"/>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Tree>
    <p:extLst>
      <p:ext uri="{BB962C8B-B14F-4D97-AF65-F5344CB8AC3E}">
        <p14:creationId xmlns:p14="http://schemas.microsoft.com/office/powerpoint/2010/main" val="376137095"/>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323850" y="188913"/>
            <a:ext cx="7704534" cy="836612"/>
          </a:xfrm>
        </p:spPr>
        <p:txBody>
          <a:bodyPr/>
          <a:lstStyle/>
          <a:p>
            <a:pPr eaLnBrk="1" hangingPunct="1"/>
            <a:r>
              <a:rPr lang="zh-CN" altLang="en-US" sz="4400" dirty="0">
                <a:ea typeface="微软雅黑" pitchFamily="34" charset="-122"/>
              </a:rPr>
              <a:t>空域变换增强</a:t>
            </a:r>
            <a:r>
              <a:rPr lang="en-US" altLang="zh-CN" sz="4400" dirty="0">
                <a:ea typeface="微软雅黑" pitchFamily="34" charset="-122"/>
              </a:rPr>
              <a:t>—</a:t>
            </a:r>
            <a:r>
              <a:rPr lang="zh-CN" altLang="en-US" sz="3500" dirty="0">
                <a:ea typeface="微软雅黑" pitchFamily="34" charset="-122"/>
              </a:rPr>
              <a:t>直接灰度变换</a:t>
            </a:r>
          </a:p>
        </p:txBody>
      </p:sp>
      <p:sp>
        <p:nvSpPr>
          <p:cNvPr id="2" name="矩形 1"/>
          <p:cNvSpPr/>
          <p:nvPr/>
        </p:nvSpPr>
        <p:spPr>
          <a:xfrm>
            <a:off x="323850" y="1196752"/>
            <a:ext cx="2800767" cy="523220"/>
          </a:xfrm>
          <a:prstGeom prst="rect">
            <a:avLst/>
          </a:prstGeom>
        </p:spPr>
        <p:txBody>
          <a:bodyPr wrap="none">
            <a:spAutoFit/>
          </a:bodyPr>
          <a:lstStyle/>
          <a:p>
            <a:pPr marL="457200" indent="-457200">
              <a:buFont typeface="Wingdings" panose="05000000000000000000" pitchFamily="2" charset="2"/>
              <a:buChar char="Ø"/>
            </a:pPr>
            <a:r>
              <a:rPr lang="zh-CN" altLang="en-US" sz="2800" b="1" dirty="0">
                <a:ea typeface="微软雅黑" pitchFamily="34" charset="-122"/>
              </a:rPr>
              <a:t>灰度线性变换</a:t>
            </a:r>
            <a:endParaRPr lang="zh-CN" altLang="en-US" sz="2800" b="1" dirty="0"/>
          </a:p>
        </p:txBody>
      </p:sp>
      <p:sp>
        <p:nvSpPr>
          <p:cNvPr id="4" name="矩形 3"/>
          <p:cNvSpPr/>
          <p:nvPr/>
        </p:nvSpPr>
        <p:spPr>
          <a:xfrm>
            <a:off x="323850" y="1988840"/>
            <a:ext cx="8820150" cy="830997"/>
          </a:xfrm>
          <a:prstGeom prst="rect">
            <a:avLst/>
          </a:prstGeom>
        </p:spPr>
        <p:txBody>
          <a:bodyPr wrap="square">
            <a:spAutoFit/>
          </a:bodyPr>
          <a:lstStyle/>
          <a:p>
            <a:r>
              <a:rPr lang="zh-CN" altLang="en-US" sz="2400" b="1" dirty="0">
                <a:ea typeface="微软雅黑" pitchFamily="34" charset="-122"/>
              </a:rPr>
              <a:t>对输入图像灰度做线性扩张或压缩，映射函数为一个直线方程，其表达式为：</a:t>
            </a:r>
            <a:endParaRPr lang="zh-CN" altLang="en-US" sz="2400" b="1" dirty="0"/>
          </a:p>
        </p:txBody>
      </p:sp>
      <p:graphicFrame>
        <p:nvGraphicFramePr>
          <p:cNvPr id="3" name="对象 2"/>
          <p:cNvGraphicFramePr>
            <a:graphicFrameLocks noChangeAspect="1"/>
          </p:cNvGraphicFramePr>
          <p:nvPr>
            <p:extLst>
              <p:ext uri="{D42A27DB-BD31-4B8C-83A1-F6EECF244321}">
                <p14:modId xmlns:p14="http://schemas.microsoft.com/office/powerpoint/2010/main" val="2313426097"/>
              </p:ext>
            </p:extLst>
          </p:nvPr>
        </p:nvGraphicFramePr>
        <p:xfrm>
          <a:off x="3182938" y="2687960"/>
          <a:ext cx="2235200" cy="381000"/>
        </p:xfrm>
        <a:graphic>
          <a:graphicData uri="http://schemas.openxmlformats.org/presentationml/2006/ole">
            <mc:AlternateContent xmlns:mc="http://schemas.openxmlformats.org/markup-compatibility/2006">
              <mc:Choice xmlns:v="urn:schemas-microsoft-com:vml" Requires="v">
                <p:oleObj name="Equation" r:id="rId2" imgW="2234880" imgH="380880" progId="Equation.DSMT4">
                  <p:embed/>
                </p:oleObj>
              </mc:Choice>
              <mc:Fallback>
                <p:oleObj name="Equation" r:id="rId2" imgW="2234880" imgH="380880" progId="Equation.DSMT4">
                  <p:embed/>
                  <p:pic>
                    <p:nvPicPr>
                      <p:cNvPr id="0" name=""/>
                      <p:cNvPicPr/>
                      <p:nvPr/>
                    </p:nvPicPr>
                    <p:blipFill>
                      <a:blip r:embed="rId3"/>
                      <a:stretch>
                        <a:fillRect/>
                      </a:stretch>
                    </p:blipFill>
                    <p:spPr>
                      <a:xfrm>
                        <a:off x="3182938" y="2687960"/>
                        <a:ext cx="2235200" cy="381000"/>
                      </a:xfrm>
                      <a:prstGeom prst="rect">
                        <a:avLst/>
                      </a:prstGeom>
                    </p:spPr>
                  </p:pic>
                </p:oleObj>
              </mc:Fallback>
            </mc:AlternateContent>
          </a:graphicData>
        </a:graphic>
      </p:graphicFrame>
      <mc:AlternateContent xmlns:mc="http://schemas.openxmlformats.org/markup-compatibility/2006" xmlns:a14="http://schemas.microsoft.com/office/drawing/2010/main">
        <mc:Choice Requires="a14">
          <p:sp>
            <p:nvSpPr>
              <p:cNvPr id="6" name="矩形 5"/>
              <p:cNvSpPr/>
              <p:nvPr/>
            </p:nvSpPr>
            <p:spPr>
              <a:xfrm>
                <a:off x="328221" y="3039343"/>
                <a:ext cx="8820150" cy="461665"/>
              </a:xfrm>
              <a:prstGeom prst="rect">
                <a:avLst/>
              </a:prstGeom>
            </p:spPr>
            <p:txBody>
              <a:bodyPr wrap="square">
                <a:spAutoFit/>
              </a:bodyPr>
              <a:lstStyle/>
              <a:p>
                <a:r>
                  <a:rPr lang="zh-CN" altLang="en-US" sz="2400" b="1" dirty="0">
                    <a:ea typeface="微软雅黑" pitchFamily="34" charset="-122"/>
                  </a:rPr>
                  <a:t>其中：</a:t>
                </a:r>
                <a14:m>
                  <m:oMath xmlns:m="http://schemas.openxmlformats.org/officeDocument/2006/math">
                    <m:r>
                      <a:rPr lang="en-US" altLang="zh-CN" sz="2400" b="1" i="1" smtClean="0">
                        <a:latin typeface="Cambria Math" panose="02040503050406030204" pitchFamily="18" charset="0"/>
                        <a:ea typeface="微软雅黑" pitchFamily="34" charset="-122"/>
                      </a:rPr>
                      <m:t>𝒂</m:t>
                    </m:r>
                  </m:oMath>
                </a14:m>
                <a:r>
                  <a:rPr lang="zh-CN" altLang="en-US" sz="2400" b="1" dirty="0">
                    <a:ea typeface="微软雅黑" pitchFamily="34" charset="-122"/>
                  </a:rPr>
                  <a:t>相当于变换直线的斜率，</a:t>
                </a:r>
                <a:r>
                  <a:rPr lang="en-US" altLang="zh-CN" sz="2400" b="1" dirty="0">
                    <a:ea typeface="微软雅黑" pitchFamily="34" charset="-122"/>
                  </a:rPr>
                  <a:t> </a:t>
                </a:r>
                <a14:m>
                  <m:oMath xmlns:m="http://schemas.openxmlformats.org/officeDocument/2006/math">
                    <m:r>
                      <a:rPr lang="en-US" altLang="zh-CN" sz="2400" b="1" i="1" smtClean="0">
                        <a:latin typeface="Cambria Math" panose="02040503050406030204" pitchFamily="18" charset="0"/>
                        <a:ea typeface="微软雅黑" pitchFamily="34" charset="-122"/>
                      </a:rPr>
                      <m:t>𝒃</m:t>
                    </m:r>
                  </m:oMath>
                </a14:m>
                <a:r>
                  <a:rPr lang="zh-CN" altLang="en-US" sz="2400" b="1" dirty="0">
                    <a:ea typeface="微软雅黑" pitchFamily="34" charset="-122"/>
                  </a:rPr>
                  <a:t>相当于截距</a:t>
                </a:r>
              </a:p>
            </p:txBody>
          </p:sp>
        </mc:Choice>
        <mc:Fallback xmlns="">
          <p:sp>
            <p:nvSpPr>
              <p:cNvPr id="6" name="矩形 5"/>
              <p:cNvSpPr>
                <a:spLocks noRot="1" noChangeAspect="1" noMove="1" noResize="1" noEditPoints="1" noAdjustHandles="1" noChangeArrowheads="1" noChangeShapeType="1" noTextEdit="1"/>
              </p:cNvSpPr>
              <p:nvPr/>
            </p:nvSpPr>
            <p:spPr>
              <a:xfrm>
                <a:off x="328221" y="3039343"/>
                <a:ext cx="8820150" cy="461665"/>
              </a:xfrm>
              <a:prstGeom prst="rect">
                <a:avLst/>
              </a:prstGeom>
              <a:blipFill rotWithShape="0">
                <a:blip r:embed="rId5"/>
                <a:stretch>
                  <a:fillRect l="-1106" t="-10667" b="-30667"/>
                </a:stretch>
              </a:blipFill>
            </p:spPr>
            <p:txBody>
              <a:bodyPr/>
              <a:lstStyle/>
              <a:p>
                <a:r>
                  <a:rPr lang="zh-CN" altLang="en-US">
                    <a:noFill/>
                  </a:rPr>
                  <a:t> </a:t>
                </a:r>
              </a:p>
            </p:txBody>
          </p:sp>
        </mc:Fallback>
      </mc:AlternateContent>
      <p:graphicFrame>
        <p:nvGraphicFramePr>
          <p:cNvPr id="5" name="对象 4"/>
          <p:cNvGraphicFramePr>
            <a:graphicFrameLocks noChangeAspect="1"/>
          </p:cNvGraphicFramePr>
          <p:nvPr>
            <p:extLst>
              <p:ext uri="{D42A27DB-BD31-4B8C-83A1-F6EECF244321}">
                <p14:modId xmlns:p14="http://schemas.microsoft.com/office/powerpoint/2010/main" val="3102881014"/>
              </p:ext>
            </p:extLst>
          </p:nvPr>
        </p:nvGraphicFramePr>
        <p:xfrm>
          <a:off x="3006725" y="3467100"/>
          <a:ext cx="2603500" cy="1104900"/>
        </p:xfrm>
        <a:graphic>
          <a:graphicData uri="http://schemas.openxmlformats.org/presentationml/2006/ole">
            <mc:AlternateContent xmlns:mc="http://schemas.openxmlformats.org/markup-compatibility/2006">
              <mc:Choice xmlns:v="urn:schemas-microsoft-com:vml" Requires="v">
                <p:oleObj name="Equation" r:id="rId6" imgW="2603160" imgH="1104840" progId="Equation.DSMT4">
                  <p:embed/>
                </p:oleObj>
              </mc:Choice>
              <mc:Fallback>
                <p:oleObj name="Equation" r:id="rId6" imgW="2603160" imgH="1104840" progId="Equation.DSMT4">
                  <p:embed/>
                  <p:pic>
                    <p:nvPicPr>
                      <p:cNvPr id="0" name=""/>
                      <p:cNvPicPr/>
                      <p:nvPr/>
                    </p:nvPicPr>
                    <p:blipFill>
                      <a:blip r:embed="rId7"/>
                      <a:stretch>
                        <a:fillRect/>
                      </a:stretch>
                    </p:blipFill>
                    <p:spPr>
                      <a:xfrm>
                        <a:off x="3006725" y="3467100"/>
                        <a:ext cx="2603500" cy="1104900"/>
                      </a:xfrm>
                      <a:prstGeom prst="rect">
                        <a:avLst/>
                      </a:prstGeom>
                    </p:spPr>
                  </p:pic>
                </p:oleObj>
              </mc:Fallback>
            </mc:AlternateContent>
          </a:graphicData>
        </a:graphic>
      </p:graphicFrame>
      <p:pic>
        <p:nvPicPr>
          <p:cNvPr id="7" name="图片 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55576" y="4653136"/>
            <a:ext cx="1688155" cy="1800200"/>
          </a:xfrm>
          <a:prstGeom prst="rect">
            <a:avLst/>
          </a:prstGeom>
        </p:spPr>
      </p:pic>
      <p:pic>
        <p:nvPicPr>
          <p:cNvPr id="8" name="图片 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653508" y="4653136"/>
            <a:ext cx="1710581" cy="1808113"/>
          </a:xfrm>
          <a:prstGeom prst="rect">
            <a:avLst/>
          </a:prstGeom>
        </p:spPr>
      </p:pic>
      <p:pic>
        <p:nvPicPr>
          <p:cNvPr id="9" name="图片 8"/>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568233" y="4653136"/>
            <a:ext cx="1695189" cy="1800200"/>
          </a:xfrm>
          <a:prstGeom prst="rect">
            <a:avLst/>
          </a:prstGeom>
        </p:spPr>
      </p:pic>
      <p:sp>
        <p:nvSpPr>
          <p:cNvPr id="10" name="矩形 9"/>
          <p:cNvSpPr/>
          <p:nvPr/>
        </p:nvSpPr>
        <p:spPr>
          <a:xfrm>
            <a:off x="1045655" y="6461249"/>
            <a:ext cx="1107996" cy="369332"/>
          </a:xfrm>
          <a:prstGeom prst="rect">
            <a:avLst/>
          </a:prstGeom>
        </p:spPr>
        <p:txBody>
          <a:bodyPr wrap="none">
            <a:spAutoFit/>
          </a:bodyPr>
          <a:lstStyle/>
          <a:p>
            <a:r>
              <a:rPr lang="zh-CN" altLang="en-US" b="1" dirty="0">
                <a:ea typeface="微软雅黑" pitchFamily="34" charset="-122"/>
              </a:rPr>
              <a:t>原始图像</a:t>
            </a:r>
          </a:p>
        </p:txBody>
      </p:sp>
      <mc:AlternateContent xmlns:mc="http://schemas.openxmlformats.org/markup-compatibility/2006" xmlns:a14="http://schemas.microsoft.com/office/drawing/2010/main">
        <mc:Choice Requires="a14">
          <p:sp>
            <p:nvSpPr>
              <p:cNvPr id="12" name="矩形 11"/>
              <p:cNvSpPr/>
              <p:nvPr/>
            </p:nvSpPr>
            <p:spPr>
              <a:xfrm>
                <a:off x="3635896" y="6453336"/>
                <a:ext cx="173316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1" i="1" smtClean="0">
                          <a:latin typeface="Cambria Math" panose="02040503050406030204" pitchFamily="18" charset="0"/>
                          <a:ea typeface="微软雅黑" pitchFamily="34" charset="-122"/>
                        </a:rPr>
                        <m:t>𝒂</m:t>
                      </m:r>
                      <m:r>
                        <a:rPr lang="en-US" altLang="zh-CN" b="1" i="1" smtClean="0">
                          <a:latin typeface="Cambria Math" panose="02040503050406030204" pitchFamily="18" charset="0"/>
                          <a:ea typeface="微软雅黑" pitchFamily="34" charset="-122"/>
                        </a:rPr>
                        <m:t>=</m:t>
                      </m:r>
                      <m:r>
                        <a:rPr lang="en-US" altLang="zh-CN" b="1" i="1" smtClean="0">
                          <a:latin typeface="Cambria Math" panose="02040503050406030204" pitchFamily="18" charset="0"/>
                          <a:ea typeface="微软雅黑" pitchFamily="34" charset="-122"/>
                        </a:rPr>
                        <m:t>𝟏</m:t>
                      </m:r>
                      <m:r>
                        <a:rPr lang="en-US" altLang="zh-CN" b="1" i="1" smtClean="0">
                          <a:latin typeface="Cambria Math" panose="02040503050406030204" pitchFamily="18" charset="0"/>
                          <a:ea typeface="微软雅黑" pitchFamily="34" charset="-122"/>
                        </a:rPr>
                        <m:t>.</m:t>
                      </m:r>
                      <m:r>
                        <a:rPr lang="en-US" altLang="zh-CN" b="1" i="1" smtClean="0">
                          <a:latin typeface="Cambria Math" panose="02040503050406030204" pitchFamily="18" charset="0"/>
                          <a:ea typeface="微软雅黑" pitchFamily="34" charset="-122"/>
                        </a:rPr>
                        <m:t>𝟓</m:t>
                      </m:r>
                      <m:r>
                        <a:rPr lang="en-US" altLang="zh-CN" b="1" i="1" smtClean="0">
                          <a:latin typeface="Cambria Math" panose="02040503050406030204" pitchFamily="18" charset="0"/>
                          <a:ea typeface="微软雅黑" pitchFamily="34" charset="-122"/>
                        </a:rPr>
                        <m:t>;</m:t>
                      </m:r>
                      <m:r>
                        <a:rPr lang="en-US" altLang="zh-CN" b="1" i="1" smtClean="0">
                          <a:latin typeface="Cambria Math" panose="02040503050406030204" pitchFamily="18" charset="0"/>
                          <a:ea typeface="微软雅黑" pitchFamily="34" charset="-122"/>
                        </a:rPr>
                        <m:t>𝒃</m:t>
                      </m:r>
                      <m:r>
                        <a:rPr lang="en-US" altLang="zh-CN" b="1" i="1" smtClean="0">
                          <a:latin typeface="Cambria Math" panose="02040503050406030204" pitchFamily="18" charset="0"/>
                          <a:ea typeface="微软雅黑" pitchFamily="34" charset="-122"/>
                        </a:rPr>
                        <m:t>=</m:t>
                      </m:r>
                      <m:r>
                        <a:rPr lang="en-US" altLang="zh-CN" b="1" i="1" smtClean="0">
                          <a:latin typeface="Cambria Math" panose="02040503050406030204" pitchFamily="18" charset="0"/>
                          <a:ea typeface="微软雅黑" pitchFamily="34" charset="-122"/>
                        </a:rPr>
                        <m:t>𝟎</m:t>
                      </m:r>
                    </m:oMath>
                  </m:oMathPara>
                </a14:m>
                <a:endParaRPr lang="zh-CN" altLang="en-US" b="1" dirty="0">
                  <a:ea typeface="微软雅黑" pitchFamily="34" charset="-122"/>
                </a:endParaRPr>
              </a:p>
            </p:txBody>
          </p:sp>
        </mc:Choice>
        <mc:Fallback xmlns="">
          <p:sp>
            <p:nvSpPr>
              <p:cNvPr id="12" name="矩形 11"/>
              <p:cNvSpPr>
                <a:spLocks noRot="1" noChangeAspect="1" noMove="1" noResize="1" noEditPoints="1" noAdjustHandles="1" noChangeArrowheads="1" noChangeShapeType="1" noTextEdit="1"/>
              </p:cNvSpPr>
              <p:nvPr/>
            </p:nvSpPr>
            <p:spPr>
              <a:xfrm>
                <a:off x="3635896" y="6453336"/>
                <a:ext cx="1733167" cy="369332"/>
              </a:xfrm>
              <a:prstGeom prst="rect">
                <a:avLst/>
              </a:prstGeom>
              <a:blipFill rotWithShape="0">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矩形 12"/>
              <p:cNvSpPr/>
              <p:nvPr/>
            </p:nvSpPr>
            <p:spPr>
              <a:xfrm>
                <a:off x="6558126" y="6445906"/>
                <a:ext cx="173316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1" i="1" smtClean="0">
                          <a:latin typeface="Cambria Math" panose="02040503050406030204" pitchFamily="18" charset="0"/>
                          <a:ea typeface="微软雅黑" pitchFamily="34" charset="-122"/>
                        </a:rPr>
                        <m:t>𝒂</m:t>
                      </m:r>
                      <m:r>
                        <a:rPr lang="en-US" altLang="zh-CN" b="1" i="1" smtClean="0">
                          <a:latin typeface="Cambria Math" panose="02040503050406030204" pitchFamily="18" charset="0"/>
                          <a:ea typeface="微软雅黑" pitchFamily="34" charset="-122"/>
                        </a:rPr>
                        <m:t>=</m:t>
                      </m:r>
                      <m:r>
                        <a:rPr lang="en-US" altLang="zh-CN" b="1" i="1" smtClean="0">
                          <a:latin typeface="Cambria Math" panose="02040503050406030204" pitchFamily="18" charset="0"/>
                          <a:ea typeface="微软雅黑" pitchFamily="34" charset="-122"/>
                        </a:rPr>
                        <m:t>𝟎</m:t>
                      </m:r>
                      <m:r>
                        <a:rPr lang="en-US" altLang="zh-CN" b="1" i="1" smtClean="0">
                          <a:latin typeface="Cambria Math" panose="02040503050406030204" pitchFamily="18" charset="0"/>
                          <a:ea typeface="微软雅黑" pitchFamily="34" charset="-122"/>
                        </a:rPr>
                        <m:t>.</m:t>
                      </m:r>
                      <m:r>
                        <a:rPr lang="en-US" altLang="zh-CN" b="1" i="1" smtClean="0">
                          <a:latin typeface="Cambria Math" panose="02040503050406030204" pitchFamily="18" charset="0"/>
                          <a:ea typeface="微软雅黑" pitchFamily="34" charset="-122"/>
                        </a:rPr>
                        <m:t>𝟔</m:t>
                      </m:r>
                      <m:r>
                        <a:rPr lang="en-US" altLang="zh-CN" b="1" i="1" smtClean="0">
                          <a:latin typeface="Cambria Math" panose="02040503050406030204" pitchFamily="18" charset="0"/>
                          <a:ea typeface="微软雅黑" pitchFamily="34" charset="-122"/>
                        </a:rPr>
                        <m:t>;</m:t>
                      </m:r>
                      <m:r>
                        <a:rPr lang="en-US" altLang="zh-CN" b="1" i="1" smtClean="0">
                          <a:latin typeface="Cambria Math" panose="02040503050406030204" pitchFamily="18" charset="0"/>
                          <a:ea typeface="微软雅黑" pitchFamily="34" charset="-122"/>
                        </a:rPr>
                        <m:t>𝒃</m:t>
                      </m:r>
                      <m:r>
                        <a:rPr lang="en-US" altLang="zh-CN" b="1" i="1" smtClean="0">
                          <a:latin typeface="Cambria Math" panose="02040503050406030204" pitchFamily="18" charset="0"/>
                          <a:ea typeface="微软雅黑" pitchFamily="34" charset="-122"/>
                        </a:rPr>
                        <m:t>=</m:t>
                      </m:r>
                      <m:r>
                        <a:rPr lang="en-US" altLang="zh-CN" b="1" i="1" smtClean="0">
                          <a:latin typeface="Cambria Math" panose="02040503050406030204" pitchFamily="18" charset="0"/>
                          <a:ea typeface="微软雅黑" pitchFamily="34" charset="-122"/>
                        </a:rPr>
                        <m:t>𝟎</m:t>
                      </m:r>
                    </m:oMath>
                  </m:oMathPara>
                </a14:m>
                <a:endParaRPr lang="zh-CN" altLang="en-US" b="1" dirty="0">
                  <a:ea typeface="微软雅黑" pitchFamily="34" charset="-122"/>
                </a:endParaRPr>
              </a:p>
            </p:txBody>
          </p:sp>
        </mc:Choice>
        <mc:Fallback xmlns="">
          <p:sp>
            <p:nvSpPr>
              <p:cNvPr id="13" name="矩形 12"/>
              <p:cNvSpPr>
                <a:spLocks noRot="1" noChangeAspect="1" noMove="1" noResize="1" noEditPoints="1" noAdjustHandles="1" noChangeArrowheads="1" noChangeShapeType="1" noTextEdit="1"/>
              </p:cNvSpPr>
              <p:nvPr/>
            </p:nvSpPr>
            <p:spPr>
              <a:xfrm>
                <a:off x="6558126" y="6445906"/>
                <a:ext cx="1733167" cy="369332"/>
              </a:xfrm>
              <a:prstGeom prst="rect">
                <a:avLst/>
              </a:prstGeom>
              <a:blipFill rotWithShape="0">
                <a:blip r:embed="rId12"/>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244833166"/>
      </p:ext>
    </p:extLst>
  </p:cSld>
  <p:clrMapOvr>
    <a:masterClrMapping/>
  </p:clrMapOvr>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323850" y="188913"/>
            <a:ext cx="7704534" cy="836612"/>
          </a:xfrm>
        </p:spPr>
        <p:txBody>
          <a:bodyPr/>
          <a:lstStyle/>
          <a:p>
            <a:pPr eaLnBrk="1" hangingPunct="1"/>
            <a:r>
              <a:rPr lang="zh-CN" altLang="en-US" sz="4400" dirty="0">
                <a:ea typeface="微软雅黑" pitchFamily="34" charset="-122"/>
              </a:rPr>
              <a:t>空域滤波增强</a:t>
            </a:r>
            <a:r>
              <a:rPr lang="en-US" altLang="zh-CN" sz="4400" dirty="0">
                <a:ea typeface="微软雅黑" pitchFamily="34" charset="-122"/>
              </a:rPr>
              <a:t>—</a:t>
            </a:r>
            <a:r>
              <a:rPr lang="zh-CN" altLang="en-US" sz="3500" dirty="0">
                <a:ea typeface="微软雅黑" pitchFamily="34" charset="-122"/>
              </a:rPr>
              <a:t>锐化滤波器</a:t>
            </a:r>
          </a:p>
        </p:txBody>
      </p:sp>
      <p:pic>
        <p:nvPicPr>
          <p:cNvPr id="5" name="Picture 1028" descr="image00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3648" y="4583221"/>
            <a:ext cx="1863630" cy="19637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029" descr="image068"/>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39676" y="4581128"/>
            <a:ext cx="1927817" cy="1965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AutoShape 1031"/>
          <p:cNvSpPr>
            <a:spLocks noChangeArrowheads="1"/>
          </p:cNvSpPr>
          <p:nvPr/>
        </p:nvSpPr>
        <p:spPr bwMode="auto">
          <a:xfrm>
            <a:off x="3893877" y="5378148"/>
            <a:ext cx="1219200" cy="371847"/>
          </a:xfrm>
          <a:prstGeom prst="rightArrow">
            <a:avLst>
              <a:gd name="adj1" fmla="val 50000"/>
              <a:gd name="adj2" fmla="val 133333"/>
            </a:avLst>
          </a:prstGeom>
          <a:solidFill>
            <a:schemeClr val="accent1"/>
          </a:solidFill>
          <a:ln w="9525">
            <a:solidFill>
              <a:schemeClr val="tx1"/>
            </a:solidFill>
            <a:miter lim="800000"/>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400"/>
          </a:p>
        </p:txBody>
      </p:sp>
      <p:sp>
        <p:nvSpPr>
          <p:cNvPr id="9" name="Rectangle 2050"/>
          <p:cNvSpPr>
            <a:spLocks noChangeArrowheads="1"/>
          </p:cNvSpPr>
          <p:nvPr/>
        </p:nvSpPr>
        <p:spPr bwMode="auto">
          <a:xfrm>
            <a:off x="504056" y="1268760"/>
            <a:ext cx="8604448" cy="3000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indent="-457200" algn="just">
              <a:lnSpc>
                <a:spcPct val="125000"/>
              </a:lnSpc>
              <a:spcBef>
                <a:spcPct val="50000"/>
              </a:spcBef>
            </a:pPr>
            <a:r>
              <a:rPr kumimoji="0" lang="zh-CN" altLang="en-US" sz="2800" b="1" dirty="0">
                <a:latin typeface="微软雅黑" panose="020B0503020204020204" pitchFamily="34" charset="-122"/>
                <a:ea typeface="微软雅黑" panose="020B0503020204020204" pitchFamily="34" charset="-122"/>
              </a:rPr>
              <a:t>图像边缘是图像的</a:t>
            </a:r>
            <a:r>
              <a:rPr kumimoji="0" lang="zh-CN" altLang="en-US" sz="2800" b="1" dirty="0">
                <a:solidFill>
                  <a:srgbClr val="FF0000"/>
                </a:solidFill>
                <a:latin typeface="微软雅黑" panose="020B0503020204020204" pitchFamily="34" charset="-122"/>
                <a:ea typeface="微软雅黑" panose="020B0503020204020204" pitchFamily="34" charset="-122"/>
              </a:rPr>
              <a:t>基本特征</a:t>
            </a:r>
            <a:r>
              <a:rPr kumimoji="0" lang="zh-CN" altLang="en-US" sz="2800" b="1" dirty="0">
                <a:latin typeface="微软雅黑" panose="020B0503020204020204" pitchFamily="34" charset="-122"/>
                <a:ea typeface="微软雅黑" panose="020B0503020204020204" pitchFamily="34" charset="-122"/>
              </a:rPr>
              <a:t>之一，它包含对人类视觉和机器识别有价值的物体图像边缘信息。边缘是图像中特性分布的不连续处，占据图像的</a:t>
            </a:r>
            <a:r>
              <a:rPr kumimoji="0" lang="zh-CN" altLang="en-US" sz="2800" b="1" dirty="0">
                <a:solidFill>
                  <a:srgbClr val="FF0000"/>
                </a:solidFill>
                <a:latin typeface="微软雅黑" panose="020B0503020204020204" pitchFamily="34" charset="-122"/>
                <a:ea typeface="微软雅黑" panose="020B0503020204020204" pitchFamily="34" charset="-122"/>
              </a:rPr>
              <a:t>高频</a:t>
            </a:r>
            <a:r>
              <a:rPr kumimoji="0" lang="zh-CN" altLang="en-US" sz="2800" b="1" dirty="0">
                <a:latin typeface="微软雅黑" panose="020B0503020204020204" pitchFamily="34" charset="-122"/>
                <a:ea typeface="微软雅黑" panose="020B0503020204020204" pitchFamily="34" charset="-122"/>
              </a:rPr>
              <a:t>成分；</a:t>
            </a:r>
            <a:endParaRPr kumimoji="0" lang="en-US" altLang="zh-CN" sz="2800" b="1" dirty="0">
              <a:latin typeface="微软雅黑" panose="020B0503020204020204" pitchFamily="34" charset="-122"/>
              <a:ea typeface="微软雅黑" panose="020B0503020204020204" pitchFamily="34" charset="-122"/>
            </a:endParaRPr>
          </a:p>
          <a:p>
            <a:pPr indent="-457200" algn="just">
              <a:lnSpc>
                <a:spcPct val="125000"/>
              </a:lnSpc>
              <a:spcBef>
                <a:spcPct val="50000"/>
              </a:spcBef>
            </a:pPr>
            <a:r>
              <a:rPr kumimoji="0" lang="zh-CN" altLang="en-US" sz="2800" b="1" dirty="0">
                <a:latin typeface="微软雅黑" panose="020B0503020204020204" pitchFamily="34" charset="-122"/>
                <a:ea typeface="微软雅黑" panose="020B0503020204020204" pitchFamily="34" charset="-122"/>
              </a:rPr>
              <a:t>图像锐化就是要增强图像的边缘或轮廓，属于</a:t>
            </a:r>
            <a:r>
              <a:rPr kumimoji="0" lang="zh-CN" altLang="en-US" sz="2800" b="1" dirty="0">
                <a:solidFill>
                  <a:srgbClr val="FF0000"/>
                </a:solidFill>
                <a:latin typeface="微软雅黑" panose="020B0503020204020204" pitchFamily="34" charset="-122"/>
                <a:ea typeface="微软雅黑" panose="020B0503020204020204" pitchFamily="34" charset="-122"/>
              </a:rPr>
              <a:t>高通滤波</a:t>
            </a:r>
            <a:r>
              <a:rPr kumimoji="0" lang="zh-CN" altLang="en-US" sz="2800" b="1" dirty="0">
                <a:latin typeface="微软雅黑" panose="020B0503020204020204" pitchFamily="34" charset="-122"/>
                <a:ea typeface="微软雅黑" panose="020B0503020204020204" pitchFamily="34" charset="-122"/>
              </a:rPr>
              <a:t>。</a:t>
            </a:r>
          </a:p>
        </p:txBody>
      </p:sp>
    </p:spTree>
    <p:extLst>
      <p:ext uri="{BB962C8B-B14F-4D97-AF65-F5344CB8AC3E}">
        <p14:creationId xmlns:p14="http://schemas.microsoft.com/office/powerpoint/2010/main" val="2537522950"/>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323850" y="188913"/>
            <a:ext cx="7704534" cy="836612"/>
          </a:xfrm>
        </p:spPr>
        <p:txBody>
          <a:bodyPr/>
          <a:lstStyle/>
          <a:p>
            <a:pPr eaLnBrk="1" hangingPunct="1"/>
            <a:r>
              <a:rPr lang="zh-CN" altLang="en-US" sz="4400" dirty="0">
                <a:ea typeface="微软雅黑" pitchFamily="34" charset="-122"/>
              </a:rPr>
              <a:t>空域滤波增强</a:t>
            </a:r>
            <a:r>
              <a:rPr lang="en-US" altLang="zh-CN" sz="4400" dirty="0">
                <a:ea typeface="微软雅黑" pitchFamily="34" charset="-122"/>
              </a:rPr>
              <a:t>—</a:t>
            </a:r>
            <a:r>
              <a:rPr lang="zh-CN" altLang="en-US" sz="3500" dirty="0">
                <a:ea typeface="微软雅黑" pitchFamily="34" charset="-122"/>
              </a:rPr>
              <a:t>线性锐化滤波器</a:t>
            </a:r>
          </a:p>
        </p:txBody>
      </p:sp>
      <p:sp>
        <p:nvSpPr>
          <p:cNvPr id="9" name="Rectangle 2050"/>
          <p:cNvSpPr>
            <a:spLocks noChangeArrowheads="1"/>
          </p:cNvSpPr>
          <p:nvPr/>
        </p:nvSpPr>
        <p:spPr bwMode="auto">
          <a:xfrm>
            <a:off x="504056" y="1268760"/>
            <a:ext cx="8604448" cy="16504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lnSpc>
                <a:spcPct val="125000"/>
              </a:lnSpc>
              <a:spcBef>
                <a:spcPct val="50000"/>
              </a:spcBef>
              <a:buNone/>
            </a:pPr>
            <a:r>
              <a:rPr kumimoji="0" lang="zh-CN" altLang="en-US" sz="2700" b="1" dirty="0">
                <a:latin typeface="微软雅黑" panose="020B0503020204020204" pitchFamily="34" charset="-122"/>
                <a:ea typeface="微软雅黑" panose="020B0503020204020204" pitchFamily="34" charset="-122"/>
              </a:rPr>
              <a:t>图像锐化旨在增强图像频谱中的高频部分，就相当于从原图像中</a:t>
            </a:r>
            <a:r>
              <a:rPr kumimoji="0" lang="zh-CN" altLang="en-US" sz="2700" b="1" dirty="0">
                <a:solidFill>
                  <a:srgbClr val="FF0000"/>
                </a:solidFill>
                <a:latin typeface="微软雅黑" panose="020B0503020204020204" pitchFamily="34" charset="-122"/>
                <a:ea typeface="微软雅黑" panose="020B0503020204020204" pitchFamily="34" charset="-122"/>
              </a:rPr>
              <a:t>减去</a:t>
            </a:r>
            <a:r>
              <a:rPr kumimoji="0" lang="zh-CN" altLang="en-US" sz="2700" b="1" dirty="0">
                <a:latin typeface="微软雅黑" panose="020B0503020204020204" pitchFamily="34" charset="-122"/>
                <a:ea typeface="微软雅黑" panose="020B0503020204020204" pitchFamily="34" charset="-122"/>
              </a:rPr>
              <a:t>它的低频分量，即原始图像经平滑处理后所得的图像：</a:t>
            </a:r>
            <a:endParaRPr kumimoji="0" lang="en-US" altLang="zh-CN" sz="2700" b="1" dirty="0">
              <a:latin typeface="微软雅黑" panose="020B0503020204020204" pitchFamily="34" charset="-122"/>
              <a:ea typeface="微软雅黑" panose="020B0503020204020204" pitchFamily="34" charset="-122"/>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2431119001"/>
              </p:ext>
            </p:extLst>
          </p:nvPr>
        </p:nvGraphicFramePr>
        <p:xfrm>
          <a:off x="3027363" y="2780928"/>
          <a:ext cx="3467100" cy="469900"/>
        </p:xfrm>
        <a:graphic>
          <a:graphicData uri="http://schemas.openxmlformats.org/presentationml/2006/ole">
            <mc:AlternateContent xmlns:mc="http://schemas.openxmlformats.org/markup-compatibility/2006">
              <mc:Choice xmlns:v="urn:schemas-microsoft-com:vml" Requires="v">
                <p:oleObj name="Equation" r:id="rId2" imgW="3466800" imgH="469800" progId="Equation.DSMT4">
                  <p:embed/>
                </p:oleObj>
              </mc:Choice>
              <mc:Fallback>
                <p:oleObj name="Equation" r:id="rId2" imgW="3466800" imgH="469800" progId="Equation.DSMT4">
                  <p:embed/>
                  <p:pic>
                    <p:nvPicPr>
                      <p:cNvPr id="0" name=""/>
                      <p:cNvPicPr/>
                      <p:nvPr/>
                    </p:nvPicPr>
                    <p:blipFill>
                      <a:blip r:embed="rId3"/>
                      <a:stretch>
                        <a:fillRect/>
                      </a:stretch>
                    </p:blipFill>
                    <p:spPr>
                      <a:xfrm>
                        <a:off x="3027363" y="2780928"/>
                        <a:ext cx="3467100" cy="469900"/>
                      </a:xfrm>
                      <a:prstGeom prst="rect">
                        <a:avLst/>
                      </a:prstGeom>
                    </p:spPr>
                  </p:pic>
                </p:oleObj>
              </mc:Fallback>
            </mc:AlternateContent>
          </a:graphicData>
        </a:graphic>
      </p:graphicFrame>
      <p:sp>
        <p:nvSpPr>
          <p:cNvPr id="3" name="矩形 2"/>
          <p:cNvSpPr/>
          <p:nvPr/>
        </p:nvSpPr>
        <p:spPr>
          <a:xfrm>
            <a:off x="501356" y="3356992"/>
            <a:ext cx="530915" cy="507831"/>
          </a:xfrm>
          <a:prstGeom prst="rect">
            <a:avLst/>
          </a:prstGeom>
        </p:spPr>
        <p:txBody>
          <a:bodyPr wrap="none">
            <a:spAutoFit/>
          </a:bodyPr>
          <a:lstStyle/>
          <a:p>
            <a:r>
              <a:rPr lang="zh-CN" altLang="en-US" sz="2700" b="1" dirty="0">
                <a:latin typeface="微软雅黑" panose="020B0503020204020204" pitchFamily="34" charset="-122"/>
                <a:ea typeface="微软雅黑" panose="020B0503020204020204" pitchFamily="34" charset="-122"/>
              </a:rPr>
              <a:t>或</a:t>
            </a:r>
            <a:endParaRPr lang="zh-CN" altLang="en-US" sz="2700" dirty="0"/>
          </a:p>
        </p:txBody>
      </p:sp>
      <p:graphicFrame>
        <p:nvGraphicFramePr>
          <p:cNvPr id="10" name="对象 9"/>
          <p:cNvGraphicFramePr>
            <a:graphicFrameLocks noChangeAspect="1"/>
          </p:cNvGraphicFramePr>
          <p:nvPr>
            <p:extLst>
              <p:ext uri="{D42A27DB-BD31-4B8C-83A1-F6EECF244321}">
                <p14:modId xmlns:p14="http://schemas.microsoft.com/office/powerpoint/2010/main" val="4058290636"/>
              </p:ext>
            </p:extLst>
          </p:nvPr>
        </p:nvGraphicFramePr>
        <p:xfrm>
          <a:off x="2798763" y="3395663"/>
          <a:ext cx="3924300" cy="469900"/>
        </p:xfrm>
        <a:graphic>
          <a:graphicData uri="http://schemas.openxmlformats.org/presentationml/2006/ole">
            <mc:AlternateContent xmlns:mc="http://schemas.openxmlformats.org/markup-compatibility/2006">
              <mc:Choice xmlns:v="urn:schemas-microsoft-com:vml" Requires="v">
                <p:oleObj name="Equation" r:id="rId4" imgW="3924000" imgH="469800" progId="Equation.DSMT4">
                  <p:embed/>
                </p:oleObj>
              </mc:Choice>
              <mc:Fallback>
                <p:oleObj name="Equation" r:id="rId4" imgW="3924000" imgH="469800" progId="Equation.DSMT4">
                  <p:embed/>
                  <p:pic>
                    <p:nvPicPr>
                      <p:cNvPr id="0" name=""/>
                      <p:cNvPicPr/>
                      <p:nvPr/>
                    </p:nvPicPr>
                    <p:blipFill>
                      <a:blip r:embed="rId5"/>
                      <a:stretch>
                        <a:fillRect/>
                      </a:stretch>
                    </p:blipFill>
                    <p:spPr>
                      <a:xfrm>
                        <a:off x="2798763" y="3395663"/>
                        <a:ext cx="3924300" cy="469900"/>
                      </a:xfrm>
                      <a:prstGeom prst="rect">
                        <a:avLst/>
                      </a:prstGeom>
                    </p:spPr>
                  </p:pic>
                </p:oleObj>
              </mc:Fallback>
            </mc:AlternateContent>
          </a:graphicData>
        </a:graphic>
      </p:graphicFrame>
      <mc:AlternateContent xmlns:mc="http://schemas.openxmlformats.org/markup-compatibility/2006" xmlns:a14="http://schemas.microsoft.com/office/drawing/2010/main">
        <mc:Choice Requires="a14">
          <p:sp>
            <p:nvSpPr>
              <p:cNvPr id="11" name="矩形 10"/>
              <p:cNvSpPr/>
              <p:nvPr/>
            </p:nvSpPr>
            <p:spPr>
              <a:xfrm>
                <a:off x="501356" y="4149080"/>
                <a:ext cx="3148619" cy="507831"/>
              </a:xfrm>
              <a:prstGeom prst="rect">
                <a:avLst/>
              </a:prstGeom>
            </p:spPr>
            <p:txBody>
              <a:bodyPr wrap="none">
                <a:spAutoFit/>
              </a:bodyPr>
              <a:lstStyle/>
              <a:p>
                <a:r>
                  <a:rPr lang="zh-CN" altLang="en-US" sz="2700" b="1" dirty="0">
                    <a:latin typeface="微软雅黑" panose="020B0503020204020204" pitchFamily="34" charset="-122"/>
                    <a:ea typeface="微软雅黑" panose="020B0503020204020204" pitchFamily="34" charset="-122"/>
                  </a:rPr>
                  <a:t>当</a:t>
                </a:r>
                <a14:m>
                  <m:oMath xmlns:m="http://schemas.openxmlformats.org/officeDocument/2006/math">
                    <m:r>
                      <a:rPr lang="en-US" altLang="zh-CN" sz="2700" b="1" i="1" smtClean="0">
                        <a:latin typeface="Cambria Math" panose="02040503050406030204" pitchFamily="18" charset="0"/>
                        <a:ea typeface="微软雅黑" panose="020B0503020204020204" pitchFamily="34" charset="-122"/>
                      </a:rPr>
                      <m:t>𝑨</m:t>
                    </m:r>
                    <m:r>
                      <a:rPr lang="en-US" altLang="zh-CN" sz="2700" b="1" i="1" smtClean="0">
                        <a:latin typeface="Cambria Math" panose="02040503050406030204" pitchFamily="18" charset="0"/>
                        <a:ea typeface="微软雅黑" panose="020B0503020204020204" pitchFamily="34" charset="-122"/>
                      </a:rPr>
                      <m:t>=</m:t>
                    </m:r>
                    <m:r>
                      <a:rPr lang="en-US" altLang="zh-CN" sz="2700" b="1" i="1" smtClean="0">
                        <a:latin typeface="Cambria Math" panose="02040503050406030204" pitchFamily="18" charset="0"/>
                        <a:ea typeface="微软雅黑" panose="020B0503020204020204" pitchFamily="34" charset="-122"/>
                      </a:rPr>
                      <m:t>𝟏</m:t>
                    </m:r>
                  </m:oMath>
                </a14:m>
                <a:r>
                  <a:rPr lang="zh-CN" altLang="en-US" sz="2700" b="1" dirty="0">
                    <a:latin typeface="微软雅黑" panose="020B0503020204020204" pitchFamily="34" charset="-122"/>
                    <a:ea typeface="微软雅黑" panose="020B0503020204020204" pitchFamily="34" charset="-122"/>
                  </a:rPr>
                  <a:t>时，上式：</a:t>
                </a:r>
              </a:p>
            </p:txBody>
          </p:sp>
        </mc:Choice>
        <mc:Fallback xmlns="">
          <p:sp>
            <p:nvSpPr>
              <p:cNvPr id="11" name="矩形 10"/>
              <p:cNvSpPr>
                <a:spLocks noRot="1" noChangeAspect="1" noMove="1" noResize="1" noEditPoints="1" noAdjustHandles="1" noChangeArrowheads="1" noChangeShapeType="1" noTextEdit="1"/>
              </p:cNvSpPr>
              <p:nvPr/>
            </p:nvSpPr>
            <p:spPr>
              <a:xfrm>
                <a:off x="501356" y="4149080"/>
                <a:ext cx="3148619" cy="507831"/>
              </a:xfrm>
              <a:prstGeom prst="rect">
                <a:avLst/>
              </a:prstGeom>
              <a:blipFill rotWithShape="0">
                <a:blip r:embed="rId7"/>
                <a:stretch>
                  <a:fillRect l="-3675" t="-10843" r="-2321" b="-31325"/>
                </a:stretch>
              </a:blipFill>
            </p:spPr>
            <p:txBody>
              <a:bodyPr/>
              <a:lstStyle/>
              <a:p>
                <a:r>
                  <a:rPr lang="zh-CN" altLang="en-US">
                    <a:noFill/>
                  </a:rPr>
                  <a:t> </a:t>
                </a:r>
              </a:p>
            </p:txBody>
          </p:sp>
        </mc:Fallback>
      </mc:AlternateContent>
      <p:graphicFrame>
        <p:nvGraphicFramePr>
          <p:cNvPr id="4" name="对象 3"/>
          <p:cNvGraphicFramePr>
            <a:graphicFrameLocks noChangeAspect="1"/>
          </p:cNvGraphicFramePr>
          <p:nvPr>
            <p:extLst>
              <p:ext uri="{D42A27DB-BD31-4B8C-83A1-F6EECF244321}">
                <p14:modId xmlns:p14="http://schemas.microsoft.com/office/powerpoint/2010/main" val="4239929212"/>
              </p:ext>
            </p:extLst>
          </p:nvPr>
        </p:nvGraphicFramePr>
        <p:xfrm>
          <a:off x="2555776" y="5019924"/>
          <a:ext cx="4392488" cy="1176935"/>
        </p:xfrm>
        <a:graphic>
          <a:graphicData uri="http://schemas.openxmlformats.org/presentationml/2006/ole">
            <mc:AlternateContent xmlns:mc="http://schemas.openxmlformats.org/markup-compatibility/2006">
              <mc:Choice xmlns:v="urn:schemas-microsoft-com:vml" Requires="v">
                <p:oleObj name="Equation" r:id="rId8" imgW="2654280" imgH="711000" progId="Equation.DSMT4">
                  <p:embed/>
                </p:oleObj>
              </mc:Choice>
              <mc:Fallback>
                <p:oleObj name="Equation" r:id="rId8" imgW="2654280" imgH="711000" progId="Equation.DSMT4">
                  <p:embed/>
                  <p:pic>
                    <p:nvPicPr>
                      <p:cNvPr id="0" name=""/>
                      <p:cNvPicPr/>
                      <p:nvPr/>
                    </p:nvPicPr>
                    <p:blipFill>
                      <a:blip r:embed="rId9"/>
                      <a:stretch>
                        <a:fillRect/>
                      </a:stretch>
                    </p:blipFill>
                    <p:spPr>
                      <a:xfrm>
                        <a:off x="2555776" y="5019924"/>
                        <a:ext cx="4392488" cy="1176935"/>
                      </a:xfrm>
                      <a:prstGeom prst="rect">
                        <a:avLst/>
                      </a:prstGeom>
                    </p:spPr>
                  </p:pic>
                </p:oleObj>
              </mc:Fallback>
            </mc:AlternateContent>
          </a:graphicData>
        </a:graphic>
      </p:graphicFrame>
      <p:sp>
        <p:nvSpPr>
          <p:cNvPr id="8" name="矩形 7"/>
          <p:cNvSpPr/>
          <p:nvPr/>
        </p:nvSpPr>
        <p:spPr>
          <a:xfrm>
            <a:off x="3968060" y="6196859"/>
            <a:ext cx="1107996" cy="369332"/>
          </a:xfrm>
          <a:prstGeom prst="rect">
            <a:avLst/>
          </a:prstGeom>
        </p:spPr>
        <p:txBody>
          <a:bodyPr wrap="none">
            <a:spAutoFit/>
          </a:bodyPr>
          <a:lstStyle/>
          <a:p>
            <a:r>
              <a:rPr lang="zh-CN" altLang="en-US" b="1" dirty="0">
                <a:latin typeface="微软雅黑" panose="020B0503020204020204" pitchFamily="34" charset="-122"/>
                <a:ea typeface="微软雅黑" panose="020B0503020204020204" pitchFamily="34" charset="-122"/>
              </a:rPr>
              <a:t>平滑窗口</a:t>
            </a:r>
            <a:endParaRPr lang="zh-CN" altLang="en-US" dirty="0"/>
          </a:p>
        </p:txBody>
      </p:sp>
      <p:sp>
        <p:nvSpPr>
          <p:cNvPr id="13" name="矩形 12"/>
          <p:cNvSpPr/>
          <p:nvPr/>
        </p:nvSpPr>
        <p:spPr>
          <a:xfrm>
            <a:off x="5652120" y="6228020"/>
            <a:ext cx="1107996" cy="369332"/>
          </a:xfrm>
          <a:prstGeom prst="rect">
            <a:avLst/>
          </a:prstGeom>
        </p:spPr>
        <p:txBody>
          <a:bodyPr wrap="none">
            <a:spAutoFit/>
          </a:bodyPr>
          <a:lstStyle/>
          <a:p>
            <a:r>
              <a:rPr lang="zh-CN" altLang="en-US" b="1" dirty="0">
                <a:latin typeface="微软雅黑" panose="020B0503020204020204" pitchFamily="34" charset="-122"/>
                <a:ea typeface="微软雅黑" panose="020B0503020204020204" pitchFamily="34" charset="-122"/>
              </a:rPr>
              <a:t>锐化模板</a:t>
            </a:r>
            <a:endParaRPr lang="zh-CN" altLang="en-US" dirty="0"/>
          </a:p>
        </p:txBody>
      </p:sp>
    </p:spTree>
    <p:extLst>
      <p:ext uri="{BB962C8B-B14F-4D97-AF65-F5344CB8AC3E}">
        <p14:creationId xmlns:p14="http://schemas.microsoft.com/office/powerpoint/2010/main" val="2850288454"/>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323850" y="188913"/>
            <a:ext cx="7704534" cy="836612"/>
          </a:xfrm>
        </p:spPr>
        <p:txBody>
          <a:bodyPr/>
          <a:lstStyle/>
          <a:p>
            <a:pPr eaLnBrk="1" hangingPunct="1"/>
            <a:r>
              <a:rPr lang="zh-CN" altLang="en-US" sz="4400" dirty="0">
                <a:ea typeface="微软雅黑" pitchFamily="34" charset="-122"/>
              </a:rPr>
              <a:t>空域滤波增强</a:t>
            </a:r>
            <a:r>
              <a:rPr lang="en-US" altLang="zh-CN" sz="4400" dirty="0">
                <a:ea typeface="微软雅黑" pitchFamily="34" charset="-122"/>
              </a:rPr>
              <a:t>—</a:t>
            </a:r>
            <a:r>
              <a:rPr lang="zh-CN" altLang="en-US" sz="3500" dirty="0">
                <a:ea typeface="微软雅黑" pitchFamily="34" charset="-122"/>
              </a:rPr>
              <a:t>线性锐化滤波器</a:t>
            </a:r>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9512" y="1328022"/>
            <a:ext cx="1980554" cy="2112591"/>
          </a:xfrm>
          <a:prstGeom prst="rect">
            <a:avLst/>
          </a:prstGeom>
        </p:spPr>
      </p:pic>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54994" y="1328022"/>
            <a:ext cx="1981102" cy="2112591"/>
          </a:xfrm>
          <a:prstGeom prst="rect">
            <a:avLst/>
          </a:prstGeom>
        </p:spPr>
      </p:pic>
      <p:graphicFrame>
        <p:nvGraphicFramePr>
          <p:cNvPr id="12" name="对象 11"/>
          <p:cNvGraphicFramePr>
            <a:graphicFrameLocks noChangeAspect="1"/>
          </p:cNvGraphicFramePr>
          <p:nvPr>
            <p:extLst>
              <p:ext uri="{D42A27DB-BD31-4B8C-83A1-F6EECF244321}">
                <p14:modId xmlns:p14="http://schemas.microsoft.com/office/powerpoint/2010/main" val="2358402274"/>
              </p:ext>
            </p:extLst>
          </p:nvPr>
        </p:nvGraphicFramePr>
        <p:xfrm>
          <a:off x="6975647" y="1328022"/>
          <a:ext cx="1988841" cy="2112591"/>
        </p:xfrm>
        <a:graphic>
          <a:graphicData uri="http://schemas.openxmlformats.org/presentationml/2006/ole">
            <mc:AlternateContent xmlns:mc="http://schemas.openxmlformats.org/markup-compatibility/2006">
              <mc:Choice xmlns:v="urn:schemas-microsoft-com:vml" Requires="v">
                <p:oleObj name="Image" r:id="rId4" imgW="2856960" imgH="3034800" progId="Photoshop.Image.12">
                  <p:embed/>
                </p:oleObj>
              </mc:Choice>
              <mc:Fallback>
                <p:oleObj name="Image" r:id="rId4" imgW="2856960" imgH="3034800" progId="Photoshop.Image.12">
                  <p:embed/>
                  <p:pic>
                    <p:nvPicPr>
                      <p:cNvPr id="0" name=""/>
                      <p:cNvPicPr/>
                      <p:nvPr/>
                    </p:nvPicPr>
                    <p:blipFill>
                      <a:blip r:embed="rId5"/>
                      <a:stretch>
                        <a:fillRect/>
                      </a:stretch>
                    </p:blipFill>
                    <p:spPr>
                      <a:xfrm>
                        <a:off x="6975647" y="1328022"/>
                        <a:ext cx="1988841" cy="2112591"/>
                      </a:xfrm>
                      <a:prstGeom prst="rect">
                        <a:avLst/>
                      </a:prstGeom>
                    </p:spPr>
                  </p:pic>
                </p:oleObj>
              </mc:Fallback>
            </mc:AlternateContent>
          </a:graphicData>
        </a:graphic>
      </p:graphicFrame>
      <p:sp>
        <p:nvSpPr>
          <p:cNvPr id="14" name="减号 13"/>
          <p:cNvSpPr/>
          <p:nvPr/>
        </p:nvSpPr>
        <p:spPr>
          <a:xfrm>
            <a:off x="2339752" y="1927117"/>
            <a:ext cx="914400" cy="914400"/>
          </a:xfrm>
          <a:prstGeom prst="mathMinus">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等于号 14"/>
          <p:cNvSpPr/>
          <p:nvPr/>
        </p:nvSpPr>
        <p:spPr>
          <a:xfrm>
            <a:off x="5724128" y="2045830"/>
            <a:ext cx="934888" cy="694777"/>
          </a:xfrm>
          <a:prstGeom prst="mathEqual">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7" name="矩形 16"/>
          <p:cNvSpPr/>
          <p:nvPr/>
        </p:nvSpPr>
        <p:spPr>
          <a:xfrm>
            <a:off x="410607" y="3440613"/>
            <a:ext cx="1518364" cy="492443"/>
          </a:xfrm>
          <a:prstGeom prst="rect">
            <a:avLst/>
          </a:prstGeom>
        </p:spPr>
        <p:txBody>
          <a:bodyPr wrap="none">
            <a:spAutoFit/>
          </a:bodyPr>
          <a:lstStyle/>
          <a:p>
            <a:r>
              <a:rPr lang="zh-CN" altLang="en-US" sz="2600" b="1" dirty="0">
                <a:latin typeface="微软雅黑" panose="020B0503020204020204" pitchFamily="34" charset="-122"/>
                <a:ea typeface="微软雅黑" panose="020B0503020204020204" pitchFamily="34" charset="-122"/>
              </a:rPr>
              <a:t>原始图像</a:t>
            </a:r>
            <a:endParaRPr lang="zh-CN" altLang="en-US" sz="2600" dirty="0"/>
          </a:p>
        </p:txBody>
      </p:sp>
      <p:sp>
        <p:nvSpPr>
          <p:cNvPr id="18" name="矩形 17"/>
          <p:cNvSpPr/>
          <p:nvPr/>
        </p:nvSpPr>
        <p:spPr>
          <a:xfrm>
            <a:off x="3686363" y="3411862"/>
            <a:ext cx="1518364" cy="492443"/>
          </a:xfrm>
          <a:prstGeom prst="rect">
            <a:avLst/>
          </a:prstGeom>
        </p:spPr>
        <p:txBody>
          <a:bodyPr wrap="none">
            <a:spAutoFit/>
          </a:bodyPr>
          <a:lstStyle/>
          <a:p>
            <a:r>
              <a:rPr lang="zh-CN" altLang="en-US" sz="2600" b="1" dirty="0">
                <a:latin typeface="微软雅黑" panose="020B0503020204020204" pitchFamily="34" charset="-122"/>
                <a:ea typeface="微软雅黑" panose="020B0503020204020204" pitchFamily="34" charset="-122"/>
              </a:rPr>
              <a:t>平滑图像</a:t>
            </a:r>
            <a:endParaRPr lang="zh-CN" altLang="en-US" sz="2600" dirty="0"/>
          </a:p>
        </p:txBody>
      </p:sp>
      <p:sp>
        <p:nvSpPr>
          <p:cNvPr id="19" name="矩形 18"/>
          <p:cNvSpPr/>
          <p:nvPr/>
        </p:nvSpPr>
        <p:spPr>
          <a:xfrm>
            <a:off x="7210885" y="3440613"/>
            <a:ext cx="1518364" cy="492443"/>
          </a:xfrm>
          <a:prstGeom prst="rect">
            <a:avLst/>
          </a:prstGeom>
        </p:spPr>
        <p:txBody>
          <a:bodyPr wrap="none">
            <a:spAutoFit/>
          </a:bodyPr>
          <a:lstStyle/>
          <a:p>
            <a:r>
              <a:rPr lang="zh-CN" altLang="en-US" sz="2600" b="1" dirty="0">
                <a:latin typeface="微软雅黑" panose="020B0503020204020204" pitchFamily="34" charset="-122"/>
                <a:ea typeface="微软雅黑" panose="020B0503020204020204" pitchFamily="34" charset="-122"/>
              </a:rPr>
              <a:t>锐化图像</a:t>
            </a:r>
            <a:endParaRPr lang="zh-CN" altLang="en-US" sz="2600" dirty="0"/>
          </a:p>
        </p:txBody>
      </p:sp>
      <p:pic>
        <p:nvPicPr>
          <p:cNvPr id="11" name="图片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9512" y="4240176"/>
            <a:ext cx="1980554" cy="2112591"/>
          </a:xfrm>
          <a:prstGeom prst="rect">
            <a:avLst/>
          </a:prstGeom>
        </p:spPr>
      </p:pic>
      <p:sp>
        <p:nvSpPr>
          <p:cNvPr id="13" name="矩形 12"/>
          <p:cNvSpPr/>
          <p:nvPr/>
        </p:nvSpPr>
        <p:spPr>
          <a:xfrm>
            <a:off x="410607" y="6352767"/>
            <a:ext cx="1518364" cy="492443"/>
          </a:xfrm>
          <a:prstGeom prst="rect">
            <a:avLst/>
          </a:prstGeom>
        </p:spPr>
        <p:txBody>
          <a:bodyPr wrap="none">
            <a:spAutoFit/>
          </a:bodyPr>
          <a:lstStyle/>
          <a:p>
            <a:r>
              <a:rPr lang="zh-CN" altLang="en-US" sz="2600" b="1" dirty="0">
                <a:latin typeface="微软雅黑" panose="020B0503020204020204" pitchFamily="34" charset="-122"/>
                <a:ea typeface="微软雅黑" panose="020B0503020204020204" pitchFamily="34" charset="-122"/>
              </a:rPr>
              <a:t>原始图像</a:t>
            </a:r>
            <a:endParaRPr lang="zh-CN" altLang="en-US" sz="2600" dirty="0"/>
          </a:p>
        </p:txBody>
      </p:sp>
      <p:sp>
        <p:nvSpPr>
          <p:cNvPr id="2" name="十字形 1"/>
          <p:cNvSpPr/>
          <p:nvPr/>
        </p:nvSpPr>
        <p:spPr>
          <a:xfrm>
            <a:off x="2483768" y="5013176"/>
            <a:ext cx="576064" cy="576064"/>
          </a:xfrm>
          <a:prstGeom prst="plus">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16" name="对象 15"/>
          <p:cNvGraphicFramePr>
            <a:graphicFrameLocks noChangeAspect="1"/>
          </p:cNvGraphicFramePr>
          <p:nvPr>
            <p:extLst>
              <p:ext uri="{D42A27DB-BD31-4B8C-83A1-F6EECF244321}">
                <p14:modId xmlns:p14="http://schemas.microsoft.com/office/powerpoint/2010/main" val="1896963274"/>
              </p:ext>
            </p:extLst>
          </p:nvPr>
        </p:nvGraphicFramePr>
        <p:xfrm>
          <a:off x="3451125" y="4252966"/>
          <a:ext cx="1988841" cy="2112591"/>
        </p:xfrm>
        <a:graphic>
          <a:graphicData uri="http://schemas.openxmlformats.org/presentationml/2006/ole">
            <mc:AlternateContent xmlns:mc="http://schemas.openxmlformats.org/markup-compatibility/2006">
              <mc:Choice xmlns:v="urn:schemas-microsoft-com:vml" Requires="v">
                <p:oleObj name="Image" r:id="rId6" imgW="2856960" imgH="3034800" progId="Photoshop.Image.12">
                  <p:embed/>
                </p:oleObj>
              </mc:Choice>
              <mc:Fallback>
                <p:oleObj name="Image" r:id="rId6" imgW="2856960" imgH="3034800" progId="Photoshop.Image.12">
                  <p:embed/>
                  <p:pic>
                    <p:nvPicPr>
                      <p:cNvPr id="0" name=""/>
                      <p:cNvPicPr/>
                      <p:nvPr/>
                    </p:nvPicPr>
                    <p:blipFill>
                      <a:blip r:embed="rId5"/>
                      <a:stretch>
                        <a:fillRect/>
                      </a:stretch>
                    </p:blipFill>
                    <p:spPr>
                      <a:xfrm>
                        <a:off x="3451125" y="4252966"/>
                        <a:ext cx="1988841" cy="2112591"/>
                      </a:xfrm>
                      <a:prstGeom prst="rect">
                        <a:avLst/>
                      </a:prstGeom>
                    </p:spPr>
                  </p:pic>
                </p:oleObj>
              </mc:Fallback>
            </mc:AlternateContent>
          </a:graphicData>
        </a:graphic>
      </p:graphicFrame>
      <p:sp>
        <p:nvSpPr>
          <p:cNvPr id="20" name="矩形 19"/>
          <p:cNvSpPr/>
          <p:nvPr/>
        </p:nvSpPr>
        <p:spPr>
          <a:xfrm>
            <a:off x="3686363" y="6365557"/>
            <a:ext cx="1518364" cy="492443"/>
          </a:xfrm>
          <a:prstGeom prst="rect">
            <a:avLst/>
          </a:prstGeom>
        </p:spPr>
        <p:txBody>
          <a:bodyPr wrap="none">
            <a:spAutoFit/>
          </a:bodyPr>
          <a:lstStyle/>
          <a:p>
            <a:r>
              <a:rPr lang="zh-CN" altLang="en-US" sz="2600" b="1" dirty="0">
                <a:latin typeface="微软雅黑" panose="020B0503020204020204" pitchFamily="34" charset="-122"/>
                <a:ea typeface="微软雅黑" panose="020B0503020204020204" pitchFamily="34" charset="-122"/>
              </a:rPr>
              <a:t>锐化图像</a:t>
            </a:r>
            <a:endParaRPr lang="zh-CN" altLang="en-US" sz="2600" dirty="0"/>
          </a:p>
        </p:txBody>
      </p:sp>
      <p:sp>
        <p:nvSpPr>
          <p:cNvPr id="21" name="等于号 20"/>
          <p:cNvSpPr/>
          <p:nvPr/>
        </p:nvSpPr>
        <p:spPr>
          <a:xfrm>
            <a:off x="5724128" y="4894463"/>
            <a:ext cx="934888" cy="694777"/>
          </a:xfrm>
          <a:prstGeom prst="mathEqual">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2" name="矩形 21"/>
          <p:cNvSpPr/>
          <p:nvPr/>
        </p:nvSpPr>
        <p:spPr>
          <a:xfrm>
            <a:off x="7302108" y="6361080"/>
            <a:ext cx="1518364" cy="492443"/>
          </a:xfrm>
          <a:prstGeom prst="rect">
            <a:avLst/>
          </a:prstGeom>
        </p:spPr>
        <p:txBody>
          <a:bodyPr wrap="none">
            <a:spAutoFit/>
          </a:bodyPr>
          <a:lstStyle/>
          <a:p>
            <a:r>
              <a:rPr lang="zh-CN" altLang="en-US" sz="2600" b="1" dirty="0">
                <a:latin typeface="微软雅黑" panose="020B0503020204020204" pitchFamily="34" charset="-122"/>
                <a:ea typeface="微软雅黑" panose="020B0503020204020204" pitchFamily="34" charset="-122"/>
              </a:rPr>
              <a:t>锐化图像</a:t>
            </a:r>
            <a:endParaRPr lang="zh-CN" altLang="en-US" sz="2600" dirty="0"/>
          </a:p>
        </p:txBody>
      </p:sp>
      <p:graphicFrame>
        <p:nvGraphicFramePr>
          <p:cNvPr id="4" name="对象 3"/>
          <p:cNvGraphicFramePr>
            <a:graphicFrameLocks noChangeAspect="1"/>
          </p:cNvGraphicFramePr>
          <p:nvPr>
            <p:extLst>
              <p:ext uri="{D42A27DB-BD31-4B8C-83A1-F6EECF244321}">
                <p14:modId xmlns:p14="http://schemas.microsoft.com/office/powerpoint/2010/main" val="685174784"/>
              </p:ext>
            </p:extLst>
          </p:nvPr>
        </p:nvGraphicFramePr>
        <p:xfrm>
          <a:off x="6962120" y="4252965"/>
          <a:ext cx="2002368" cy="2116789"/>
        </p:xfrm>
        <a:graphic>
          <a:graphicData uri="http://schemas.openxmlformats.org/presentationml/2006/ole">
            <mc:AlternateContent xmlns:mc="http://schemas.openxmlformats.org/markup-compatibility/2006">
              <mc:Choice xmlns:v="urn:schemas-microsoft-com:vml" Requires="v">
                <p:oleObj name="Image" r:id="rId7" imgW="2666520" imgH="2818800" progId="Photoshop.Image.12">
                  <p:embed/>
                </p:oleObj>
              </mc:Choice>
              <mc:Fallback>
                <p:oleObj name="Image" r:id="rId7" imgW="2666520" imgH="2818800" progId="Photoshop.Image.12">
                  <p:embed/>
                  <p:pic>
                    <p:nvPicPr>
                      <p:cNvPr id="0" name=""/>
                      <p:cNvPicPr/>
                      <p:nvPr/>
                    </p:nvPicPr>
                    <p:blipFill>
                      <a:blip r:embed="rId8"/>
                      <a:stretch>
                        <a:fillRect/>
                      </a:stretch>
                    </p:blipFill>
                    <p:spPr>
                      <a:xfrm>
                        <a:off x="6962120" y="4252965"/>
                        <a:ext cx="2002368" cy="2116789"/>
                      </a:xfrm>
                      <a:prstGeom prst="rect">
                        <a:avLst/>
                      </a:prstGeom>
                    </p:spPr>
                  </p:pic>
                </p:oleObj>
              </mc:Fallback>
            </mc:AlternateContent>
          </a:graphicData>
        </a:graphic>
      </p:graphicFrame>
    </p:spTree>
    <p:extLst>
      <p:ext uri="{BB962C8B-B14F-4D97-AF65-F5344CB8AC3E}">
        <p14:creationId xmlns:p14="http://schemas.microsoft.com/office/powerpoint/2010/main" val="73294690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par>
                                <p:cTn id="14" presetID="10" presetClass="entr" presetSubtype="0" fill="hold"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500"/>
                                        <p:tgtEl>
                                          <p:spTgt spid="1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500"/>
                                        <p:tgtEl>
                                          <p:spTgt spid="2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500"/>
                                        <p:tgtEl>
                                          <p:spTgt spid="21"/>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2"/>
                                        </p:tgtEl>
                                        <p:attrNameLst>
                                          <p:attrName>style.visibility</p:attrName>
                                        </p:attrNameLst>
                                      </p:cBhvr>
                                      <p:to>
                                        <p:strVal val="visible"/>
                                      </p:to>
                                    </p:set>
                                    <p:animEffect transition="in" filter="fade">
                                      <p:cBhvr>
                                        <p:cTn id="25" dur="500"/>
                                        <p:tgtEl>
                                          <p:spTgt spid="22"/>
                                        </p:tgtEl>
                                      </p:cBhvr>
                                    </p:animEffect>
                                  </p:childTnLst>
                                </p:cTn>
                              </p:par>
                              <p:par>
                                <p:cTn id="26" presetID="10" presetClass="entr" presetSubtype="0" fill="hold" nodeType="with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fade">
                                      <p:cBhvr>
                                        <p:cTn id="2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2" grpId="0" animBg="1"/>
      <p:bldP spid="20" grpId="0"/>
      <p:bldP spid="21" grpId="0" animBg="1"/>
      <p:bldP spid="22"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323850" y="188913"/>
            <a:ext cx="7704534" cy="836612"/>
          </a:xfrm>
        </p:spPr>
        <p:txBody>
          <a:bodyPr/>
          <a:lstStyle/>
          <a:p>
            <a:pPr eaLnBrk="1" hangingPunct="1"/>
            <a:r>
              <a:rPr lang="zh-CN" altLang="en-US" sz="4400" dirty="0">
                <a:ea typeface="微软雅黑" pitchFamily="34" charset="-122"/>
              </a:rPr>
              <a:t>空域滤波增强</a:t>
            </a:r>
            <a:r>
              <a:rPr lang="en-US" altLang="zh-CN" sz="4400" dirty="0">
                <a:ea typeface="微软雅黑" pitchFamily="34" charset="-122"/>
              </a:rPr>
              <a:t>—</a:t>
            </a:r>
            <a:r>
              <a:rPr lang="zh-CN" altLang="en-US" sz="3500" dirty="0">
                <a:ea typeface="微软雅黑" pitchFamily="34" charset="-122"/>
              </a:rPr>
              <a:t>非线性锐化滤波器</a:t>
            </a:r>
          </a:p>
        </p:txBody>
      </p:sp>
      <p:sp>
        <p:nvSpPr>
          <p:cNvPr id="3" name="Text Box 10"/>
          <p:cNvSpPr txBox="1">
            <a:spLocks noChangeArrowheads="1"/>
          </p:cNvSpPr>
          <p:nvPr/>
        </p:nvSpPr>
        <p:spPr bwMode="auto">
          <a:xfrm>
            <a:off x="323850" y="1283645"/>
            <a:ext cx="2057400" cy="633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spcBef>
                <a:spcPct val="0"/>
              </a:spcBef>
              <a:buFontTx/>
              <a:buNone/>
            </a:pPr>
            <a:r>
              <a:rPr kumimoji="0" lang="zh-CN" altLang="en-US" b="1" dirty="0">
                <a:solidFill>
                  <a:srgbClr val="033BED"/>
                </a:solidFill>
                <a:latin typeface="微软雅黑" panose="020B0503020204020204" pitchFamily="34" charset="-122"/>
                <a:ea typeface="微软雅黑" panose="020B0503020204020204" pitchFamily="34" charset="-122"/>
              </a:rPr>
              <a:t>微分法</a:t>
            </a:r>
            <a:endParaRPr lang="zh-CN" altLang="en-US" b="1" dirty="0">
              <a:solidFill>
                <a:srgbClr val="033BED"/>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4" name="Rectangle 2050"/>
              <p:cNvSpPr>
                <a:spLocks noChangeArrowheads="1"/>
              </p:cNvSpPr>
              <p:nvPr/>
            </p:nvSpPr>
            <p:spPr bwMode="auto">
              <a:xfrm>
                <a:off x="395536" y="2165503"/>
                <a:ext cx="8712646" cy="341632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indent="457200" algn="just">
                  <a:lnSpc>
                    <a:spcPct val="125000"/>
                  </a:lnSpc>
                  <a:spcBef>
                    <a:spcPct val="50000"/>
                  </a:spcBef>
                  <a:buNone/>
                </a:pPr>
                <a:r>
                  <a:rPr kumimoji="0" lang="zh-CN" altLang="en-US" sz="2700" b="1" dirty="0">
                    <a:latin typeface="微软雅黑" panose="020B0503020204020204" pitchFamily="34" charset="-122"/>
                    <a:ea typeface="微软雅黑" panose="020B0503020204020204" pitchFamily="34" charset="-122"/>
                  </a:rPr>
                  <a:t>考察正弦函数</a:t>
                </a:r>
                <a14:m>
                  <m:oMath xmlns:m="http://schemas.openxmlformats.org/officeDocument/2006/math">
                    <m:func>
                      <m:funcPr>
                        <m:ctrlPr>
                          <a:rPr kumimoji="0" lang="en-US" altLang="zh-CN" sz="2700" b="1" i="1" smtClean="0">
                            <a:latin typeface="Cambria Math" panose="02040503050406030204" pitchFamily="18" charset="0"/>
                            <a:ea typeface="微软雅黑" panose="020B0503020204020204" pitchFamily="34" charset="-122"/>
                          </a:rPr>
                        </m:ctrlPr>
                      </m:funcPr>
                      <m:fName>
                        <m:r>
                          <m:rPr>
                            <m:sty m:val="p"/>
                          </m:rPr>
                          <a:rPr kumimoji="0" lang="en-US" altLang="zh-CN" sz="2700" b="0" i="0" smtClean="0">
                            <a:latin typeface="Cambria Math" panose="02040503050406030204" pitchFamily="18" charset="0"/>
                            <a:ea typeface="微软雅黑" panose="020B0503020204020204" pitchFamily="34" charset="-122"/>
                          </a:rPr>
                          <m:t>sin</m:t>
                        </m:r>
                      </m:fName>
                      <m:e>
                        <m:r>
                          <a:rPr kumimoji="0" lang="en-US" altLang="zh-CN" sz="2700" b="1" i="1" smtClean="0">
                            <a:latin typeface="Cambria Math" panose="02040503050406030204" pitchFamily="18" charset="0"/>
                            <a:ea typeface="微软雅黑" panose="020B0503020204020204" pitchFamily="34" charset="-122"/>
                          </a:rPr>
                          <m:t>𝟐</m:t>
                        </m:r>
                        <m:r>
                          <a:rPr kumimoji="0" lang="zh-CN" altLang="en-US" sz="2700" b="1" i="1" smtClean="0">
                            <a:latin typeface="Cambria Math" panose="02040503050406030204" pitchFamily="18" charset="0"/>
                            <a:ea typeface="微软雅黑" panose="020B0503020204020204" pitchFamily="34" charset="-122"/>
                          </a:rPr>
                          <m:t>𝝅</m:t>
                        </m:r>
                        <m:r>
                          <a:rPr kumimoji="0" lang="en-US" altLang="zh-CN" sz="2700" b="1" i="1" smtClean="0">
                            <a:latin typeface="Cambria Math" panose="02040503050406030204" pitchFamily="18" charset="0"/>
                            <a:ea typeface="微软雅黑" panose="020B0503020204020204" pitchFamily="34" charset="-122"/>
                          </a:rPr>
                          <m:t>𝒂𝒙</m:t>
                        </m:r>
                      </m:e>
                    </m:func>
                  </m:oMath>
                </a14:m>
                <a:r>
                  <a:rPr kumimoji="0" lang="zh-CN" altLang="en-US" sz="2700" b="1" dirty="0">
                    <a:latin typeface="微软雅黑" panose="020B0503020204020204" pitchFamily="34" charset="-122"/>
                    <a:ea typeface="微软雅黑" panose="020B0503020204020204" pitchFamily="34" charset="-122"/>
                  </a:rPr>
                  <a:t>，它的微分为</a:t>
                </a:r>
                <a14:m>
                  <m:oMath xmlns:m="http://schemas.openxmlformats.org/officeDocument/2006/math">
                    <m:func>
                      <m:funcPr>
                        <m:ctrlPr>
                          <a:rPr kumimoji="0" lang="en-US" altLang="zh-CN" sz="2700" b="1" i="1" smtClean="0">
                            <a:latin typeface="Cambria Math" panose="02040503050406030204" pitchFamily="18" charset="0"/>
                            <a:ea typeface="微软雅黑" panose="020B0503020204020204" pitchFamily="34" charset="-122"/>
                          </a:rPr>
                        </m:ctrlPr>
                      </m:funcPr>
                      <m:fName>
                        <m:r>
                          <a:rPr kumimoji="0" lang="en-US" altLang="zh-CN" sz="2700" b="1" i="1">
                            <a:latin typeface="Cambria Math" panose="02040503050406030204" pitchFamily="18" charset="0"/>
                            <a:ea typeface="微软雅黑" panose="020B0503020204020204" pitchFamily="34" charset="-122"/>
                          </a:rPr>
                          <m:t>𝟐</m:t>
                        </m:r>
                        <m:r>
                          <a:rPr kumimoji="0" lang="zh-CN" altLang="en-US" sz="2700" b="1" i="1">
                            <a:latin typeface="Cambria Math" panose="02040503050406030204" pitchFamily="18" charset="0"/>
                            <a:ea typeface="微软雅黑" panose="020B0503020204020204" pitchFamily="34" charset="-122"/>
                          </a:rPr>
                          <m:t>𝝅</m:t>
                        </m:r>
                        <m:r>
                          <a:rPr kumimoji="0" lang="en-US" altLang="zh-CN" sz="2700" b="1" i="1" smtClean="0">
                            <a:latin typeface="Cambria Math" panose="02040503050406030204" pitchFamily="18" charset="0"/>
                            <a:ea typeface="微软雅黑" panose="020B0503020204020204" pitchFamily="34" charset="-122"/>
                          </a:rPr>
                          <m:t>𝒂</m:t>
                        </m:r>
                        <m:r>
                          <m:rPr>
                            <m:sty m:val="p"/>
                          </m:rPr>
                          <a:rPr kumimoji="0" lang="en-US" altLang="zh-CN" sz="2700" b="0" i="0" smtClean="0">
                            <a:latin typeface="Cambria Math" panose="02040503050406030204" pitchFamily="18" charset="0"/>
                            <a:ea typeface="微软雅黑" panose="020B0503020204020204" pitchFamily="34" charset="-122"/>
                          </a:rPr>
                          <m:t>cos</m:t>
                        </m:r>
                      </m:fName>
                      <m:e>
                        <m:r>
                          <a:rPr kumimoji="0" lang="en-US" altLang="zh-CN" sz="2700" b="1" i="1">
                            <a:latin typeface="Cambria Math" panose="02040503050406030204" pitchFamily="18" charset="0"/>
                            <a:ea typeface="微软雅黑" panose="020B0503020204020204" pitchFamily="34" charset="-122"/>
                          </a:rPr>
                          <m:t>𝟐</m:t>
                        </m:r>
                        <m:r>
                          <a:rPr kumimoji="0" lang="zh-CN" altLang="en-US" sz="2700" b="1" i="1">
                            <a:latin typeface="Cambria Math" panose="02040503050406030204" pitchFamily="18" charset="0"/>
                            <a:ea typeface="微软雅黑" panose="020B0503020204020204" pitchFamily="34" charset="-122"/>
                          </a:rPr>
                          <m:t>𝝅</m:t>
                        </m:r>
                        <m:r>
                          <a:rPr kumimoji="0" lang="en-US" altLang="zh-CN" sz="2700" b="1" i="1">
                            <a:latin typeface="Cambria Math" panose="02040503050406030204" pitchFamily="18" charset="0"/>
                            <a:ea typeface="微软雅黑" panose="020B0503020204020204" pitchFamily="34" charset="-122"/>
                          </a:rPr>
                          <m:t>𝒂𝒙</m:t>
                        </m:r>
                      </m:e>
                    </m:func>
                  </m:oMath>
                </a14:m>
                <a:r>
                  <a:rPr kumimoji="0" lang="zh-CN" altLang="en-US" sz="2700" b="1" dirty="0">
                    <a:latin typeface="微软雅黑" panose="020B0503020204020204" pitchFamily="34" charset="-122"/>
                    <a:ea typeface="微软雅黑" panose="020B0503020204020204" pitchFamily="34" charset="-122"/>
                  </a:rPr>
                  <a:t>。微分后频率不变，幅度</a:t>
                </a:r>
                <a:r>
                  <a:rPr kumimoji="0" lang="zh-CN" altLang="en-US" sz="2700" b="1" dirty="0">
                    <a:solidFill>
                      <a:srgbClr val="FF0000"/>
                    </a:solidFill>
                    <a:latin typeface="微软雅黑" panose="020B0503020204020204" pitchFamily="34" charset="-122"/>
                    <a:ea typeface="微软雅黑" panose="020B0503020204020204" pitchFamily="34" charset="-122"/>
                  </a:rPr>
                  <a:t>上升</a:t>
                </a:r>
                <a14:m>
                  <m:oMath xmlns:m="http://schemas.openxmlformats.org/officeDocument/2006/math">
                    <m:r>
                      <a:rPr kumimoji="0" lang="en-US" altLang="zh-CN" sz="2700" b="1" i="1">
                        <a:solidFill>
                          <a:srgbClr val="FF0000"/>
                        </a:solidFill>
                        <a:latin typeface="Cambria Math" panose="02040503050406030204" pitchFamily="18" charset="0"/>
                        <a:ea typeface="微软雅黑" panose="020B0503020204020204" pitchFamily="34" charset="-122"/>
                      </a:rPr>
                      <m:t>𝟐</m:t>
                    </m:r>
                    <m:r>
                      <a:rPr kumimoji="0" lang="zh-CN" altLang="en-US" sz="2700" b="1" i="1">
                        <a:solidFill>
                          <a:srgbClr val="FF0000"/>
                        </a:solidFill>
                        <a:latin typeface="Cambria Math" panose="02040503050406030204" pitchFamily="18" charset="0"/>
                        <a:ea typeface="微软雅黑" panose="020B0503020204020204" pitchFamily="34" charset="-122"/>
                      </a:rPr>
                      <m:t>𝝅</m:t>
                    </m:r>
                    <m:r>
                      <a:rPr kumimoji="0" lang="en-US" altLang="zh-CN" sz="2700" b="1" i="1" smtClean="0">
                        <a:solidFill>
                          <a:srgbClr val="FF0000"/>
                        </a:solidFill>
                        <a:latin typeface="Cambria Math" panose="02040503050406030204" pitchFamily="18" charset="0"/>
                        <a:ea typeface="微软雅黑" panose="020B0503020204020204" pitchFamily="34" charset="-122"/>
                      </a:rPr>
                      <m:t>𝒂</m:t>
                    </m:r>
                  </m:oMath>
                </a14:m>
                <a:r>
                  <a:rPr kumimoji="0" lang="zh-CN" altLang="en-US" sz="2700" b="1" dirty="0">
                    <a:solidFill>
                      <a:srgbClr val="FF0000"/>
                    </a:solidFill>
                    <a:latin typeface="微软雅黑" panose="020B0503020204020204" pitchFamily="34" charset="-122"/>
                    <a:ea typeface="微软雅黑" panose="020B0503020204020204" pitchFamily="34" charset="-122"/>
                  </a:rPr>
                  <a:t>倍</a:t>
                </a:r>
                <a:r>
                  <a:rPr kumimoji="0" lang="zh-CN" altLang="en-US" sz="2700" b="1" dirty="0">
                    <a:latin typeface="微软雅黑" panose="020B0503020204020204" pitchFamily="34" charset="-122"/>
                    <a:ea typeface="微软雅黑" panose="020B0503020204020204" pitchFamily="34" charset="-122"/>
                  </a:rPr>
                  <a:t>。</a:t>
                </a:r>
                <a:endParaRPr kumimoji="0" lang="en-US" altLang="zh-CN" sz="2700" b="1" dirty="0">
                  <a:latin typeface="微软雅黑" panose="020B0503020204020204" pitchFamily="34" charset="-122"/>
                  <a:ea typeface="微软雅黑" panose="020B0503020204020204" pitchFamily="34" charset="-122"/>
                </a:endParaRPr>
              </a:p>
              <a:p>
                <a:pPr indent="457200" algn="just">
                  <a:lnSpc>
                    <a:spcPct val="125000"/>
                  </a:lnSpc>
                  <a:spcBef>
                    <a:spcPct val="50000"/>
                  </a:spcBef>
                  <a:buNone/>
                </a:pPr>
                <a:r>
                  <a:rPr kumimoji="0" lang="zh-CN" altLang="en-US" sz="2700" b="1" dirty="0">
                    <a:latin typeface="微软雅黑" panose="020B0503020204020204" pitchFamily="34" charset="-122"/>
                    <a:ea typeface="微软雅黑" panose="020B0503020204020204" pitchFamily="34" charset="-122"/>
                  </a:rPr>
                  <a:t>可见，频率越高，幅度增加就越大。这表明微分是可以</a:t>
                </a:r>
                <a:r>
                  <a:rPr kumimoji="0" lang="zh-CN" altLang="en-US" sz="2700" b="1" dirty="0">
                    <a:solidFill>
                      <a:srgbClr val="FF0000"/>
                    </a:solidFill>
                    <a:latin typeface="微软雅黑" panose="020B0503020204020204" pitchFamily="34" charset="-122"/>
                    <a:ea typeface="微软雅黑" panose="020B0503020204020204" pitchFamily="34" charset="-122"/>
                  </a:rPr>
                  <a:t>加强高频成份</a:t>
                </a:r>
                <a:r>
                  <a:rPr kumimoji="0" lang="zh-CN" altLang="en-US" sz="2700" b="1" dirty="0">
                    <a:latin typeface="微软雅黑" panose="020B0503020204020204" pitchFamily="34" charset="-122"/>
                    <a:ea typeface="微软雅黑" panose="020B0503020204020204" pitchFamily="34" charset="-122"/>
                  </a:rPr>
                  <a:t>的。而边缘与轮廓一般位于灰度突变的地方，占据图像的高频成份，所以通过微分可使图像边缘突出、清晰。</a:t>
                </a:r>
                <a:endParaRPr kumimoji="0" lang="en-US" altLang="zh-CN" sz="2700" b="1" dirty="0">
                  <a:latin typeface="微软雅黑" panose="020B0503020204020204" pitchFamily="34" charset="-122"/>
                  <a:ea typeface="微软雅黑" panose="020B0503020204020204" pitchFamily="34" charset="-122"/>
                </a:endParaRPr>
              </a:p>
            </p:txBody>
          </p:sp>
        </mc:Choice>
        <mc:Fallback xmlns="">
          <p:sp>
            <p:nvSpPr>
              <p:cNvPr id="4" name="Rectangle 2050"/>
              <p:cNvSpPr>
                <a:spLocks noRot="1" noChangeAspect="1" noMove="1" noResize="1" noEditPoints="1" noAdjustHandles="1" noChangeArrowheads="1" noChangeShapeType="1" noTextEdit="1"/>
              </p:cNvSpPr>
              <p:nvPr/>
            </p:nvSpPr>
            <p:spPr bwMode="auto">
              <a:xfrm>
                <a:off x="395536" y="2165503"/>
                <a:ext cx="8712646" cy="3416320"/>
              </a:xfrm>
              <a:prstGeom prst="rect">
                <a:avLst/>
              </a:prstGeom>
              <a:blipFill rotWithShape="0">
                <a:blip r:embed="rId2"/>
                <a:stretch>
                  <a:fillRect l="-1330" r="-1330" b="-2496"/>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Tree>
    <p:extLst>
      <p:ext uri="{BB962C8B-B14F-4D97-AF65-F5344CB8AC3E}">
        <p14:creationId xmlns:p14="http://schemas.microsoft.com/office/powerpoint/2010/main" val="3148646981"/>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323850" y="188913"/>
            <a:ext cx="7704534" cy="836612"/>
          </a:xfrm>
        </p:spPr>
        <p:txBody>
          <a:bodyPr/>
          <a:lstStyle/>
          <a:p>
            <a:pPr eaLnBrk="1" hangingPunct="1"/>
            <a:r>
              <a:rPr lang="zh-CN" altLang="en-US" sz="4400" dirty="0">
                <a:ea typeface="微软雅黑" pitchFamily="34" charset="-122"/>
              </a:rPr>
              <a:t>空域滤波增强</a:t>
            </a:r>
            <a:r>
              <a:rPr lang="en-US" altLang="zh-CN" sz="4400" dirty="0">
                <a:ea typeface="微软雅黑" pitchFamily="34" charset="-122"/>
              </a:rPr>
              <a:t>—</a:t>
            </a:r>
            <a:r>
              <a:rPr lang="zh-CN" altLang="en-US" sz="3500" dirty="0">
                <a:ea typeface="微软雅黑" pitchFamily="34" charset="-122"/>
              </a:rPr>
              <a:t>非线性锐化滤波器</a:t>
            </a:r>
          </a:p>
        </p:txBody>
      </p:sp>
      <mc:AlternateContent xmlns:mc="http://schemas.openxmlformats.org/markup-compatibility/2006" xmlns:a14="http://schemas.microsoft.com/office/drawing/2010/main">
        <mc:Choice Requires="a14">
          <p:sp>
            <p:nvSpPr>
              <p:cNvPr id="4" name="Rectangle 2050"/>
              <p:cNvSpPr>
                <a:spLocks noChangeArrowheads="1"/>
              </p:cNvSpPr>
              <p:nvPr/>
            </p:nvSpPr>
            <p:spPr bwMode="auto">
              <a:xfrm>
                <a:off x="395536" y="1484784"/>
                <a:ext cx="8712646" cy="108363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indent="457200" algn="just">
                  <a:lnSpc>
                    <a:spcPct val="125000"/>
                  </a:lnSpc>
                  <a:spcBef>
                    <a:spcPct val="50000"/>
                  </a:spcBef>
                  <a:buNone/>
                </a:pPr>
                <a:r>
                  <a:rPr kumimoji="0" lang="zh-CN" altLang="en-US" sz="2700" b="1" dirty="0">
                    <a:latin typeface="微软雅黑" panose="020B0503020204020204" pitchFamily="34" charset="-122"/>
                    <a:ea typeface="微软雅黑" panose="020B0503020204020204" pitchFamily="34" charset="-122"/>
                  </a:rPr>
                  <a:t>最常用的微分方法是</a:t>
                </a:r>
                <a:r>
                  <a:rPr kumimoji="0" lang="zh-CN" altLang="en-US" sz="2700" b="1" dirty="0">
                    <a:solidFill>
                      <a:srgbClr val="FF0000"/>
                    </a:solidFill>
                    <a:latin typeface="微软雅黑" panose="020B0503020204020204" pitchFamily="34" charset="-122"/>
                    <a:ea typeface="微软雅黑" panose="020B0503020204020204" pitchFamily="34" charset="-122"/>
                  </a:rPr>
                  <a:t>梯度法</a:t>
                </a:r>
                <a:r>
                  <a:rPr kumimoji="0" lang="zh-CN" altLang="en-US" sz="2700" b="1" dirty="0">
                    <a:latin typeface="微软雅黑" panose="020B0503020204020204" pitchFamily="34" charset="-122"/>
                    <a:ea typeface="微软雅黑" panose="020B0503020204020204" pitchFamily="34" charset="-122"/>
                  </a:rPr>
                  <a:t>。对于图像</a:t>
                </a:r>
                <a14:m>
                  <m:oMath xmlns:m="http://schemas.openxmlformats.org/officeDocument/2006/math">
                    <m:r>
                      <a:rPr kumimoji="0" lang="en-US" altLang="zh-CN" sz="2700" b="1" i="1" smtClean="0">
                        <a:latin typeface="Cambria Math" panose="02040503050406030204" pitchFamily="18" charset="0"/>
                        <a:ea typeface="微软雅黑" panose="020B0503020204020204" pitchFamily="34" charset="-122"/>
                      </a:rPr>
                      <m:t>𝒇</m:t>
                    </m:r>
                    <m:d>
                      <m:dPr>
                        <m:ctrlPr>
                          <a:rPr kumimoji="0" lang="en-US" altLang="zh-CN" sz="2700" b="1" i="1" smtClean="0">
                            <a:latin typeface="Cambria Math" panose="02040503050406030204" pitchFamily="18" charset="0"/>
                            <a:ea typeface="微软雅黑" panose="020B0503020204020204" pitchFamily="34" charset="-122"/>
                          </a:rPr>
                        </m:ctrlPr>
                      </m:dPr>
                      <m:e>
                        <m:r>
                          <a:rPr kumimoji="0" lang="en-US" altLang="zh-CN" sz="2700" b="1" i="1" smtClean="0">
                            <a:latin typeface="Cambria Math" panose="02040503050406030204" pitchFamily="18" charset="0"/>
                            <a:ea typeface="微软雅黑" panose="020B0503020204020204" pitchFamily="34" charset="-122"/>
                          </a:rPr>
                          <m:t>𝒙</m:t>
                        </m:r>
                        <m:r>
                          <a:rPr kumimoji="0" lang="en-US" altLang="zh-CN" sz="2700" b="1" i="1" smtClean="0">
                            <a:latin typeface="Cambria Math" panose="02040503050406030204" pitchFamily="18" charset="0"/>
                            <a:ea typeface="微软雅黑" panose="020B0503020204020204" pitchFamily="34" charset="-122"/>
                          </a:rPr>
                          <m:t>,</m:t>
                        </m:r>
                        <m:r>
                          <a:rPr kumimoji="0" lang="en-US" altLang="zh-CN" sz="2700" b="1" i="1" smtClean="0">
                            <a:latin typeface="Cambria Math" panose="02040503050406030204" pitchFamily="18" charset="0"/>
                            <a:ea typeface="微软雅黑" panose="020B0503020204020204" pitchFamily="34" charset="-122"/>
                          </a:rPr>
                          <m:t>𝒚</m:t>
                        </m:r>
                      </m:e>
                    </m:d>
                  </m:oMath>
                </a14:m>
                <a:r>
                  <a:rPr kumimoji="0" lang="zh-CN" altLang="en-US" sz="2700" b="1" dirty="0">
                    <a:latin typeface="微软雅黑" panose="020B0503020204020204" pitchFamily="34" charset="-122"/>
                    <a:ea typeface="微软雅黑" panose="020B0503020204020204" pitchFamily="34" charset="-122"/>
                  </a:rPr>
                  <a:t>，在</a:t>
                </a:r>
                <a14:m>
                  <m:oMath xmlns:m="http://schemas.openxmlformats.org/officeDocument/2006/math">
                    <m:d>
                      <m:dPr>
                        <m:ctrlPr>
                          <a:rPr kumimoji="0" lang="en-US" altLang="zh-CN" sz="2700" b="1" i="1">
                            <a:latin typeface="Cambria Math" panose="02040503050406030204" pitchFamily="18" charset="0"/>
                            <a:ea typeface="微软雅黑" panose="020B0503020204020204" pitchFamily="34" charset="-122"/>
                          </a:rPr>
                        </m:ctrlPr>
                      </m:dPr>
                      <m:e>
                        <m:r>
                          <a:rPr kumimoji="0" lang="en-US" altLang="zh-CN" sz="2700" b="1" i="1">
                            <a:latin typeface="Cambria Math" panose="02040503050406030204" pitchFamily="18" charset="0"/>
                            <a:ea typeface="微软雅黑" panose="020B0503020204020204" pitchFamily="34" charset="-122"/>
                          </a:rPr>
                          <m:t>𝒙</m:t>
                        </m:r>
                        <m:r>
                          <a:rPr kumimoji="0" lang="en-US" altLang="zh-CN" sz="2700" b="1" i="1">
                            <a:latin typeface="Cambria Math" panose="02040503050406030204" pitchFamily="18" charset="0"/>
                            <a:ea typeface="微软雅黑" panose="020B0503020204020204" pitchFamily="34" charset="-122"/>
                          </a:rPr>
                          <m:t>,</m:t>
                        </m:r>
                        <m:r>
                          <a:rPr kumimoji="0" lang="en-US" altLang="zh-CN" sz="2700" b="1" i="1">
                            <a:latin typeface="Cambria Math" panose="02040503050406030204" pitchFamily="18" charset="0"/>
                            <a:ea typeface="微软雅黑" panose="020B0503020204020204" pitchFamily="34" charset="-122"/>
                          </a:rPr>
                          <m:t>𝒚</m:t>
                        </m:r>
                      </m:e>
                    </m:d>
                  </m:oMath>
                </a14:m>
                <a:r>
                  <a:rPr kumimoji="0" lang="zh-CN" altLang="en-US" sz="2700" b="1" dirty="0">
                    <a:latin typeface="微软雅黑" panose="020B0503020204020204" pitchFamily="34" charset="-122"/>
                    <a:ea typeface="微软雅黑" panose="020B0503020204020204" pitchFamily="34" charset="-122"/>
                  </a:rPr>
                  <a:t>处的梯度定义为：</a:t>
                </a:r>
                <a:endParaRPr kumimoji="0" lang="en-US" altLang="zh-CN" sz="2700" b="1" dirty="0">
                  <a:latin typeface="微软雅黑" panose="020B0503020204020204" pitchFamily="34" charset="-122"/>
                  <a:ea typeface="微软雅黑" panose="020B0503020204020204" pitchFamily="34" charset="-122"/>
                </a:endParaRPr>
              </a:p>
            </p:txBody>
          </p:sp>
        </mc:Choice>
        <mc:Fallback xmlns="">
          <p:sp>
            <p:nvSpPr>
              <p:cNvPr id="4" name="Rectangle 2050"/>
              <p:cNvSpPr>
                <a:spLocks noRot="1" noChangeAspect="1" noMove="1" noResize="1" noEditPoints="1" noAdjustHandles="1" noChangeArrowheads="1" noChangeShapeType="1" noTextEdit="1"/>
              </p:cNvSpPr>
              <p:nvPr/>
            </p:nvSpPr>
            <p:spPr bwMode="auto">
              <a:xfrm>
                <a:off x="395536" y="1484784"/>
                <a:ext cx="8712646" cy="1083630"/>
              </a:xfrm>
              <a:prstGeom prst="rect">
                <a:avLst/>
              </a:prstGeom>
              <a:blipFill rotWithShape="0">
                <a:blip r:embed="rId3"/>
                <a:stretch>
                  <a:fillRect r="-1330" b="-14689"/>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graphicFrame>
        <p:nvGraphicFramePr>
          <p:cNvPr id="2" name="对象 1"/>
          <p:cNvGraphicFramePr>
            <a:graphicFrameLocks noChangeAspect="1"/>
          </p:cNvGraphicFramePr>
          <p:nvPr>
            <p:extLst>
              <p:ext uri="{D42A27DB-BD31-4B8C-83A1-F6EECF244321}">
                <p14:modId xmlns:p14="http://schemas.microsoft.com/office/powerpoint/2010/main" val="3828785678"/>
              </p:ext>
            </p:extLst>
          </p:nvPr>
        </p:nvGraphicFramePr>
        <p:xfrm>
          <a:off x="2905125" y="2641600"/>
          <a:ext cx="3263900" cy="1003300"/>
        </p:xfrm>
        <a:graphic>
          <a:graphicData uri="http://schemas.openxmlformats.org/presentationml/2006/ole">
            <mc:AlternateContent xmlns:mc="http://schemas.openxmlformats.org/markup-compatibility/2006">
              <mc:Choice xmlns:v="urn:schemas-microsoft-com:vml" Requires="v">
                <p:oleObj name="Equation" r:id="rId4" imgW="3263760" imgH="1002960" progId="Equation.DSMT4">
                  <p:embed/>
                </p:oleObj>
              </mc:Choice>
              <mc:Fallback>
                <p:oleObj name="Equation" r:id="rId4" imgW="3263760" imgH="1002960" progId="Equation.DSMT4">
                  <p:embed/>
                  <p:pic>
                    <p:nvPicPr>
                      <p:cNvPr id="0" name=""/>
                      <p:cNvPicPr/>
                      <p:nvPr/>
                    </p:nvPicPr>
                    <p:blipFill>
                      <a:blip r:embed="rId5"/>
                      <a:stretch>
                        <a:fillRect/>
                      </a:stretch>
                    </p:blipFill>
                    <p:spPr>
                      <a:xfrm>
                        <a:off x="2905125" y="2641600"/>
                        <a:ext cx="3263900" cy="1003300"/>
                      </a:xfrm>
                      <a:prstGeom prst="rect">
                        <a:avLst/>
                      </a:prstGeom>
                    </p:spPr>
                  </p:pic>
                </p:oleObj>
              </mc:Fallback>
            </mc:AlternateContent>
          </a:graphicData>
        </a:graphic>
      </p:graphicFrame>
      <p:sp>
        <p:nvSpPr>
          <p:cNvPr id="6" name="Rectangle 2050"/>
          <p:cNvSpPr>
            <a:spLocks noChangeArrowheads="1"/>
          </p:cNvSpPr>
          <p:nvPr/>
        </p:nvSpPr>
        <p:spPr bwMode="auto">
          <a:xfrm>
            <a:off x="399091" y="3645024"/>
            <a:ext cx="8712646" cy="5642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indent="457200" algn="just">
              <a:lnSpc>
                <a:spcPct val="125000"/>
              </a:lnSpc>
              <a:spcBef>
                <a:spcPct val="50000"/>
              </a:spcBef>
              <a:buNone/>
            </a:pPr>
            <a:r>
              <a:rPr kumimoji="0" lang="zh-CN" altLang="en-US" sz="2700" b="1" dirty="0">
                <a:latin typeface="微软雅黑" panose="020B0503020204020204" pitchFamily="34" charset="-122"/>
                <a:ea typeface="微软雅黑" panose="020B0503020204020204" pitchFamily="34" charset="-122"/>
              </a:rPr>
              <a:t>梯度是一个矢量，其大小和方向分别为：</a:t>
            </a:r>
            <a:endParaRPr kumimoji="0" lang="en-US" altLang="zh-CN" sz="2700" b="1" dirty="0">
              <a:latin typeface="微软雅黑" panose="020B0503020204020204" pitchFamily="34" charset="-122"/>
              <a:ea typeface="微软雅黑" panose="020B0503020204020204" pitchFamily="34" charset="-122"/>
            </a:endParaRPr>
          </a:p>
        </p:txBody>
      </p:sp>
      <p:graphicFrame>
        <p:nvGraphicFramePr>
          <p:cNvPr id="5" name="对象 4"/>
          <p:cNvGraphicFramePr>
            <a:graphicFrameLocks noChangeAspect="1"/>
          </p:cNvGraphicFramePr>
          <p:nvPr>
            <p:extLst>
              <p:ext uri="{D42A27DB-BD31-4B8C-83A1-F6EECF244321}">
                <p14:modId xmlns:p14="http://schemas.microsoft.com/office/powerpoint/2010/main" val="109456117"/>
              </p:ext>
            </p:extLst>
          </p:nvPr>
        </p:nvGraphicFramePr>
        <p:xfrm>
          <a:off x="1763688" y="4284960"/>
          <a:ext cx="5778500" cy="584200"/>
        </p:xfrm>
        <a:graphic>
          <a:graphicData uri="http://schemas.openxmlformats.org/presentationml/2006/ole">
            <mc:AlternateContent xmlns:mc="http://schemas.openxmlformats.org/markup-compatibility/2006">
              <mc:Choice xmlns:v="urn:schemas-microsoft-com:vml" Requires="v">
                <p:oleObj name="Equation" r:id="rId6" imgW="5778360" imgH="583920" progId="Equation.DSMT4">
                  <p:embed/>
                </p:oleObj>
              </mc:Choice>
              <mc:Fallback>
                <p:oleObj name="Equation" r:id="rId6" imgW="5778360" imgH="583920" progId="Equation.DSMT4">
                  <p:embed/>
                  <p:pic>
                    <p:nvPicPr>
                      <p:cNvPr id="0" name=""/>
                      <p:cNvPicPr/>
                      <p:nvPr/>
                    </p:nvPicPr>
                    <p:blipFill>
                      <a:blip r:embed="rId7"/>
                      <a:stretch>
                        <a:fillRect/>
                      </a:stretch>
                    </p:blipFill>
                    <p:spPr>
                      <a:xfrm>
                        <a:off x="1763688" y="4284960"/>
                        <a:ext cx="5778500" cy="584200"/>
                      </a:xfrm>
                      <a:prstGeom prst="rect">
                        <a:avLst/>
                      </a:prstGeom>
                    </p:spPr>
                  </p:pic>
                </p:oleObj>
              </mc:Fallback>
            </mc:AlternateContent>
          </a:graphicData>
        </a:graphic>
      </p:graphicFrame>
      <p:graphicFrame>
        <p:nvGraphicFramePr>
          <p:cNvPr id="7" name="对象 6"/>
          <p:cNvGraphicFramePr>
            <a:graphicFrameLocks noChangeAspect="1"/>
          </p:cNvGraphicFramePr>
          <p:nvPr>
            <p:extLst>
              <p:ext uri="{D42A27DB-BD31-4B8C-83A1-F6EECF244321}">
                <p14:modId xmlns:p14="http://schemas.microsoft.com/office/powerpoint/2010/main" val="1295885015"/>
              </p:ext>
            </p:extLst>
          </p:nvPr>
        </p:nvGraphicFramePr>
        <p:xfrm>
          <a:off x="2176463" y="5013176"/>
          <a:ext cx="4889500" cy="482600"/>
        </p:xfrm>
        <a:graphic>
          <a:graphicData uri="http://schemas.openxmlformats.org/presentationml/2006/ole">
            <mc:AlternateContent xmlns:mc="http://schemas.openxmlformats.org/markup-compatibility/2006">
              <mc:Choice xmlns:v="urn:schemas-microsoft-com:vml" Requires="v">
                <p:oleObj name="Equation" r:id="rId8" imgW="4889160" imgH="482400" progId="Equation.DSMT4">
                  <p:embed/>
                </p:oleObj>
              </mc:Choice>
              <mc:Fallback>
                <p:oleObj name="Equation" r:id="rId8" imgW="4889160" imgH="482400" progId="Equation.DSMT4">
                  <p:embed/>
                  <p:pic>
                    <p:nvPicPr>
                      <p:cNvPr id="0" name=""/>
                      <p:cNvPicPr/>
                      <p:nvPr/>
                    </p:nvPicPr>
                    <p:blipFill>
                      <a:blip r:embed="rId9"/>
                      <a:stretch>
                        <a:fillRect/>
                      </a:stretch>
                    </p:blipFill>
                    <p:spPr>
                      <a:xfrm>
                        <a:off x="2176463" y="5013176"/>
                        <a:ext cx="4889500" cy="482600"/>
                      </a:xfrm>
                      <a:prstGeom prst="rect">
                        <a:avLst/>
                      </a:prstGeom>
                    </p:spPr>
                  </p:pic>
                </p:oleObj>
              </mc:Fallback>
            </mc:AlternateContent>
          </a:graphicData>
        </a:graphic>
      </p:graphicFrame>
      <mc:AlternateContent xmlns:mc="http://schemas.openxmlformats.org/markup-compatibility/2006" xmlns:a14="http://schemas.microsoft.com/office/drawing/2010/main">
        <mc:Choice Requires="a14">
          <p:sp>
            <p:nvSpPr>
              <p:cNvPr id="9" name="Rectangle 2050"/>
              <p:cNvSpPr>
                <a:spLocks noChangeArrowheads="1"/>
              </p:cNvSpPr>
              <p:nvPr/>
            </p:nvSpPr>
            <p:spPr bwMode="auto">
              <a:xfrm>
                <a:off x="395536" y="5538281"/>
                <a:ext cx="8712646" cy="1131079"/>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indent="457200" algn="just">
                  <a:lnSpc>
                    <a:spcPct val="125000"/>
                  </a:lnSpc>
                  <a:spcBef>
                    <a:spcPct val="50000"/>
                  </a:spcBef>
                  <a:buNone/>
                </a:pPr>
                <a:r>
                  <a:rPr kumimoji="0" lang="zh-CN" altLang="en-US" sz="2700" b="1" dirty="0">
                    <a:latin typeface="微软雅黑" panose="020B0503020204020204" pitchFamily="34" charset="-122"/>
                    <a:ea typeface="微软雅黑" panose="020B0503020204020204" pitchFamily="34" charset="-122"/>
                  </a:rPr>
                  <a:t>在</a:t>
                </a:r>
                <a14:m>
                  <m:oMath xmlns:m="http://schemas.openxmlformats.org/officeDocument/2006/math">
                    <m:d>
                      <m:dPr>
                        <m:ctrlPr>
                          <a:rPr kumimoji="0" lang="en-US" altLang="zh-CN" sz="2700" b="1" i="1">
                            <a:latin typeface="Cambria Math" panose="02040503050406030204" pitchFamily="18" charset="0"/>
                            <a:ea typeface="微软雅黑" panose="020B0503020204020204" pitchFamily="34" charset="-122"/>
                          </a:rPr>
                        </m:ctrlPr>
                      </m:dPr>
                      <m:e>
                        <m:r>
                          <a:rPr kumimoji="0" lang="en-US" altLang="zh-CN" sz="2700" b="1" i="1">
                            <a:latin typeface="Cambria Math" panose="02040503050406030204" pitchFamily="18" charset="0"/>
                            <a:ea typeface="微软雅黑" panose="020B0503020204020204" pitchFamily="34" charset="-122"/>
                          </a:rPr>
                          <m:t>𝒙</m:t>
                        </m:r>
                        <m:r>
                          <a:rPr kumimoji="0" lang="en-US" altLang="zh-CN" sz="2700" b="1" i="1">
                            <a:latin typeface="Cambria Math" panose="02040503050406030204" pitchFamily="18" charset="0"/>
                            <a:ea typeface="微软雅黑" panose="020B0503020204020204" pitchFamily="34" charset="-122"/>
                          </a:rPr>
                          <m:t>,</m:t>
                        </m:r>
                        <m:r>
                          <a:rPr kumimoji="0" lang="en-US" altLang="zh-CN" sz="2700" b="1" i="1">
                            <a:latin typeface="Cambria Math" panose="02040503050406030204" pitchFamily="18" charset="0"/>
                            <a:ea typeface="微软雅黑" panose="020B0503020204020204" pitchFamily="34" charset="-122"/>
                          </a:rPr>
                          <m:t>𝒚</m:t>
                        </m:r>
                      </m:e>
                    </m:d>
                  </m:oMath>
                </a14:m>
                <a:r>
                  <a:rPr kumimoji="0" lang="zh-CN" altLang="en-US" sz="2700" b="1" dirty="0">
                    <a:latin typeface="微软雅黑" panose="020B0503020204020204" pitchFamily="34" charset="-122"/>
                    <a:ea typeface="微软雅黑" panose="020B0503020204020204" pitchFamily="34" charset="-122"/>
                  </a:rPr>
                  <a:t>点处的梯度的方向是</a:t>
                </a:r>
                <a14:m>
                  <m:oMath xmlns:m="http://schemas.openxmlformats.org/officeDocument/2006/math">
                    <m:r>
                      <a:rPr kumimoji="0" lang="en-US" altLang="zh-CN" sz="2700" b="1" i="1">
                        <a:latin typeface="Cambria Math" panose="02040503050406030204" pitchFamily="18" charset="0"/>
                        <a:ea typeface="微软雅黑" panose="020B0503020204020204" pitchFamily="34" charset="-122"/>
                      </a:rPr>
                      <m:t>𝒇</m:t>
                    </m:r>
                    <m:d>
                      <m:dPr>
                        <m:ctrlPr>
                          <a:rPr kumimoji="0" lang="en-US" altLang="zh-CN" sz="2700" b="1" i="1">
                            <a:latin typeface="Cambria Math" panose="02040503050406030204" pitchFamily="18" charset="0"/>
                            <a:ea typeface="微软雅黑" panose="020B0503020204020204" pitchFamily="34" charset="-122"/>
                          </a:rPr>
                        </m:ctrlPr>
                      </m:dPr>
                      <m:e>
                        <m:r>
                          <a:rPr kumimoji="0" lang="en-US" altLang="zh-CN" sz="2700" b="1" i="1">
                            <a:latin typeface="Cambria Math" panose="02040503050406030204" pitchFamily="18" charset="0"/>
                            <a:ea typeface="微软雅黑" panose="020B0503020204020204" pitchFamily="34" charset="-122"/>
                          </a:rPr>
                          <m:t>𝒙</m:t>
                        </m:r>
                        <m:r>
                          <a:rPr kumimoji="0" lang="en-US" altLang="zh-CN" sz="2700" b="1" i="1">
                            <a:latin typeface="Cambria Math" panose="02040503050406030204" pitchFamily="18" charset="0"/>
                            <a:ea typeface="微软雅黑" panose="020B0503020204020204" pitchFamily="34" charset="-122"/>
                          </a:rPr>
                          <m:t>,</m:t>
                        </m:r>
                        <m:r>
                          <a:rPr kumimoji="0" lang="en-US" altLang="zh-CN" sz="2700" b="1" i="1">
                            <a:latin typeface="Cambria Math" panose="02040503050406030204" pitchFamily="18" charset="0"/>
                            <a:ea typeface="微软雅黑" panose="020B0503020204020204" pitchFamily="34" charset="-122"/>
                          </a:rPr>
                          <m:t>𝒚</m:t>
                        </m:r>
                      </m:e>
                    </m:d>
                  </m:oMath>
                </a14:m>
                <a:r>
                  <a:rPr kumimoji="0" lang="zh-CN" altLang="en-US" sz="2700" b="1" dirty="0">
                    <a:latin typeface="微软雅黑" panose="020B0503020204020204" pitchFamily="34" charset="-122"/>
                    <a:ea typeface="微软雅黑" panose="020B0503020204020204" pitchFamily="34" charset="-122"/>
                  </a:rPr>
                  <a:t>在该点灰度变化率最大的方向。</a:t>
                </a:r>
                <a:endParaRPr kumimoji="0" lang="en-US" altLang="zh-CN" sz="2700" b="1" dirty="0">
                  <a:latin typeface="微软雅黑" panose="020B0503020204020204" pitchFamily="34" charset="-122"/>
                  <a:ea typeface="微软雅黑" panose="020B0503020204020204" pitchFamily="34" charset="-122"/>
                </a:endParaRPr>
              </a:p>
            </p:txBody>
          </p:sp>
        </mc:Choice>
        <mc:Fallback xmlns="">
          <p:sp>
            <p:nvSpPr>
              <p:cNvPr id="9" name="Rectangle 2050"/>
              <p:cNvSpPr>
                <a:spLocks noRot="1" noChangeAspect="1" noMove="1" noResize="1" noEditPoints="1" noAdjustHandles="1" noChangeArrowheads="1" noChangeShapeType="1" noTextEdit="1"/>
              </p:cNvSpPr>
              <p:nvPr/>
            </p:nvSpPr>
            <p:spPr bwMode="auto">
              <a:xfrm>
                <a:off x="395536" y="5538281"/>
                <a:ext cx="8712646" cy="1131079"/>
              </a:xfrm>
              <a:prstGeom prst="rect">
                <a:avLst/>
              </a:prstGeom>
              <a:blipFill rotWithShape="0">
                <a:blip r:embed="rId10"/>
                <a:stretch>
                  <a:fillRect l="-1330" r="-1330" b="-9730"/>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Tree>
    <p:extLst>
      <p:ext uri="{BB962C8B-B14F-4D97-AF65-F5344CB8AC3E}">
        <p14:creationId xmlns:p14="http://schemas.microsoft.com/office/powerpoint/2010/main" val="511759933"/>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323850" y="188913"/>
            <a:ext cx="7704534" cy="836612"/>
          </a:xfrm>
        </p:spPr>
        <p:txBody>
          <a:bodyPr/>
          <a:lstStyle/>
          <a:p>
            <a:pPr eaLnBrk="1" hangingPunct="1"/>
            <a:r>
              <a:rPr lang="zh-CN" altLang="en-US" sz="4400" dirty="0">
                <a:ea typeface="微软雅黑" pitchFamily="34" charset="-122"/>
              </a:rPr>
              <a:t>空域滤波增强</a:t>
            </a:r>
            <a:r>
              <a:rPr lang="en-US" altLang="zh-CN" sz="4400" dirty="0">
                <a:ea typeface="微软雅黑" pitchFamily="34" charset="-122"/>
              </a:rPr>
              <a:t>—</a:t>
            </a:r>
            <a:r>
              <a:rPr lang="zh-CN" altLang="en-US" sz="3500" dirty="0">
                <a:ea typeface="微软雅黑" pitchFamily="34" charset="-122"/>
              </a:rPr>
              <a:t>非线性锐化滤波器</a:t>
            </a: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2734" y="3861048"/>
            <a:ext cx="5112568" cy="2275226"/>
          </a:xfrm>
          <a:prstGeom prst="rect">
            <a:avLst/>
          </a:prstGeom>
        </p:spPr>
      </p:pic>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497" y="1131800"/>
            <a:ext cx="5328592" cy="2432330"/>
          </a:xfrm>
          <a:prstGeom prst="rect">
            <a:avLst/>
          </a:prstGeom>
        </p:spPr>
      </p:pic>
      <p:sp>
        <p:nvSpPr>
          <p:cNvPr id="10" name="矩形 9"/>
          <p:cNvSpPr/>
          <p:nvPr/>
        </p:nvSpPr>
        <p:spPr>
          <a:xfrm>
            <a:off x="2195736" y="6157344"/>
            <a:ext cx="1005468" cy="553998"/>
          </a:xfrm>
          <a:prstGeom prst="rect">
            <a:avLst/>
          </a:prstGeom>
        </p:spPr>
        <p:txBody>
          <a:bodyPr wrap="none">
            <a:spAutoFit/>
          </a:bodyPr>
          <a:lstStyle/>
          <a:p>
            <a:r>
              <a:rPr lang="en-US" altLang="zh-CN" sz="3000" b="1" dirty="0">
                <a:latin typeface="微软雅黑" panose="020B0503020204020204" pitchFamily="34" charset="-122"/>
                <a:ea typeface="微软雅黑" panose="020B0503020204020204" pitchFamily="34" charset="-122"/>
              </a:rPr>
              <a:t>SIFT</a:t>
            </a:r>
            <a:endParaRPr lang="zh-CN" altLang="en-US" sz="3000" dirty="0"/>
          </a:p>
        </p:txBody>
      </p:sp>
      <p:pic>
        <p:nvPicPr>
          <p:cNvPr id="11" name="图片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28184" y="1131800"/>
            <a:ext cx="2699792" cy="2343419"/>
          </a:xfrm>
          <a:prstGeom prst="rect">
            <a:avLst/>
          </a:prstGeom>
        </p:spPr>
      </p:pic>
      <p:sp>
        <p:nvSpPr>
          <p:cNvPr id="12" name="矩形 11"/>
          <p:cNvSpPr/>
          <p:nvPr/>
        </p:nvSpPr>
        <p:spPr>
          <a:xfrm>
            <a:off x="6516216" y="3491716"/>
            <a:ext cx="2159566" cy="461665"/>
          </a:xfrm>
          <a:prstGeom prst="rect">
            <a:avLst/>
          </a:prstGeom>
        </p:spPr>
        <p:txBody>
          <a:bodyPr wrap="none">
            <a:spAutoFit/>
          </a:bodyPr>
          <a:lstStyle/>
          <a:p>
            <a:r>
              <a:rPr lang="en-US" altLang="zh-CN" sz="2400" b="1" dirty="0">
                <a:latin typeface="Times New Roman" panose="02020603050405020304" pitchFamily="18" charset="0"/>
              </a:rPr>
              <a:t>David G. Lowe</a:t>
            </a:r>
            <a:endParaRPr lang="zh-CN" altLang="en-US" sz="2400" dirty="0"/>
          </a:p>
        </p:txBody>
      </p:sp>
    </p:spTree>
    <p:extLst>
      <p:ext uri="{BB962C8B-B14F-4D97-AF65-F5344CB8AC3E}">
        <p14:creationId xmlns:p14="http://schemas.microsoft.com/office/powerpoint/2010/main" val="4846262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323850" y="188913"/>
            <a:ext cx="7704534" cy="836612"/>
          </a:xfrm>
        </p:spPr>
        <p:txBody>
          <a:bodyPr/>
          <a:lstStyle/>
          <a:p>
            <a:pPr eaLnBrk="1" hangingPunct="1"/>
            <a:r>
              <a:rPr lang="zh-CN" altLang="en-US" sz="4400" dirty="0">
                <a:ea typeface="微软雅黑" pitchFamily="34" charset="-122"/>
              </a:rPr>
              <a:t>空域滤波增强</a:t>
            </a:r>
            <a:r>
              <a:rPr lang="en-US" altLang="zh-CN" sz="4400" dirty="0">
                <a:ea typeface="微软雅黑" pitchFamily="34" charset="-122"/>
              </a:rPr>
              <a:t>—</a:t>
            </a:r>
            <a:r>
              <a:rPr lang="zh-CN" altLang="en-US" sz="3500" dirty="0">
                <a:ea typeface="微软雅黑" pitchFamily="34" charset="-122"/>
              </a:rPr>
              <a:t>非线性锐化滤波器</a:t>
            </a:r>
          </a:p>
        </p:txBody>
      </p:sp>
      <p:sp>
        <p:nvSpPr>
          <p:cNvPr id="10" name="Rectangle 2"/>
          <p:cNvSpPr>
            <a:spLocks noChangeArrowheads="1"/>
          </p:cNvSpPr>
          <p:nvPr/>
        </p:nvSpPr>
        <p:spPr bwMode="auto">
          <a:xfrm>
            <a:off x="395536" y="1193956"/>
            <a:ext cx="8748464" cy="1708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25000"/>
              </a:lnSpc>
              <a:spcBef>
                <a:spcPct val="30000"/>
              </a:spcBef>
              <a:buFontTx/>
              <a:buNone/>
            </a:pPr>
            <a:r>
              <a:rPr kumimoji="0" lang="en-US" altLang="zh-CN" sz="2400" dirty="0">
                <a:latin typeface="宋体" panose="02010600030101010101" pitchFamily="2" charset="-122"/>
              </a:rPr>
              <a:t>    </a:t>
            </a:r>
            <a:r>
              <a:rPr kumimoji="0" lang="zh-CN" altLang="en-US" sz="2800" b="1" dirty="0">
                <a:latin typeface="微软雅黑" panose="020B0503020204020204" pitchFamily="34" charset="-122"/>
                <a:ea typeface="微软雅黑" panose="020B0503020204020204" pitchFamily="34" charset="-122"/>
              </a:rPr>
              <a:t>对于数字图像处理而言，常用到梯度的大小，因此把</a:t>
            </a:r>
            <a:r>
              <a:rPr kumimoji="0" lang="zh-CN" altLang="en-US" sz="2800" b="1" dirty="0">
                <a:solidFill>
                  <a:srgbClr val="FF0000"/>
                </a:solidFill>
                <a:latin typeface="微软雅黑" panose="020B0503020204020204" pitchFamily="34" charset="-122"/>
                <a:ea typeface="微软雅黑" panose="020B0503020204020204" pitchFamily="34" charset="-122"/>
              </a:rPr>
              <a:t>梯度的大小习惯称为“梯度”</a:t>
            </a:r>
            <a:r>
              <a:rPr kumimoji="0" lang="zh-CN" altLang="en-US" sz="2800" b="1" dirty="0">
                <a:latin typeface="微软雅黑" panose="020B0503020204020204" pitchFamily="34" charset="-122"/>
                <a:ea typeface="微软雅黑" panose="020B0503020204020204" pitchFamily="34" charset="-122"/>
              </a:rPr>
              <a:t>，并且一阶偏导数采用一阶差分近似表示，即：</a:t>
            </a:r>
            <a:r>
              <a:rPr kumimoji="0" lang="zh-CN" altLang="en-US" sz="2400" b="1" dirty="0">
                <a:latin typeface="微软雅黑" panose="020B0503020204020204" pitchFamily="34" charset="-122"/>
                <a:ea typeface="微软雅黑" panose="020B0503020204020204" pitchFamily="34" charset="-122"/>
              </a:rPr>
              <a:t> </a:t>
            </a:r>
          </a:p>
        </p:txBody>
      </p:sp>
      <p:graphicFrame>
        <p:nvGraphicFramePr>
          <p:cNvPr id="11" name="Object 5"/>
          <p:cNvGraphicFramePr>
            <a:graphicFrameLocks noChangeAspect="1"/>
          </p:cNvGraphicFramePr>
          <p:nvPr>
            <p:extLst>
              <p:ext uri="{D42A27DB-BD31-4B8C-83A1-F6EECF244321}">
                <p14:modId xmlns:p14="http://schemas.microsoft.com/office/powerpoint/2010/main" val="1911352958"/>
              </p:ext>
            </p:extLst>
          </p:nvPr>
        </p:nvGraphicFramePr>
        <p:xfrm>
          <a:off x="539552" y="3216002"/>
          <a:ext cx="1492250" cy="1581150"/>
        </p:xfrm>
        <a:graphic>
          <a:graphicData uri="http://schemas.openxmlformats.org/presentationml/2006/ole">
            <mc:AlternateContent xmlns:mc="http://schemas.openxmlformats.org/markup-compatibility/2006">
              <mc:Choice xmlns:v="urn:schemas-microsoft-com:vml" Requires="v">
                <p:oleObj name="位图图像" r:id="rId2" imgW="2695951" imgH="2857899" progId="Paint.Picture">
                  <p:embed/>
                </p:oleObj>
              </mc:Choice>
              <mc:Fallback>
                <p:oleObj name="位图图像" r:id="rId2" imgW="2695951" imgH="2857899" progId="Paint.Picture">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552" y="3216002"/>
                        <a:ext cx="1492250" cy="1581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12" name="Group 3"/>
          <p:cNvGrpSpPr>
            <a:grpSpLocks/>
          </p:cNvGrpSpPr>
          <p:nvPr/>
        </p:nvGrpSpPr>
        <p:grpSpPr bwMode="auto">
          <a:xfrm>
            <a:off x="2632410" y="3287718"/>
            <a:ext cx="2286000" cy="914400"/>
            <a:chOff x="984" y="2502"/>
            <a:chExt cx="1968" cy="659"/>
          </a:xfrm>
        </p:grpSpPr>
        <p:graphicFrame>
          <p:nvGraphicFramePr>
            <p:cNvPr id="13" name="Object 6"/>
            <p:cNvGraphicFramePr>
              <a:graphicFrameLocks noChangeAspect="1"/>
            </p:cNvGraphicFramePr>
            <p:nvPr>
              <p:extLst>
                <p:ext uri="{D42A27DB-BD31-4B8C-83A1-F6EECF244321}">
                  <p14:modId xmlns:p14="http://schemas.microsoft.com/office/powerpoint/2010/main" val="751098637"/>
                </p:ext>
              </p:extLst>
            </p:nvPr>
          </p:nvGraphicFramePr>
          <p:xfrm>
            <a:off x="984" y="2502"/>
            <a:ext cx="1968" cy="659"/>
          </p:xfrm>
          <a:graphic>
            <a:graphicData uri="http://schemas.openxmlformats.org/presentationml/2006/ole">
              <mc:AlternateContent xmlns:mc="http://schemas.openxmlformats.org/markup-compatibility/2006">
                <mc:Choice xmlns:v="urn:schemas-microsoft-com:vml" Requires="v">
                  <p:oleObj name="Equation" r:id="rId4" imgW="1574800" imgH="508000" progId="Equation.3">
                    <p:embed/>
                  </p:oleObj>
                </mc:Choice>
                <mc:Fallback>
                  <p:oleObj name="Equation" r:id="rId4" imgW="1574800" imgH="5080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84" y="2502"/>
                          <a:ext cx="1968" cy="659"/>
                        </a:xfrm>
                        <a:prstGeom prst="rect">
                          <a:avLst/>
                        </a:prstGeom>
                        <a:solidFill>
                          <a:schemeClr val="accent1">
                            <a:alpha val="50195"/>
                          </a:schemeClr>
                        </a:solidFill>
                        <a:ln>
                          <a:noFill/>
                        </a:ln>
                        <a:effectLst/>
                        <a:extLst>
                          <a:ext uri="{91240B29-F687-4F45-9708-019B960494DF}">
                            <a14:hiddenLine xmlns:a14="http://schemas.microsoft.com/office/drawing/2010/main" w="76200" cmpd="tri">
                              <a:solidFill>
                                <a:srgbClr val="CC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 name="Line 5"/>
            <p:cNvSpPr>
              <a:spLocks noChangeShapeType="1"/>
            </p:cNvSpPr>
            <p:nvPr/>
          </p:nvSpPr>
          <p:spPr bwMode="auto">
            <a:xfrm>
              <a:off x="1855" y="2680"/>
              <a:ext cx="240" cy="0"/>
            </a:xfrm>
            <a:prstGeom prst="line">
              <a:avLst/>
            </a:prstGeom>
            <a:noFill/>
            <a:ln w="12700">
              <a:solidFill>
                <a:srgbClr val="FF0000"/>
              </a:solidFill>
              <a:round/>
              <a:headEnd type="triangle" w="sm" len="sm"/>
              <a:tailEnd type="triangle" w="sm" len="sm"/>
            </a:ln>
            <a:extLst>
              <a:ext uri="{909E8E84-426E-40DD-AFC4-6F175D3DCCD1}">
                <a14:hiddenFill xmlns:a14="http://schemas.microsoft.com/office/drawing/2010/main">
                  <a:noFill/>
                </a14:hiddenFill>
              </a:ext>
            </a:extLst>
          </p:spPr>
          <p:txBody>
            <a:bodyPr wrap="none"/>
            <a:lstStyle/>
            <a:p>
              <a:endParaRPr lang="zh-CN" altLang="en-US"/>
            </a:p>
          </p:txBody>
        </p:sp>
        <p:sp>
          <p:nvSpPr>
            <p:cNvPr id="15" name="Line 6"/>
            <p:cNvSpPr>
              <a:spLocks noChangeShapeType="1"/>
            </p:cNvSpPr>
            <p:nvPr/>
          </p:nvSpPr>
          <p:spPr bwMode="auto">
            <a:xfrm rot="16200000">
              <a:off x="1690" y="2831"/>
              <a:ext cx="192" cy="0"/>
            </a:xfrm>
            <a:prstGeom prst="line">
              <a:avLst/>
            </a:prstGeom>
            <a:noFill/>
            <a:ln w="12700">
              <a:solidFill>
                <a:srgbClr val="FF0000"/>
              </a:solidFill>
              <a:round/>
              <a:headEnd type="triangle" w="sm" len="sm"/>
              <a:tailEnd type="triangle" w="sm" len="sm"/>
            </a:ln>
            <a:extLst>
              <a:ext uri="{909E8E84-426E-40DD-AFC4-6F175D3DCCD1}">
                <a14:hiddenFill xmlns:a14="http://schemas.microsoft.com/office/drawing/2010/main">
                  <a:noFill/>
                </a14:hiddenFill>
              </a:ext>
            </a:extLst>
          </p:spPr>
          <p:txBody>
            <a:bodyPr wrap="none"/>
            <a:lstStyle/>
            <a:p>
              <a:endParaRPr lang="zh-CN" altLang="en-US"/>
            </a:p>
          </p:txBody>
        </p:sp>
      </p:grpSp>
      <p:graphicFrame>
        <p:nvGraphicFramePr>
          <p:cNvPr id="16" name="Object 3"/>
          <p:cNvGraphicFramePr>
            <a:graphicFrameLocks noChangeAspect="1"/>
          </p:cNvGraphicFramePr>
          <p:nvPr>
            <p:extLst>
              <p:ext uri="{D42A27DB-BD31-4B8C-83A1-F6EECF244321}">
                <p14:modId xmlns:p14="http://schemas.microsoft.com/office/powerpoint/2010/main" val="2323986738"/>
              </p:ext>
            </p:extLst>
          </p:nvPr>
        </p:nvGraphicFramePr>
        <p:xfrm>
          <a:off x="5992738" y="3242076"/>
          <a:ext cx="619125" cy="895350"/>
        </p:xfrm>
        <a:graphic>
          <a:graphicData uri="http://schemas.openxmlformats.org/presentationml/2006/ole">
            <mc:AlternateContent xmlns:mc="http://schemas.openxmlformats.org/markup-compatibility/2006">
              <mc:Choice xmlns:v="urn:schemas-microsoft-com:vml" Requires="v">
                <p:oleObj name="位图图像" r:id="rId6" imgW="619211" imgH="895238" progId="Paint.Picture">
                  <p:embed/>
                </p:oleObj>
              </mc:Choice>
              <mc:Fallback>
                <p:oleObj name="位图图像" r:id="rId6" imgW="619211" imgH="895238" progId="Paint.Picture">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992738" y="3242076"/>
                        <a:ext cx="619125" cy="89535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7" name="Object 4"/>
          <p:cNvGraphicFramePr>
            <a:graphicFrameLocks noChangeAspect="1"/>
          </p:cNvGraphicFramePr>
          <p:nvPr>
            <p:extLst>
              <p:ext uri="{D42A27DB-BD31-4B8C-83A1-F6EECF244321}">
                <p14:modId xmlns:p14="http://schemas.microsoft.com/office/powerpoint/2010/main" val="911995174"/>
              </p:ext>
            </p:extLst>
          </p:nvPr>
        </p:nvGraphicFramePr>
        <p:xfrm>
          <a:off x="6970638" y="3257951"/>
          <a:ext cx="1152525" cy="542925"/>
        </p:xfrm>
        <a:graphic>
          <a:graphicData uri="http://schemas.openxmlformats.org/presentationml/2006/ole">
            <mc:AlternateContent xmlns:mc="http://schemas.openxmlformats.org/markup-compatibility/2006">
              <mc:Choice xmlns:v="urn:schemas-microsoft-com:vml" Requires="v">
                <p:oleObj name="位图图像" r:id="rId8" imgW="1152381" imgH="542857" progId="Paint.Picture">
                  <p:embed/>
                </p:oleObj>
              </mc:Choice>
              <mc:Fallback>
                <p:oleObj name="位图图像" r:id="rId8" imgW="1152381" imgH="542857" progId="Paint.Picture">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970638" y="3257951"/>
                        <a:ext cx="1152525" cy="542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8" name="Text Box 13"/>
          <p:cNvSpPr txBox="1">
            <a:spLocks noChangeArrowheads="1"/>
          </p:cNvSpPr>
          <p:nvPr/>
        </p:nvSpPr>
        <p:spPr bwMode="auto">
          <a:xfrm>
            <a:off x="5724128" y="4201297"/>
            <a:ext cx="3048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FontTx/>
              <a:buNone/>
            </a:pPr>
            <a:r>
              <a:rPr lang="zh-CN" altLang="en-US" sz="2400" b="1" dirty="0">
                <a:solidFill>
                  <a:srgbClr val="033BED"/>
                </a:solidFill>
                <a:latin typeface="微软雅黑" panose="020B0503020204020204" pitchFamily="34" charset="-122"/>
                <a:ea typeface="微软雅黑" panose="020B0503020204020204" pitchFamily="34" charset="-122"/>
              </a:rPr>
              <a:t>典型梯度算子</a:t>
            </a:r>
          </a:p>
        </p:txBody>
      </p:sp>
      <p:graphicFrame>
        <p:nvGraphicFramePr>
          <p:cNvPr id="3" name="对象 2"/>
          <p:cNvGraphicFramePr>
            <a:graphicFrameLocks noChangeAspect="1"/>
          </p:cNvGraphicFramePr>
          <p:nvPr>
            <p:extLst>
              <p:ext uri="{D42A27DB-BD31-4B8C-83A1-F6EECF244321}">
                <p14:modId xmlns:p14="http://schemas.microsoft.com/office/powerpoint/2010/main" val="3971492937"/>
              </p:ext>
            </p:extLst>
          </p:nvPr>
        </p:nvGraphicFramePr>
        <p:xfrm>
          <a:off x="2754313" y="5089235"/>
          <a:ext cx="3721100" cy="444500"/>
        </p:xfrm>
        <a:graphic>
          <a:graphicData uri="http://schemas.openxmlformats.org/presentationml/2006/ole">
            <mc:AlternateContent xmlns:mc="http://schemas.openxmlformats.org/markup-compatibility/2006">
              <mc:Choice xmlns:v="urn:schemas-microsoft-com:vml" Requires="v">
                <p:oleObj name="Equation" r:id="rId10" imgW="3720960" imgH="444240" progId="Equation.DSMT4">
                  <p:embed/>
                </p:oleObj>
              </mc:Choice>
              <mc:Fallback>
                <p:oleObj name="Equation" r:id="rId10" imgW="3720960" imgH="444240" progId="Equation.DSMT4">
                  <p:embed/>
                  <p:pic>
                    <p:nvPicPr>
                      <p:cNvPr id="0" name=""/>
                      <p:cNvPicPr/>
                      <p:nvPr/>
                    </p:nvPicPr>
                    <p:blipFill>
                      <a:blip r:embed="rId11"/>
                      <a:stretch>
                        <a:fillRect/>
                      </a:stretch>
                    </p:blipFill>
                    <p:spPr>
                      <a:xfrm>
                        <a:off x="2754313" y="5089235"/>
                        <a:ext cx="3721100" cy="444500"/>
                      </a:xfrm>
                      <a:prstGeom prst="rect">
                        <a:avLst/>
                      </a:prstGeom>
                    </p:spPr>
                  </p:pic>
                </p:oleObj>
              </mc:Fallback>
            </mc:AlternateContent>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val="973014674"/>
              </p:ext>
            </p:extLst>
          </p:nvPr>
        </p:nvGraphicFramePr>
        <p:xfrm>
          <a:off x="2747963" y="5928733"/>
          <a:ext cx="3733800" cy="495300"/>
        </p:xfrm>
        <a:graphic>
          <a:graphicData uri="http://schemas.openxmlformats.org/presentationml/2006/ole">
            <mc:AlternateContent xmlns:mc="http://schemas.openxmlformats.org/markup-compatibility/2006">
              <mc:Choice xmlns:v="urn:schemas-microsoft-com:vml" Requires="v">
                <p:oleObj name="Equation" r:id="rId12" imgW="3733560" imgH="495000" progId="Equation.DSMT4">
                  <p:embed/>
                </p:oleObj>
              </mc:Choice>
              <mc:Fallback>
                <p:oleObj name="Equation" r:id="rId12" imgW="3733560" imgH="495000" progId="Equation.DSMT4">
                  <p:embed/>
                  <p:pic>
                    <p:nvPicPr>
                      <p:cNvPr id="0" name=""/>
                      <p:cNvPicPr/>
                      <p:nvPr/>
                    </p:nvPicPr>
                    <p:blipFill>
                      <a:blip r:embed="rId13"/>
                      <a:stretch>
                        <a:fillRect/>
                      </a:stretch>
                    </p:blipFill>
                    <p:spPr>
                      <a:xfrm>
                        <a:off x="2747963" y="5928733"/>
                        <a:ext cx="3733800" cy="495300"/>
                      </a:xfrm>
                      <a:prstGeom prst="rect">
                        <a:avLst/>
                      </a:prstGeom>
                    </p:spPr>
                  </p:pic>
                </p:oleObj>
              </mc:Fallback>
            </mc:AlternateContent>
          </a:graphicData>
        </a:graphic>
      </p:graphicFrame>
    </p:spTree>
    <p:extLst>
      <p:ext uri="{BB962C8B-B14F-4D97-AF65-F5344CB8AC3E}">
        <p14:creationId xmlns:p14="http://schemas.microsoft.com/office/powerpoint/2010/main" val="637342745"/>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323850" y="188913"/>
            <a:ext cx="7704534" cy="836612"/>
          </a:xfrm>
        </p:spPr>
        <p:txBody>
          <a:bodyPr/>
          <a:lstStyle/>
          <a:p>
            <a:pPr eaLnBrk="1" hangingPunct="1"/>
            <a:r>
              <a:rPr lang="zh-CN" altLang="en-US" sz="4400" dirty="0">
                <a:ea typeface="微软雅黑" pitchFamily="34" charset="-122"/>
              </a:rPr>
              <a:t>空域滤波增强</a:t>
            </a:r>
            <a:r>
              <a:rPr lang="en-US" altLang="zh-CN" sz="4400" dirty="0">
                <a:ea typeface="微软雅黑" pitchFamily="34" charset="-122"/>
              </a:rPr>
              <a:t>—</a:t>
            </a:r>
            <a:r>
              <a:rPr lang="zh-CN" altLang="en-US" sz="3500" dirty="0">
                <a:ea typeface="微软雅黑" pitchFamily="34" charset="-122"/>
              </a:rPr>
              <a:t>非线性锐化滤波器</a:t>
            </a:r>
          </a:p>
        </p:txBody>
      </p:sp>
      <p:sp>
        <p:nvSpPr>
          <p:cNvPr id="10" name="Rectangle 2"/>
          <p:cNvSpPr>
            <a:spLocks noChangeArrowheads="1"/>
          </p:cNvSpPr>
          <p:nvPr/>
        </p:nvSpPr>
        <p:spPr bwMode="auto">
          <a:xfrm>
            <a:off x="395536" y="1193956"/>
            <a:ext cx="8748464" cy="581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25000"/>
              </a:lnSpc>
              <a:spcBef>
                <a:spcPct val="30000"/>
              </a:spcBef>
              <a:buFontTx/>
              <a:buNone/>
            </a:pPr>
            <a:r>
              <a:rPr kumimoji="0" lang="zh-CN" altLang="en-US" sz="2800" b="1" dirty="0">
                <a:latin typeface="微软雅黑" panose="020B0503020204020204" pitchFamily="34" charset="-122"/>
                <a:ea typeface="微软雅黑" panose="020B0503020204020204" pitchFamily="34" charset="-122"/>
              </a:rPr>
              <a:t>梯度为：</a:t>
            </a:r>
            <a:r>
              <a:rPr kumimoji="0" lang="zh-CN" altLang="en-US" sz="2400" b="1" dirty="0">
                <a:latin typeface="微软雅黑" panose="020B0503020204020204" pitchFamily="34" charset="-122"/>
                <a:ea typeface="微软雅黑" panose="020B0503020204020204" pitchFamily="34" charset="-122"/>
              </a:rPr>
              <a:t> </a:t>
            </a:r>
          </a:p>
        </p:txBody>
      </p:sp>
      <p:graphicFrame>
        <p:nvGraphicFramePr>
          <p:cNvPr id="2" name="对象 1"/>
          <p:cNvGraphicFramePr>
            <a:graphicFrameLocks noChangeAspect="1"/>
          </p:cNvGraphicFramePr>
          <p:nvPr>
            <p:extLst>
              <p:ext uri="{D42A27DB-BD31-4B8C-83A1-F6EECF244321}">
                <p14:modId xmlns:p14="http://schemas.microsoft.com/office/powerpoint/2010/main" val="330183465"/>
              </p:ext>
            </p:extLst>
          </p:nvPr>
        </p:nvGraphicFramePr>
        <p:xfrm>
          <a:off x="1331640" y="1883668"/>
          <a:ext cx="6426200" cy="1257300"/>
        </p:xfrm>
        <a:graphic>
          <a:graphicData uri="http://schemas.openxmlformats.org/presentationml/2006/ole">
            <mc:AlternateContent xmlns:mc="http://schemas.openxmlformats.org/markup-compatibility/2006">
              <mc:Choice xmlns:v="urn:schemas-microsoft-com:vml" Requires="v">
                <p:oleObj name="Equation" r:id="rId2" imgW="6426000" imgH="1257120" progId="Equation.DSMT4">
                  <p:embed/>
                </p:oleObj>
              </mc:Choice>
              <mc:Fallback>
                <p:oleObj name="Equation" r:id="rId2" imgW="6426000" imgH="1257120" progId="Equation.DSMT4">
                  <p:embed/>
                  <p:pic>
                    <p:nvPicPr>
                      <p:cNvPr id="0" name=""/>
                      <p:cNvPicPr/>
                      <p:nvPr/>
                    </p:nvPicPr>
                    <p:blipFill>
                      <a:blip r:embed="rId3"/>
                      <a:stretch>
                        <a:fillRect/>
                      </a:stretch>
                    </p:blipFill>
                    <p:spPr>
                      <a:xfrm>
                        <a:off x="1331640" y="1883668"/>
                        <a:ext cx="6426200" cy="1257300"/>
                      </a:xfrm>
                      <a:prstGeom prst="rect">
                        <a:avLst/>
                      </a:prstGeom>
                    </p:spPr>
                  </p:pic>
                </p:oleObj>
              </mc:Fallback>
            </mc:AlternateContent>
          </a:graphicData>
        </a:graphic>
      </p:graphicFrame>
      <p:sp>
        <p:nvSpPr>
          <p:cNvPr id="19" name="Rectangle 4"/>
          <p:cNvSpPr>
            <a:spLocks noChangeArrowheads="1"/>
          </p:cNvSpPr>
          <p:nvPr/>
        </p:nvSpPr>
        <p:spPr bwMode="auto">
          <a:xfrm>
            <a:off x="382464" y="3274885"/>
            <a:ext cx="8761535" cy="11203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25000"/>
              </a:lnSpc>
              <a:spcBef>
                <a:spcPct val="30000"/>
              </a:spcBef>
              <a:buFontTx/>
              <a:buNone/>
            </a:pPr>
            <a:r>
              <a:rPr kumimoji="0" lang="zh-CN" altLang="en-US" sz="2800" b="1" dirty="0">
                <a:latin typeface="微软雅黑" panose="020B0503020204020204" pitchFamily="34" charset="-122"/>
                <a:ea typeface="微软雅黑" panose="020B0503020204020204" pitchFamily="34" charset="-122"/>
              </a:rPr>
              <a:t>该算法运算较费时，为更适合计算机实现，采用绝对差分算法：</a:t>
            </a:r>
          </a:p>
        </p:txBody>
      </p:sp>
      <p:graphicFrame>
        <p:nvGraphicFramePr>
          <p:cNvPr id="4" name="对象 3"/>
          <p:cNvGraphicFramePr>
            <a:graphicFrameLocks noChangeAspect="1"/>
          </p:cNvGraphicFramePr>
          <p:nvPr>
            <p:extLst>
              <p:ext uri="{D42A27DB-BD31-4B8C-83A1-F6EECF244321}">
                <p14:modId xmlns:p14="http://schemas.microsoft.com/office/powerpoint/2010/main" val="3525521877"/>
              </p:ext>
            </p:extLst>
          </p:nvPr>
        </p:nvGraphicFramePr>
        <p:xfrm>
          <a:off x="1187624" y="4509120"/>
          <a:ext cx="5715000" cy="1054100"/>
        </p:xfrm>
        <a:graphic>
          <a:graphicData uri="http://schemas.openxmlformats.org/presentationml/2006/ole">
            <mc:AlternateContent xmlns:mc="http://schemas.openxmlformats.org/markup-compatibility/2006">
              <mc:Choice xmlns:v="urn:schemas-microsoft-com:vml" Requires="v">
                <p:oleObj name="Equation" r:id="rId4" imgW="5715000" imgH="1054080" progId="Equation.DSMT4">
                  <p:embed/>
                </p:oleObj>
              </mc:Choice>
              <mc:Fallback>
                <p:oleObj name="Equation" r:id="rId4" imgW="5715000" imgH="1054080" progId="Equation.DSMT4">
                  <p:embed/>
                  <p:pic>
                    <p:nvPicPr>
                      <p:cNvPr id="0" name=""/>
                      <p:cNvPicPr/>
                      <p:nvPr/>
                    </p:nvPicPr>
                    <p:blipFill>
                      <a:blip r:embed="rId5"/>
                      <a:stretch>
                        <a:fillRect/>
                      </a:stretch>
                    </p:blipFill>
                    <p:spPr>
                      <a:xfrm>
                        <a:off x="1187624" y="4509120"/>
                        <a:ext cx="5715000" cy="1054100"/>
                      </a:xfrm>
                      <a:prstGeom prst="rect">
                        <a:avLst/>
                      </a:prstGeom>
                    </p:spPr>
                  </p:pic>
                </p:oleObj>
              </mc:Fallback>
            </mc:AlternateContent>
          </a:graphicData>
        </a:graphic>
      </p:graphicFrame>
      <p:sp>
        <p:nvSpPr>
          <p:cNvPr id="20" name="Rectangle 6"/>
          <p:cNvSpPr>
            <a:spLocks noChangeArrowheads="1"/>
          </p:cNvSpPr>
          <p:nvPr/>
        </p:nvSpPr>
        <p:spPr bwMode="auto">
          <a:xfrm>
            <a:off x="381000" y="5791200"/>
            <a:ext cx="87630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30000"/>
              </a:spcBef>
              <a:buFontTx/>
              <a:buNone/>
            </a:pPr>
            <a:r>
              <a:rPr kumimoji="0" lang="zh-CN" altLang="en-US" sz="2800" b="1" dirty="0">
                <a:latin typeface="微软雅黑" panose="020B0503020204020204" pitchFamily="34" charset="-122"/>
                <a:ea typeface="微软雅黑" panose="020B0503020204020204" pitchFamily="34" charset="-122"/>
              </a:rPr>
              <a:t>由上面的公式可见，梯度和相邻像素的灰度差成</a:t>
            </a:r>
            <a:r>
              <a:rPr kumimoji="0" lang="zh-CN" altLang="en-US" sz="2800" b="1" dirty="0">
                <a:solidFill>
                  <a:srgbClr val="FF0000"/>
                </a:solidFill>
                <a:latin typeface="微软雅黑" panose="020B0503020204020204" pitchFamily="34" charset="-122"/>
                <a:ea typeface="微软雅黑" panose="020B0503020204020204" pitchFamily="34" charset="-122"/>
              </a:rPr>
              <a:t>正比</a:t>
            </a:r>
            <a:r>
              <a:rPr kumimoji="0" lang="zh-CN" altLang="en-US" sz="2800" b="1" dirty="0">
                <a:latin typeface="微软雅黑" panose="020B0503020204020204" pitchFamily="34" charset="-122"/>
                <a:ea typeface="微软雅黑" panose="020B0503020204020204" pitchFamily="34" charset="-122"/>
              </a:rPr>
              <a:t>。</a:t>
            </a:r>
          </a:p>
        </p:txBody>
      </p:sp>
    </p:spTree>
    <p:extLst>
      <p:ext uri="{BB962C8B-B14F-4D97-AF65-F5344CB8AC3E}">
        <p14:creationId xmlns:p14="http://schemas.microsoft.com/office/powerpoint/2010/main" val="3577007374"/>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323850" y="188913"/>
            <a:ext cx="7704534" cy="836612"/>
          </a:xfrm>
        </p:spPr>
        <p:txBody>
          <a:bodyPr/>
          <a:lstStyle/>
          <a:p>
            <a:pPr eaLnBrk="1" hangingPunct="1"/>
            <a:r>
              <a:rPr lang="zh-CN" altLang="en-US" sz="4400" dirty="0">
                <a:ea typeface="微软雅黑" pitchFamily="34" charset="-122"/>
              </a:rPr>
              <a:t>空域滤波增强</a:t>
            </a:r>
            <a:r>
              <a:rPr lang="en-US" altLang="zh-CN" sz="4400" dirty="0">
                <a:ea typeface="微软雅黑" pitchFamily="34" charset="-122"/>
              </a:rPr>
              <a:t>—</a:t>
            </a:r>
            <a:r>
              <a:rPr lang="zh-CN" altLang="en-US" sz="3500" dirty="0">
                <a:ea typeface="微软雅黑" pitchFamily="34" charset="-122"/>
              </a:rPr>
              <a:t>非线性锐化滤波器</a:t>
            </a:r>
          </a:p>
        </p:txBody>
      </p:sp>
      <p:sp>
        <p:nvSpPr>
          <p:cNvPr id="10" name="Rectangle 2"/>
          <p:cNvSpPr>
            <a:spLocks noChangeArrowheads="1"/>
          </p:cNvSpPr>
          <p:nvPr/>
        </p:nvSpPr>
        <p:spPr bwMode="auto">
          <a:xfrm>
            <a:off x="251520" y="1378596"/>
            <a:ext cx="9073008" cy="42519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25000"/>
              </a:lnSpc>
              <a:spcBef>
                <a:spcPct val="30000"/>
              </a:spcBef>
              <a:buFontTx/>
              <a:buNone/>
            </a:pPr>
            <a:r>
              <a:rPr kumimoji="0" lang="zh-CN" altLang="en-US" sz="2900" b="1" dirty="0">
                <a:solidFill>
                  <a:srgbClr val="033BED"/>
                </a:solidFill>
                <a:latin typeface="微软雅黑" panose="020B0503020204020204" pitchFamily="34" charset="-122"/>
                <a:ea typeface="微软雅黑" panose="020B0503020204020204" pitchFamily="34" charset="-122"/>
              </a:rPr>
              <a:t>梯度法的特点：</a:t>
            </a:r>
            <a:endParaRPr kumimoji="0" lang="en-US" altLang="zh-CN" sz="2900" b="1" dirty="0">
              <a:solidFill>
                <a:srgbClr val="033BED"/>
              </a:solidFill>
              <a:latin typeface="微软雅黑" panose="020B0503020204020204" pitchFamily="34" charset="-122"/>
              <a:ea typeface="微软雅黑" panose="020B0503020204020204" pitchFamily="34" charset="-122"/>
            </a:endParaRPr>
          </a:p>
          <a:p>
            <a:pPr algn="just" eaLnBrk="1" hangingPunct="1">
              <a:lnSpc>
                <a:spcPct val="125000"/>
              </a:lnSpc>
              <a:spcBef>
                <a:spcPct val="30000"/>
              </a:spcBef>
              <a:buFontTx/>
              <a:buNone/>
            </a:pPr>
            <a:endParaRPr kumimoji="0" lang="en-US" altLang="zh-CN" sz="1000" b="1" dirty="0">
              <a:solidFill>
                <a:srgbClr val="033BED"/>
              </a:solidFill>
              <a:latin typeface="微软雅黑" panose="020B0503020204020204" pitchFamily="34" charset="-122"/>
              <a:ea typeface="微软雅黑" panose="020B0503020204020204" pitchFamily="34" charset="-122"/>
            </a:endParaRPr>
          </a:p>
          <a:p>
            <a:pPr marL="342900" indent="-342900" algn="just">
              <a:lnSpc>
                <a:spcPct val="125000"/>
              </a:lnSpc>
              <a:spcBef>
                <a:spcPct val="30000"/>
              </a:spcBef>
              <a:buFont typeface="Wingdings" panose="05000000000000000000" pitchFamily="2" charset="2"/>
              <a:buChar char="l"/>
            </a:pPr>
            <a:r>
              <a:rPr kumimoji="0" lang="zh-CN" altLang="en-US" sz="2900" b="1" dirty="0">
                <a:latin typeface="微软雅黑" panose="020B0503020204020204" pitchFamily="34" charset="-122"/>
                <a:ea typeface="微软雅黑" panose="020B0503020204020204" pitchFamily="34" charset="-122"/>
              </a:rPr>
              <a:t>图像的边缘上，像素灰度有陡然变化，梯度值很</a:t>
            </a:r>
            <a:r>
              <a:rPr kumimoji="0" lang="zh-CN" altLang="en-US" sz="2900" b="1" dirty="0">
                <a:solidFill>
                  <a:srgbClr val="FF0000"/>
                </a:solidFill>
                <a:latin typeface="微软雅黑" panose="020B0503020204020204" pitchFamily="34" charset="-122"/>
                <a:ea typeface="微软雅黑" panose="020B0503020204020204" pitchFamily="34" charset="-122"/>
              </a:rPr>
              <a:t>大</a:t>
            </a:r>
            <a:r>
              <a:rPr kumimoji="0" lang="zh-CN" altLang="en-US" sz="2900" b="1" dirty="0">
                <a:latin typeface="微软雅黑" panose="020B0503020204020204" pitchFamily="34" charset="-122"/>
                <a:ea typeface="微软雅黑" panose="020B0503020204020204" pitchFamily="34" charset="-122"/>
              </a:rPr>
              <a:t>；</a:t>
            </a:r>
            <a:endParaRPr kumimoji="0" lang="en-US" altLang="zh-CN" sz="2900" b="1" dirty="0">
              <a:latin typeface="微软雅黑" panose="020B0503020204020204" pitchFamily="34" charset="-122"/>
              <a:ea typeface="微软雅黑" panose="020B0503020204020204" pitchFamily="34" charset="-122"/>
            </a:endParaRPr>
          </a:p>
          <a:p>
            <a:pPr marL="342900" indent="-342900" algn="just">
              <a:lnSpc>
                <a:spcPct val="125000"/>
              </a:lnSpc>
              <a:spcBef>
                <a:spcPct val="30000"/>
              </a:spcBef>
              <a:buFont typeface="Wingdings" panose="05000000000000000000" pitchFamily="2" charset="2"/>
              <a:buChar char="l"/>
            </a:pPr>
            <a:endParaRPr kumimoji="0" lang="zh-CN" altLang="en-US" sz="1500" b="1" dirty="0">
              <a:latin typeface="微软雅黑" panose="020B0503020204020204" pitchFamily="34" charset="-122"/>
              <a:ea typeface="微软雅黑" panose="020B0503020204020204" pitchFamily="34" charset="-122"/>
            </a:endParaRPr>
          </a:p>
          <a:p>
            <a:pPr marL="342900" indent="-342900" algn="just">
              <a:lnSpc>
                <a:spcPct val="125000"/>
              </a:lnSpc>
              <a:spcBef>
                <a:spcPct val="30000"/>
              </a:spcBef>
              <a:buFont typeface="Wingdings" panose="05000000000000000000" pitchFamily="2" charset="2"/>
              <a:buChar char="l"/>
            </a:pPr>
            <a:r>
              <a:rPr kumimoji="0" lang="zh-CN" altLang="en-US" sz="2900" b="1" dirty="0">
                <a:latin typeface="微软雅黑" panose="020B0503020204020204" pitchFamily="34" charset="-122"/>
                <a:ea typeface="微软雅黑" panose="020B0503020204020204" pitchFamily="34" charset="-122"/>
              </a:rPr>
              <a:t>图像灰度变化平缓区域，梯度值很</a:t>
            </a:r>
            <a:r>
              <a:rPr kumimoji="0" lang="zh-CN" altLang="en-US" sz="2900" b="1" dirty="0">
                <a:solidFill>
                  <a:srgbClr val="FF0000"/>
                </a:solidFill>
                <a:latin typeface="微软雅黑" panose="020B0503020204020204" pitchFamily="34" charset="-122"/>
                <a:ea typeface="微软雅黑" panose="020B0503020204020204" pitchFamily="34" charset="-122"/>
              </a:rPr>
              <a:t>小</a:t>
            </a:r>
            <a:r>
              <a:rPr kumimoji="0" lang="zh-CN" altLang="en-US" sz="2900" b="1" dirty="0">
                <a:latin typeface="微软雅黑" panose="020B0503020204020204" pitchFamily="34" charset="-122"/>
                <a:ea typeface="微软雅黑" panose="020B0503020204020204" pitchFamily="34" charset="-122"/>
              </a:rPr>
              <a:t>；</a:t>
            </a:r>
            <a:endParaRPr kumimoji="0" lang="en-US" altLang="zh-CN" sz="2900" b="1" dirty="0">
              <a:latin typeface="微软雅黑" panose="020B0503020204020204" pitchFamily="34" charset="-122"/>
              <a:ea typeface="微软雅黑" panose="020B0503020204020204" pitchFamily="34" charset="-122"/>
            </a:endParaRPr>
          </a:p>
          <a:p>
            <a:pPr marL="342900" indent="-342900" algn="just">
              <a:lnSpc>
                <a:spcPct val="125000"/>
              </a:lnSpc>
              <a:spcBef>
                <a:spcPct val="30000"/>
              </a:spcBef>
              <a:buFont typeface="Wingdings" panose="05000000000000000000" pitchFamily="2" charset="2"/>
              <a:buChar char="l"/>
            </a:pPr>
            <a:endParaRPr kumimoji="0" lang="zh-CN" altLang="en-US" sz="1500" b="1" dirty="0">
              <a:latin typeface="微软雅黑" panose="020B0503020204020204" pitchFamily="34" charset="-122"/>
              <a:ea typeface="微软雅黑" panose="020B0503020204020204" pitchFamily="34" charset="-122"/>
            </a:endParaRPr>
          </a:p>
          <a:p>
            <a:pPr marL="342900" indent="-342900" algn="just">
              <a:lnSpc>
                <a:spcPct val="125000"/>
              </a:lnSpc>
              <a:spcBef>
                <a:spcPct val="30000"/>
              </a:spcBef>
              <a:buFont typeface="Wingdings" panose="05000000000000000000" pitchFamily="2" charset="2"/>
              <a:buChar char="l"/>
            </a:pPr>
            <a:r>
              <a:rPr kumimoji="0" lang="zh-CN" altLang="en-US" sz="2900" b="1" dirty="0">
                <a:latin typeface="微软雅黑" panose="020B0503020204020204" pitchFamily="34" charset="-122"/>
                <a:ea typeface="微软雅黑" panose="020B0503020204020204" pitchFamily="34" charset="-122"/>
              </a:rPr>
              <a:t>等灰度区域，梯度值为</a:t>
            </a:r>
            <a:r>
              <a:rPr kumimoji="0" lang="zh-CN" altLang="en-US" sz="2900" b="1" dirty="0">
                <a:solidFill>
                  <a:srgbClr val="FF0000"/>
                </a:solidFill>
                <a:latin typeface="微软雅黑" panose="020B0503020204020204" pitchFamily="34" charset="-122"/>
                <a:ea typeface="微软雅黑" panose="020B0503020204020204" pitchFamily="34" charset="-122"/>
              </a:rPr>
              <a:t>零</a:t>
            </a:r>
            <a:r>
              <a:rPr kumimoji="0" lang="zh-CN" altLang="en-US" sz="2900" b="1" dirty="0">
                <a:latin typeface="微软雅黑" panose="020B0503020204020204" pitchFamily="34" charset="-122"/>
                <a:ea typeface="微软雅黑" panose="020B0503020204020204" pitchFamily="34" charset="-122"/>
              </a:rPr>
              <a:t>。</a:t>
            </a:r>
          </a:p>
          <a:p>
            <a:pPr marL="342900" indent="-342900" algn="just">
              <a:lnSpc>
                <a:spcPct val="125000"/>
              </a:lnSpc>
              <a:spcBef>
                <a:spcPct val="30000"/>
              </a:spcBef>
              <a:buFont typeface="Wingdings" panose="05000000000000000000" pitchFamily="2" charset="2"/>
              <a:buChar char="l"/>
            </a:pPr>
            <a:endParaRPr kumimoji="0" lang="zh-CN" altLang="en-US" sz="24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23360831"/>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323850" y="188913"/>
            <a:ext cx="7704534" cy="836612"/>
          </a:xfrm>
        </p:spPr>
        <p:txBody>
          <a:bodyPr/>
          <a:lstStyle/>
          <a:p>
            <a:pPr eaLnBrk="1" hangingPunct="1"/>
            <a:r>
              <a:rPr lang="zh-CN" altLang="en-US" sz="4400" dirty="0">
                <a:ea typeface="微软雅黑" pitchFamily="34" charset="-122"/>
              </a:rPr>
              <a:t>空域滤波增强</a:t>
            </a:r>
            <a:r>
              <a:rPr lang="en-US" altLang="zh-CN" sz="4400" dirty="0">
                <a:ea typeface="微软雅黑" pitchFamily="34" charset="-122"/>
              </a:rPr>
              <a:t>—</a:t>
            </a:r>
            <a:r>
              <a:rPr lang="zh-CN" altLang="en-US" sz="3500" dirty="0">
                <a:ea typeface="微软雅黑" pitchFamily="34" charset="-122"/>
              </a:rPr>
              <a:t>非线性锐化滤波器</a:t>
            </a:r>
          </a:p>
        </p:txBody>
      </p:sp>
      <p:pic>
        <p:nvPicPr>
          <p:cNvPr id="4" name="Picture 20" descr="4"/>
          <p:cNvPicPr preferRelativeResize="0">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1524000"/>
            <a:ext cx="2514600" cy="2249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21" descr="4"/>
          <p:cNvPicPr preferRelativeResize="0">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81600" y="1524000"/>
            <a:ext cx="2516188" cy="2249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 Box 22"/>
          <p:cNvSpPr txBox="1">
            <a:spLocks noChangeArrowheads="1"/>
          </p:cNvSpPr>
          <p:nvPr/>
        </p:nvSpPr>
        <p:spPr bwMode="auto">
          <a:xfrm>
            <a:off x="1257300" y="3773488"/>
            <a:ext cx="2286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FontTx/>
              <a:buNone/>
            </a:pPr>
            <a:r>
              <a:rPr lang="en-US" altLang="zh-CN" sz="2400" b="1" dirty="0">
                <a:solidFill>
                  <a:schemeClr val="accent1"/>
                </a:solidFill>
                <a:latin typeface="微软雅黑" panose="020B0503020204020204" pitchFamily="34" charset="-122"/>
                <a:ea typeface="微软雅黑" panose="020B0503020204020204" pitchFamily="34" charset="-122"/>
              </a:rPr>
              <a:t>(a) </a:t>
            </a:r>
            <a:r>
              <a:rPr lang="zh-CN" altLang="en-US" sz="2400" b="1" dirty="0">
                <a:solidFill>
                  <a:schemeClr val="accent1"/>
                </a:solidFill>
                <a:latin typeface="微软雅黑" panose="020B0503020204020204" pitchFamily="34" charset="-122"/>
                <a:ea typeface="微软雅黑" panose="020B0503020204020204" pitchFamily="34" charset="-122"/>
              </a:rPr>
              <a:t>二值图像</a:t>
            </a:r>
          </a:p>
        </p:txBody>
      </p:sp>
      <p:sp>
        <p:nvSpPr>
          <p:cNvPr id="7" name="Text Box 23"/>
          <p:cNvSpPr txBox="1">
            <a:spLocks noChangeArrowheads="1"/>
          </p:cNvSpPr>
          <p:nvPr/>
        </p:nvSpPr>
        <p:spPr bwMode="auto">
          <a:xfrm>
            <a:off x="5296694" y="3773488"/>
            <a:ext cx="240109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FontTx/>
              <a:buNone/>
            </a:pPr>
            <a:r>
              <a:rPr lang="en-US" altLang="zh-CN" sz="2400" b="1" dirty="0">
                <a:solidFill>
                  <a:schemeClr val="accent1"/>
                </a:solidFill>
                <a:latin typeface="微软雅黑" panose="020B0503020204020204" pitchFamily="34" charset="-122"/>
                <a:ea typeface="微软雅黑" panose="020B0503020204020204" pitchFamily="34" charset="-122"/>
              </a:rPr>
              <a:t>(b) </a:t>
            </a:r>
            <a:r>
              <a:rPr lang="zh-CN" altLang="en-US" sz="2400" b="1" dirty="0">
                <a:solidFill>
                  <a:schemeClr val="accent1"/>
                </a:solidFill>
                <a:latin typeface="微软雅黑" panose="020B0503020204020204" pitchFamily="34" charset="-122"/>
                <a:ea typeface="微软雅黑" panose="020B0503020204020204" pitchFamily="34" charset="-122"/>
              </a:rPr>
              <a:t>梯度图像</a:t>
            </a:r>
          </a:p>
        </p:txBody>
      </p:sp>
      <p:sp>
        <p:nvSpPr>
          <p:cNvPr id="8" name="Rectangle 24"/>
          <p:cNvSpPr>
            <a:spLocks noChangeArrowheads="1"/>
          </p:cNvSpPr>
          <p:nvPr/>
        </p:nvSpPr>
        <p:spPr bwMode="auto">
          <a:xfrm>
            <a:off x="578296" y="4572000"/>
            <a:ext cx="8458200" cy="16589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25000"/>
              </a:lnSpc>
              <a:spcBef>
                <a:spcPct val="30000"/>
              </a:spcBef>
              <a:buFontTx/>
              <a:buNone/>
            </a:pPr>
            <a:r>
              <a:rPr lang="zh-CN" altLang="en-US" sz="2800" b="1" dirty="0">
                <a:latin typeface="微软雅黑" panose="020B0503020204020204" pitchFamily="34" charset="-122"/>
                <a:ea typeface="微软雅黑" panose="020B0503020204020204" pitchFamily="34" charset="-122"/>
              </a:rPr>
              <a:t>图</a:t>
            </a:r>
            <a:r>
              <a:rPr lang="en-US" altLang="zh-CN" sz="2800" b="1" dirty="0">
                <a:latin typeface="微软雅黑" panose="020B0503020204020204" pitchFamily="34" charset="-122"/>
                <a:ea typeface="微软雅黑" panose="020B0503020204020204" pitchFamily="34" charset="-122"/>
              </a:rPr>
              <a:t>(a)</a:t>
            </a:r>
            <a:r>
              <a:rPr lang="zh-CN" altLang="en-US" sz="2800" b="1" dirty="0">
                <a:latin typeface="微软雅黑" panose="020B0503020204020204" pitchFamily="34" charset="-122"/>
                <a:ea typeface="微软雅黑" panose="020B0503020204020204" pitchFamily="34" charset="-122"/>
              </a:rPr>
              <a:t>是一幅二值图像，图</a:t>
            </a:r>
            <a:r>
              <a:rPr lang="en-US" altLang="zh-CN" sz="2800" b="1" dirty="0">
                <a:latin typeface="微软雅黑" panose="020B0503020204020204" pitchFamily="34" charset="-122"/>
                <a:ea typeface="微软雅黑" panose="020B0503020204020204" pitchFamily="34" charset="-122"/>
              </a:rPr>
              <a:t>(b)</a:t>
            </a:r>
            <a:r>
              <a:rPr lang="zh-CN" altLang="en-US" sz="2800" b="1" dirty="0">
                <a:latin typeface="微软雅黑" panose="020B0503020204020204" pitchFamily="34" charset="-122"/>
                <a:ea typeface="微软雅黑" panose="020B0503020204020204" pitchFamily="34" charset="-122"/>
              </a:rPr>
              <a:t>为一幅梯度图像。可见，图像中的白区变为零灰度值，黑区仍为零灰度值，只留下了灰度值急剧变化的边缘处的点。 </a:t>
            </a:r>
          </a:p>
        </p:txBody>
      </p:sp>
    </p:spTree>
    <p:extLst>
      <p:ext uri="{BB962C8B-B14F-4D97-AF65-F5344CB8AC3E}">
        <p14:creationId xmlns:p14="http://schemas.microsoft.com/office/powerpoint/2010/main" val="394974142"/>
      </p:ext>
    </p:extLst>
  </p:cSld>
  <p:clrMapOvr>
    <a:masterClrMapping/>
  </p:clrMapOvr>
  <p:transition/>
</p:sld>
</file>

<file path=ppt/theme/theme1.xml><?xml version="1.0" encoding="utf-8"?>
<a:theme xmlns:a="http://schemas.openxmlformats.org/drawingml/2006/main" name="默认设计模板">
  <a:themeElements>
    <a:clrScheme name="默认设计模板 1">
      <a:dk1>
        <a:srgbClr val="000000"/>
      </a:dk1>
      <a:lt1>
        <a:srgbClr val="FFFFFF"/>
      </a:lt1>
      <a:dk2>
        <a:srgbClr val="000000"/>
      </a:dk2>
      <a:lt2>
        <a:srgbClr val="969696"/>
      </a:lt2>
      <a:accent1>
        <a:srgbClr val="256B9B"/>
      </a:accent1>
      <a:accent2>
        <a:srgbClr val="003366"/>
      </a:accent2>
      <a:accent3>
        <a:srgbClr val="FFFFFF"/>
      </a:accent3>
      <a:accent4>
        <a:srgbClr val="000000"/>
      </a:accent4>
      <a:accent5>
        <a:srgbClr val="ACBACB"/>
      </a:accent5>
      <a:accent6>
        <a:srgbClr val="002D5C"/>
      </a:accent6>
      <a:hlink>
        <a:srgbClr val="0066CC"/>
      </a:hlink>
      <a:folHlink>
        <a:srgbClr val="808080"/>
      </a:folHlink>
    </a:clrScheme>
    <a:fontScheme name="默认设计模板">
      <a:majorFont>
        <a:latin typeface="Arial"/>
        <a:ea typeface="华文细黑"/>
        <a:cs typeface=""/>
      </a:majorFont>
      <a:minorFont>
        <a:latin typeface="Arial"/>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ln>
          <a:solidFill>
            <a:srgbClr val="000000"/>
          </a:solidFill>
          <a:tailEnd type="arrow"/>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默认设计模板 1">
        <a:dk1>
          <a:srgbClr val="000000"/>
        </a:dk1>
        <a:lt1>
          <a:srgbClr val="FFFFFF"/>
        </a:lt1>
        <a:dk2>
          <a:srgbClr val="000000"/>
        </a:dk2>
        <a:lt2>
          <a:srgbClr val="969696"/>
        </a:lt2>
        <a:accent1>
          <a:srgbClr val="256B9B"/>
        </a:accent1>
        <a:accent2>
          <a:srgbClr val="003366"/>
        </a:accent2>
        <a:accent3>
          <a:srgbClr val="FFFFFF"/>
        </a:accent3>
        <a:accent4>
          <a:srgbClr val="000000"/>
        </a:accent4>
        <a:accent5>
          <a:srgbClr val="ACBACB"/>
        </a:accent5>
        <a:accent6>
          <a:srgbClr val="002D5C"/>
        </a:accent6>
        <a:hlink>
          <a:srgbClr val="0066CC"/>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NordriDesign">
  <a:themeElements>
    <a:clrScheme name="Nordri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3399"/>
      </a:hlink>
      <a:folHlink>
        <a:srgbClr val="3366CC"/>
      </a:folHlink>
    </a:clrScheme>
    <a:fontScheme name="NordriDesign">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Nordri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3399"/>
        </a:hlink>
        <a:folHlink>
          <a:srgbClr val="3366CC"/>
        </a:folHlink>
      </a:clrScheme>
      <a:clrMap bg1="lt1" tx1="dk1" bg2="lt2" tx2="dk2" accent1="accent1" accent2="accent2" accent3="accent3" accent4="accent4" accent5="accent5" accent6="accent6" hlink="hlink" folHlink="folHlink"/>
    </a:extraClrScheme>
    <a:extraClrScheme>
      <a:clrScheme name="NordriDesign 2">
        <a:dk1>
          <a:srgbClr val="000000"/>
        </a:dk1>
        <a:lt1>
          <a:srgbClr val="FFFFFF"/>
        </a:lt1>
        <a:dk2>
          <a:srgbClr val="000000"/>
        </a:dk2>
        <a:lt2>
          <a:srgbClr val="808080"/>
        </a:lt2>
        <a:accent1>
          <a:srgbClr val="2A62BC"/>
        </a:accent1>
        <a:accent2>
          <a:srgbClr val="22458A"/>
        </a:accent2>
        <a:accent3>
          <a:srgbClr val="FFFFFF"/>
        </a:accent3>
        <a:accent4>
          <a:srgbClr val="000000"/>
        </a:accent4>
        <a:accent5>
          <a:srgbClr val="ACB7DA"/>
        </a:accent5>
        <a:accent6>
          <a:srgbClr val="1E3E7D"/>
        </a:accent6>
        <a:hlink>
          <a:srgbClr val="000000"/>
        </a:hlink>
        <a:folHlink>
          <a:srgbClr val="5F5F5F"/>
        </a:folHlink>
      </a:clrScheme>
      <a:clrMap bg1="lt1" tx1="dk1" bg2="lt2" tx2="dk2" accent1="accent1" accent2="accent2" accent3="accent3" accent4="accent4" accent5="accent5" accent6="accent6" hlink="hlink" folHlink="folHlink"/>
    </a:extraClrScheme>
    <a:extraClrScheme>
      <a:clrScheme name="NordriDesign 3">
        <a:dk1>
          <a:srgbClr val="000000"/>
        </a:dk1>
        <a:lt1>
          <a:srgbClr val="FFFFFF"/>
        </a:lt1>
        <a:dk2>
          <a:srgbClr val="000000"/>
        </a:dk2>
        <a:lt2>
          <a:srgbClr val="808080"/>
        </a:lt2>
        <a:accent1>
          <a:srgbClr val="3366CC"/>
        </a:accent1>
        <a:accent2>
          <a:srgbClr val="003366"/>
        </a:accent2>
        <a:accent3>
          <a:srgbClr val="FFFFFF"/>
        </a:accent3>
        <a:accent4>
          <a:srgbClr val="000000"/>
        </a:accent4>
        <a:accent5>
          <a:srgbClr val="ADB8E2"/>
        </a:accent5>
        <a:accent6>
          <a:srgbClr val="002D5C"/>
        </a:accent6>
        <a:hlink>
          <a:srgbClr val="003366"/>
        </a:hlink>
        <a:folHlink>
          <a:srgbClr val="0066CC"/>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18008</TotalTime>
  <Words>8281</Words>
  <Application>Microsoft Office PowerPoint</Application>
  <PresentationFormat>全屏显示(4:3)</PresentationFormat>
  <Paragraphs>1129</Paragraphs>
  <Slides>148</Slides>
  <Notes>35</Notes>
  <HiddenSlides>4</HiddenSlides>
  <MMClips>0</MMClips>
  <ScaleCrop>false</ScaleCrop>
  <HeadingPairs>
    <vt:vector size="8" baseType="variant">
      <vt:variant>
        <vt:lpstr>已用的字体</vt:lpstr>
      </vt:variant>
      <vt:variant>
        <vt:i4>13</vt:i4>
      </vt:variant>
      <vt:variant>
        <vt:lpstr>主题</vt:lpstr>
      </vt:variant>
      <vt:variant>
        <vt:i4>2</vt:i4>
      </vt:variant>
      <vt:variant>
        <vt:lpstr>嵌入 OLE 服务器</vt:lpstr>
      </vt:variant>
      <vt:variant>
        <vt:i4>7</vt:i4>
      </vt:variant>
      <vt:variant>
        <vt:lpstr>幻灯片标题</vt:lpstr>
      </vt:variant>
      <vt:variant>
        <vt:i4>148</vt:i4>
      </vt:variant>
    </vt:vector>
  </HeadingPairs>
  <TitlesOfParts>
    <vt:vector size="170" baseType="lpstr">
      <vt:lpstr>黑体</vt:lpstr>
      <vt:lpstr>华文细黑</vt:lpstr>
      <vt:lpstr>华文新魏</vt:lpstr>
      <vt:lpstr>华文中宋</vt:lpstr>
      <vt:lpstr>宋体</vt:lpstr>
      <vt:lpstr>微软雅黑</vt:lpstr>
      <vt:lpstr>Arial</vt:lpstr>
      <vt:lpstr>Calibri</vt:lpstr>
      <vt:lpstr>Cambria Math</vt:lpstr>
      <vt:lpstr>Lucida Sans</vt:lpstr>
      <vt:lpstr>Symbol</vt:lpstr>
      <vt:lpstr>Times New Roman</vt:lpstr>
      <vt:lpstr>Wingdings</vt:lpstr>
      <vt:lpstr>默认设计模板</vt:lpstr>
      <vt:lpstr>NordriDesign</vt:lpstr>
      <vt:lpstr>Equation</vt:lpstr>
      <vt:lpstr>Image</vt:lpstr>
      <vt:lpstr>公式</vt:lpstr>
      <vt:lpstr>位图图像</vt:lpstr>
      <vt:lpstr>BMP 图像</vt:lpstr>
      <vt:lpstr>Microsoft Drawing</vt:lpstr>
      <vt:lpstr>Paintbrush Picture</vt:lpstr>
      <vt:lpstr>PowerPoint 演示文稿</vt:lpstr>
      <vt:lpstr>教学提纲</vt:lpstr>
      <vt:lpstr>概述</vt:lpstr>
      <vt:lpstr>概述</vt:lpstr>
      <vt:lpstr>概述</vt:lpstr>
      <vt:lpstr>概述</vt:lpstr>
      <vt:lpstr>概述</vt:lpstr>
      <vt:lpstr>空域点处理变换增强</vt:lpstr>
      <vt:lpstr>空域变换增强—直接灰度变换</vt:lpstr>
      <vt:lpstr>空域变换增强—直接灰度变换</vt:lpstr>
      <vt:lpstr>空域变换增强—直接灰度变换</vt:lpstr>
      <vt:lpstr>空域变换增强—直接灰度变换</vt:lpstr>
      <vt:lpstr>空域变换增强—直接灰度变换</vt:lpstr>
      <vt:lpstr>空域变换增强—直方图处理</vt:lpstr>
      <vt:lpstr>空域变换增强—直方图处理</vt:lpstr>
      <vt:lpstr>空域变换增强—直方图处理</vt:lpstr>
      <vt:lpstr>空域变换增强—直方图处理</vt:lpstr>
      <vt:lpstr>空域变换增强—直方图处理</vt:lpstr>
      <vt:lpstr>空域变换增强—直方图处理</vt:lpstr>
      <vt:lpstr>空域变换增强—直方图处理</vt:lpstr>
      <vt:lpstr>空域变换增强—直方图处理</vt:lpstr>
      <vt:lpstr>空域变换增强—直方图处理</vt:lpstr>
      <vt:lpstr>空域变换增强—直方图处理</vt:lpstr>
      <vt:lpstr>空域变换增强—直方图处理</vt:lpstr>
      <vt:lpstr>空域变换增强—直方图处理</vt:lpstr>
      <vt:lpstr>空域变换增强—直方图处理</vt:lpstr>
      <vt:lpstr>空域变换增强—直方图处理</vt:lpstr>
      <vt:lpstr>空域变换增强—直方图处理</vt:lpstr>
      <vt:lpstr>空域变换增强—直方图处理</vt:lpstr>
      <vt:lpstr>空域变换增强—直方图处理</vt:lpstr>
      <vt:lpstr>空域变换增强—直方图处理</vt:lpstr>
      <vt:lpstr>空域变换增强—直方图处理</vt:lpstr>
      <vt:lpstr>空域变换增强—直方图处理</vt:lpstr>
      <vt:lpstr>空域变换增强—直方图处理</vt:lpstr>
      <vt:lpstr>空域变换增强—直方图处理</vt:lpstr>
      <vt:lpstr>空域变换增强—直方图处理</vt:lpstr>
      <vt:lpstr>空域变换增强—直方图处理</vt:lpstr>
      <vt:lpstr>空域变换增强—直方图处理</vt:lpstr>
      <vt:lpstr>空域变换增强—直方图处理</vt:lpstr>
      <vt:lpstr>空域变换增强—直方图处理</vt:lpstr>
      <vt:lpstr>空域变换增强—直方图处理</vt:lpstr>
      <vt:lpstr>空域变换增强—直方图处理</vt:lpstr>
      <vt:lpstr>空域变换增强—直方图处理</vt:lpstr>
      <vt:lpstr>空域变换增强—直方图处理</vt:lpstr>
      <vt:lpstr>空域变换增强—直方图处理</vt:lpstr>
      <vt:lpstr>空域变换增强—直方图处理</vt:lpstr>
      <vt:lpstr>空域变换增强—直方图处理</vt:lpstr>
      <vt:lpstr>空域变换增强—直方图处理</vt:lpstr>
      <vt:lpstr>空域变换增强—直方图处理</vt:lpstr>
      <vt:lpstr>空域变换增强—直方图处理</vt:lpstr>
      <vt:lpstr>空域变换增强—直方图处理</vt:lpstr>
      <vt:lpstr>空域变换增强—直方图处理</vt:lpstr>
      <vt:lpstr>空域变换增强—直方图处理</vt:lpstr>
      <vt:lpstr>空域变换增强—直方图处理</vt:lpstr>
      <vt:lpstr>空域滤波增强</vt:lpstr>
      <vt:lpstr>空域滤波增强</vt:lpstr>
      <vt:lpstr>空域滤波增强—图像噪声</vt:lpstr>
      <vt:lpstr>空域滤波增强—图像噪声</vt:lpstr>
      <vt:lpstr>空域滤波增强—图像噪声</vt:lpstr>
      <vt:lpstr>空域滤波增强—图像噪声</vt:lpstr>
      <vt:lpstr>空域滤波增强—图像噪声</vt:lpstr>
      <vt:lpstr>空域滤波增强—均值滤波</vt:lpstr>
      <vt:lpstr>空域滤波增强—均值滤波</vt:lpstr>
      <vt:lpstr>空域滤波增强—均值滤波</vt:lpstr>
      <vt:lpstr>空域滤波增强—均值滤波</vt:lpstr>
      <vt:lpstr>空域滤波增强—均值滤波</vt:lpstr>
      <vt:lpstr>空域滤波增强—均值滤波</vt:lpstr>
      <vt:lpstr>空域滤波增强—均值滤波</vt:lpstr>
      <vt:lpstr>空域滤波增强—中值滤波</vt:lpstr>
      <vt:lpstr>空域滤波增强—中值滤波</vt:lpstr>
      <vt:lpstr>空域滤波增强—中值滤波</vt:lpstr>
      <vt:lpstr>空域滤波增强—中值滤波</vt:lpstr>
      <vt:lpstr>空域滤波增强—中值滤波</vt:lpstr>
      <vt:lpstr>空域滤波增强—中值滤波</vt:lpstr>
      <vt:lpstr>空域滤波增强—中值滤波</vt:lpstr>
      <vt:lpstr>空域滤波增强—中值滤波</vt:lpstr>
      <vt:lpstr>空域滤波增强—中值滤波</vt:lpstr>
      <vt:lpstr>空域滤波增强—中值滤波</vt:lpstr>
      <vt:lpstr>空域滤波增强—中值滤波</vt:lpstr>
      <vt:lpstr>空域滤波增强—中值滤波</vt:lpstr>
      <vt:lpstr>空域滤波增强—中值滤波</vt:lpstr>
      <vt:lpstr>空域滤波增强—中值滤波</vt:lpstr>
      <vt:lpstr>空域滤波增强—中值滤波</vt:lpstr>
      <vt:lpstr>空域滤波增强—中值滤波</vt:lpstr>
      <vt:lpstr>空域滤波增强—边界保持平滑滤波</vt:lpstr>
      <vt:lpstr>空域滤波增强—边界保持平滑滤波</vt:lpstr>
      <vt:lpstr>空域滤波增强—边界保持平滑滤波</vt:lpstr>
      <vt:lpstr>空域滤波增强—边界保持平滑滤波</vt:lpstr>
      <vt:lpstr>空域滤波增强—边界保持平滑滤波</vt:lpstr>
      <vt:lpstr>空域滤波增强—锐化滤波器</vt:lpstr>
      <vt:lpstr>空域滤波增强—线性锐化滤波器</vt:lpstr>
      <vt:lpstr>空域滤波增强—线性锐化滤波器</vt:lpstr>
      <vt:lpstr>空域滤波增强—非线性锐化滤波器</vt:lpstr>
      <vt:lpstr>空域滤波增强—非线性锐化滤波器</vt:lpstr>
      <vt:lpstr>空域滤波增强—非线性锐化滤波器</vt:lpstr>
      <vt:lpstr>空域滤波增强—非线性锐化滤波器</vt:lpstr>
      <vt:lpstr>空域滤波增强—非线性锐化滤波器</vt:lpstr>
      <vt:lpstr>空域滤波增强—非线性锐化滤波器</vt:lpstr>
      <vt:lpstr>空域滤波增强—非线性锐化滤波器</vt:lpstr>
      <vt:lpstr>空域滤波增强—非线性锐化滤波器</vt:lpstr>
      <vt:lpstr>空域滤波增强—非线性锐化滤波器</vt:lpstr>
      <vt:lpstr>空域滤波增强—非线性锐化滤波器</vt:lpstr>
      <vt:lpstr>空域滤波增强—非线性锐化滤波器</vt:lpstr>
      <vt:lpstr>空域滤波增强—非线性锐化滤波器</vt:lpstr>
      <vt:lpstr>空域滤波增强—非线性锐化滤波器</vt:lpstr>
      <vt:lpstr>空域滤波增强—非线性锐化滤波器</vt:lpstr>
      <vt:lpstr>空域滤波增强—非线性锐化滤波器</vt:lpstr>
      <vt:lpstr>空域滤波增强—非线性锐化滤波器</vt:lpstr>
      <vt:lpstr>空域滤波增强—非线性锐化滤波器</vt:lpstr>
      <vt:lpstr>空域滤波增强—非线性锐化滤波器</vt:lpstr>
      <vt:lpstr>空域滤波增强—非线性锐化滤波器</vt:lpstr>
      <vt:lpstr>空域滤波增强—非线性锐化滤波器</vt:lpstr>
      <vt:lpstr>空域滤波增强—非线性锐化滤波器</vt:lpstr>
      <vt:lpstr>课堂练习</vt:lpstr>
      <vt:lpstr>频域增强</vt:lpstr>
      <vt:lpstr>频域增强</vt:lpstr>
      <vt:lpstr>频域增强</vt:lpstr>
      <vt:lpstr>频域增强</vt:lpstr>
      <vt:lpstr>频域增强—低通滤波</vt:lpstr>
      <vt:lpstr>频域增强—低通滤波</vt:lpstr>
      <vt:lpstr>频域增强—低通滤波</vt:lpstr>
      <vt:lpstr>频域增强—低通滤波</vt:lpstr>
      <vt:lpstr>频域增强—低通滤波</vt:lpstr>
      <vt:lpstr>频域增强—低通滤波</vt:lpstr>
      <vt:lpstr>频域增强—低通滤波</vt:lpstr>
      <vt:lpstr>频域增强—低通滤波</vt:lpstr>
      <vt:lpstr>频域增强—低通滤波</vt:lpstr>
      <vt:lpstr>频域增强—低通滤波</vt:lpstr>
      <vt:lpstr>频域增强—高通滤波</vt:lpstr>
      <vt:lpstr>频域增强—高通滤波</vt:lpstr>
      <vt:lpstr>频域增强—高通滤波</vt:lpstr>
      <vt:lpstr>频域增强—高通滤波</vt:lpstr>
      <vt:lpstr>频域增强—带通和带阻滤波</vt:lpstr>
      <vt:lpstr>频域增强—带通和带阻滤波</vt:lpstr>
      <vt:lpstr>频域增强—带通和带阻滤波</vt:lpstr>
      <vt:lpstr>频域增强—同态滤波</vt:lpstr>
      <vt:lpstr>频域增强—同态滤波</vt:lpstr>
      <vt:lpstr>频域增强—同态滤波</vt:lpstr>
      <vt:lpstr>频域增强—同态滤波</vt:lpstr>
      <vt:lpstr>频域增强—同态滤波</vt:lpstr>
      <vt:lpstr>频域技术与空域技术</vt:lpstr>
      <vt:lpstr>频域技术与空域技术</vt:lpstr>
      <vt:lpstr>频域技术与空域技术</vt:lpstr>
      <vt:lpstr>频域技术与空域技术</vt:lpstr>
      <vt:lpstr>频域技术与空域技术</vt:lpstr>
      <vt:lpstr>局部增强</vt:lpstr>
      <vt:lpstr>局部增强</vt:lpstr>
      <vt:lpstr>PowerPoint 演示文稿</vt:lpstr>
    </vt:vector>
  </TitlesOfParts>
  <Company>nordridesign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NordriDesign原创免费模板</dc:title>
  <dc:creator>nordridesign</dc:creator>
  <cp:keywords>nordridesign,ppt</cp:keywords>
  <dc:description>Nordridesign.com</dc:description>
  <cp:lastModifiedBy>博 陈</cp:lastModifiedBy>
  <cp:revision>1932</cp:revision>
  <dcterms:created xsi:type="dcterms:W3CDTF">2009-03-18T12:50:38Z</dcterms:created>
  <dcterms:modified xsi:type="dcterms:W3CDTF">2024-11-04T05:26:07Z</dcterms:modified>
</cp:coreProperties>
</file>